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7" r:id="rId2"/>
    <p:sldId id="258" r:id="rId3"/>
    <p:sldId id="330"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0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9A13E4-0B03-4FC5-906F-5CFFDB8A286A}" type="datetimeFigureOut">
              <a:rPr lang="en-US" smtClean="0"/>
              <a:t>11/07/17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5180BA-AD3A-412F-B180-1A0DE662E53E}" type="slidenum">
              <a:rPr lang="en-US" smtClean="0"/>
              <a:t>‹#›</a:t>
            </a:fld>
            <a:endParaRPr lang="en-US"/>
          </a:p>
        </p:txBody>
      </p:sp>
    </p:spTree>
    <p:extLst>
      <p:ext uri="{BB962C8B-B14F-4D97-AF65-F5344CB8AC3E}">
        <p14:creationId xmlns:p14="http://schemas.microsoft.com/office/powerpoint/2010/main" val="3654207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9</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18</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19</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20</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21</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22</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23</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24</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25</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26</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27</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10</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28</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29</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30</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49</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50</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51</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52</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53</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54</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55</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11</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56</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57</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58</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59</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60</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61</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62</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63</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64</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65</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12</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66</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67</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68</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69</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70</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71</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72</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73</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74</a:t>
            </a:fld>
            <a:endParaRPr lang="en-US"/>
          </a:p>
        </p:txBody>
      </p:sp>
    </p:spTree>
    <p:extLst>
      <p:ext uri="{BB962C8B-B14F-4D97-AF65-F5344CB8AC3E}">
        <p14:creationId xmlns:p14="http://schemas.microsoft.com/office/powerpoint/2010/main" val="87677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13</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14</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180BA-AD3A-412F-B180-1A0DE662E53E}" type="slidenum">
              <a:rPr lang="en-US" smtClean="0"/>
              <a:t>15</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say that if the value of the test statistic falls outside of the range where 95% of the values from a standard t’s distribution with that alpha and </a:t>
            </a:r>
            <a:r>
              <a:rPr lang="en-US" sz="1200" kern="1200" dirty="0" err="1" smtClean="0">
                <a:solidFill>
                  <a:schemeClr val="tx1"/>
                </a:solidFill>
                <a:effectLst/>
                <a:latin typeface="+mn-lt"/>
                <a:ea typeface="+mn-ea"/>
                <a:cs typeface="+mn-cs"/>
              </a:rPr>
              <a:t>d.f.</a:t>
            </a:r>
            <a:r>
              <a:rPr lang="en-US" sz="1200" kern="1200" dirty="0" smtClean="0">
                <a:solidFill>
                  <a:schemeClr val="tx1"/>
                </a:solidFill>
                <a:effectLst/>
                <a:latin typeface="+mn-lt"/>
                <a:ea typeface="+mn-ea"/>
                <a:cs typeface="+mn-cs"/>
              </a:rPr>
              <a:t> fall, we </a:t>
            </a:r>
            <a:r>
              <a:rPr lang="en-US" sz="1200" b="1" kern="1200" dirty="0" smtClean="0">
                <a:solidFill>
                  <a:schemeClr val="tx1"/>
                </a:solidFill>
                <a:effectLst/>
                <a:latin typeface="+mn-lt"/>
                <a:ea typeface="+mn-ea"/>
                <a:cs typeface="+mn-cs"/>
              </a:rPr>
              <a:t>reject</a:t>
            </a:r>
            <a:r>
              <a:rPr lang="en-US" sz="1200" kern="1200" dirty="0" smtClean="0">
                <a:solidFill>
                  <a:schemeClr val="tx1"/>
                </a:solidFill>
                <a:effectLst/>
                <a:latin typeface="+mn-lt"/>
                <a:ea typeface="+mn-ea"/>
                <a:cs typeface="+mn-cs"/>
              </a:rPr>
              <a:t> the null hypothesis at the 5% significance level. If it falls outside the 99% range, then we reject the null at the 1% level.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it does fall outside that range, then we </a:t>
            </a:r>
            <a:r>
              <a:rPr lang="en-US" sz="1200" b="1" kern="1200" dirty="0" smtClean="0">
                <a:solidFill>
                  <a:schemeClr val="tx1"/>
                </a:solidFill>
                <a:effectLst/>
                <a:latin typeface="+mn-lt"/>
                <a:ea typeface="+mn-ea"/>
                <a:cs typeface="+mn-cs"/>
              </a:rPr>
              <a:t>fail to reject</a:t>
            </a:r>
            <a:r>
              <a:rPr lang="en-US" sz="1200" kern="1200" dirty="0" smtClean="0">
                <a:solidFill>
                  <a:schemeClr val="tx1"/>
                </a:solidFill>
                <a:effectLst/>
                <a:latin typeface="+mn-lt"/>
                <a:ea typeface="+mn-ea"/>
                <a:cs typeface="+mn-cs"/>
              </a:rPr>
              <a:t> the null at that level.</a:t>
            </a:r>
          </a:p>
        </p:txBody>
      </p:sp>
      <p:sp>
        <p:nvSpPr>
          <p:cNvPr id="4" name="Slide Number Placeholder 3"/>
          <p:cNvSpPr>
            <a:spLocks noGrp="1"/>
          </p:cNvSpPr>
          <p:nvPr>
            <p:ph type="sldNum" sz="quarter" idx="10"/>
          </p:nvPr>
        </p:nvSpPr>
        <p:spPr/>
        <p:txBody>
          <a:bodyPr/>
          <a:lstStyle/>
          <a:p>
            <a:fld id="{0F5180BA-AD3A-412F-B180-1A0DE662E53E}" type="slidenum">
              <a:rPr lang="en-US" smtClean="0"/>
              <a:t>16</a:t>
            </a:fld>
            <a:endParaRPr lang="en-US"/>
          </a:p>
        </p:txBody>
      </p:sp>
    </p:spTree>
    <p:extLst>
      <p:ext uri="{BB962C8B-B14F-4D97-AF65-F5344CB8AC3E}">
        <p14:creationId xmlns:p14="http://schemas.microsoft.com/office/powerpoint/2010/main" val="127895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5180BA-AD3A-412F-B180-1A0DE662E53E}" type="slidenum">
              <a:rPr lang="en-US" smtClean="0"/>
              <a:t>17</a:t>
            </a:fld>
            <a:endParaRPr lang="en-US"/>
          </a:p>
        </p:txBody>
      </p:sp>
    </p:spTree>
    <p:extLst>
      <p:ext uri="{BB962C8B-B14F-4D97-AF65-F5344CB8AC3E}">
        <p14:creationId xmlns:p14="http://schemas.microsoft.com/office/powerpoint/2010/main" val="1278953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5241-1E8C-4BB5-8843-EF32564BA9B4}" type="datetimeFigureOut">
              <a:rPr lang="en-US" smtClean="0"/>
              <a:t>11/07/17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5530F-6A20-40B6-9FAC-E7DF46E53E90}" type="slidenum">
              <a:rPr lang="en-US" smtClean="0"/>
              <a:t>‹#›</a:t>
            </a:fld>
            <a:endParaRPr lang="en-US"/>
          </a:p>
        </p:txBody>
      </p:sp>
    </p:spTree>
    <p:extLst>
      <p:ext uri="{BB962C8B-B14F-4D97-AF65-F5344CB8AC3E}">
        <p14:creationId xmlns:p14="http://schemas.microsoft.com/office/powerpoint/2010/main" val="2444857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5241-1E8C-4BB5-8843-EF32564BA9B4}" type="datetimeFigureOut">
              <a:rPr lang="en-US" smtClean="0"/>
              <a:t>11/07/17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5530F-6A20-40B6-9FAC-E7DF46E53E90}" type="slidenum">
              <a:rPr lang="en-US" smtClean="0"/>
              <a:t>‹#›</a:t>
            </a:fld>
            <a:endParaRPr lang="en-US"/>
          </a:p>
        </p:txBody>
      </p:sp>
    </p:spTree>
    <p:extLst>
      <p:ext uri="{BB962C8B-B14F-4D97-AF65-F5344CB8AC3E}">
        <p14:creationId xmlns:p14="http://schemas.microsoft.com/office/powerpoint/2010/main" val="325177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5241-1E8C-4BB5-8843-EF32564BA9B4}" type="datetimeFigureOut">
              <a:rPr lang="en-US" smtClean="0"/>
              <a:t>11/07/17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5530F-6A20-40B6-9FAC-E7DF46E53E90}" type="slidenum">
              <a:rPr lang="en-US" smtClean="0"/>
              <a:t>‹#›</a:t>
            </a:fld>
            <a:endParaRPr lang="en-US"/>
          </a:p>
        </p:txBody>
      </p:sp>
    </p:spTree>
    <p:extLst>
      <p:ext uri="{BB962C8B-B14F-4D97-AF65-F5344CB8AC3E}">
        <p14:creationId xmlns:p14="http://schemas.microsoft.com/office/powerpoint/2010/main" val="330040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5241-1E8C-4BB5-8843-EF32564BA9B4}" type="datetimeFigureOut">
              <a:rPr lang="en-US" smtClean="0"/>
              <a:t>11/07/17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5530F-6A20-40B6-9FAC-E7DF46E53E90}" type="slidenum">
              <a:rPr lang="en-US" smtClean="0"/>
              <a:t>‹#›</a:t>
            </a:fld>
            <a:endParaRPr lang="en-US"/>
          </a:p>
        </p:txBody>
      </p:sp>
    </p:spTree>
    <p:extLst>
      <p:ext uri="{BB962C8B-B14F-4D97-AF65-F5344CB8AC3E}">
        <p14:creationId xmlns:p14="http://schemas.microsoft.com/office/powerpoint/2010/main" val="355986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5241-1E8C-4BB5-8843-EF32564BA9B4}" type="datetimeFigureOut">
              <a:rPr lang="en-US" smtClean="0"/>
              <a:t>11/07/17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5530F-6A20-40B6-9FAC-E7DF46E53E90}" type="slidenum">
              <a:rPr lang="en-US" smtClean="0"/>
              <a:t>‹#›</a:t>
            </a:fld>
            <a:endParaRPr lang="en-US"/>
          </a:p>
        </p:txBody>
      </p:sp>
    </p:spTree>
    <p:extLst>
      <p:ext uri="{BB962C8B-B14F-4D97-AF65-F5344CB8AC3E}">
        <p14:creationId xmlns:p14="http://schemas.microsoft.com/office/powerpoint/2010/main" val="23587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5241-1E8C-4BB5-8843-EF32564BA9B4}" type="datetimeFigureOut">
              <a:rPr lang="en-US" smtClean="0"/>
              <a:t>11/07/17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5530F-6A20-40B6-9FAC-E7DF46E53E90}" type="slidenum">
              <a:rPr lang="en-US" smtClean="0"/>
              <a:t>‹#›</a:t>
            </a:fld>
            <a:endParaRPr lang="en-US"/>
          </a:p>
        </p:txBody>
      </p:sp>
    </p:spTree>
    <p:extLst>
      <p:ext uri="{BB962C8B-B14F-4D97-AF65-F5344CB8AC3E}">
        <p14:creationId xmlns:p14="http://schemas.microsoft.com/office/powerpoint/2010/main" val="325578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5241-1E8C-4BB5-8843-EF32564BA9B4}" type="datetimeFigureOut">
              <a:rPr lang="en-US" smtClean="0"/>
              <a:t>11/07/17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55530F-6A20-40B6-9FAC-E7DF46E53E90}" type="slidenum">
              <a:rPr lang="en-US" smtClean="0"/>
              <a:t>‹#›</a:t>
            </a:fld>
            <a:endParaRPr lang="en-US"/>
          </a:p>
        </p:txBody>
      </p:sp>
    </p:spTree>
    <p:extLst>
      <p:ext uri="{BB962C8B-B14F-4D97-AF65-F5344CB8AC3E}">
        <p14:creationId xmlns:p14="http://schemas.microsoft.com/office/powerpoint/2010/main" val="37105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5241-1E8C-4BB5-8843-EF32564BA9B4}" type="datetimeFigureOut">
              <a:rPr lang="en-US" smtClean="0"/>
              <a:t>11/07/17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55530F-6A20-40B6-9FAC-E7DF46E53E90}" type="slidenum">
              <a:rPr lang="en-US" smtClean="0"/>
              <a:t>‹#›</a:t>
            </a:fld>
            <a:endParaRPr lang="en-US"/>
          </a:p>
        </p:txBody>
      </p:sp>
    </p:spTree>
    <p:extLst>
      <p:ext uri="{BB962C8B-B14F-4D97-AF65-F5344CB8AC3E}">
        <p14:creationId xmlns:p14="http://schemas.microsoft.com/office/powerpoint/2010/main" val="267443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5241-1E8C-4BB5-8843-EF32564BA9B4}" type="datetimeFigureOut">
              <a:rPr lang="en-US" smtClean="0"/>
              <a:t>11/07/17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55530F-6A20-40B6-9FAC-E7DF46E53E90}" type="slidenum">
              <a:rPr lang="en-US" smtClean="0"/>
              <a:t>‹#›</a:t>
            </a:fld>
            <a:endParaRPr lang="en-US"/>
          </a:p>
        </p:txBody>
      </p:sp>
    </p:spTree>
    <p:extLst>
      <p:ext uri="{BB962C8B-B14F-4D97-AF65-F5344CB8AC3E}">
        <p14:creationId xmlns:p14="http://schemas.microsoft.com/office/powerpoint/2010/main" val="379556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5241-1E8C-4BB5-8843-EF32564BA9B4}" type="datetimeFigureOut">
              <a:rPr lang="en-US" smtClean="0"/>
              <a:t>11/07/17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5530F-6A20-40B6-9FAC-E7DF46E53E90}" type="slidenum">
              <a:rPr lang="en-US" smtClean="0"/>
              <a:t>‹#›</a:t>
            </a:fld>
            <a:endParaRPr lang="en-US"/>
          </a:p>
        </p:txBody>
      </p:sp>
    </p:spTree>
    <p:extLst>
      <p:ext uri="{BB962C8B-B14F-4D97-AF65-F5344CB8AC3E}">
        <p14:creationId xmlns:p14="http://schemas.microsoft.com/office/powerpoint/2010/main" val="318652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5241-1E8C-4BB5-8843-EF32564BA9B4}" type="datetimeFigureOut">
              <a:rPr lang="en-US" smtClean="0"/>
              <a:t>11/07/17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5530F-6A20-40B6-9FAC-E7DF46E53E90}" type="slidenum">
              <a:rPr lang="en-US" smtClean="0"/>
              <a:t>‹#›</a:t>
            </a:fld>
            <a:endParaRPr lang="en-US"/>
          </a:p>
        </p:txBody>
      </p:sp>
    </p:spTree>
    <p:extLst>
      <p:ext uri="{BB962C8B-B14F-4D97-AF65-F5344CB8AC3E}">
        <p14:creationId xmlns:p14="http://schemas.microsoft.com/office/powerpoint/2010/main" val="382421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5241-1E8C-4BB5-8843-EF32564BA9B4}" type="datetimeFigureOut">
              <a:rPr lang="en-US" smtClean="0"/>
              <a:t>11/07/17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55530F-6A20-40B6-9FAC-E7DF46E53E90}" type="slidenum">
              <a:rPr lang="en-US" smtClean="0"/>
              <a:t>‹#›</a:t>
            </a:fld>
            <a:endParaRPr lang="en-US"/>
          </a:p>
        </p:txBody>
      </p:sp>
    </p:spTree>
    <p:extLst>
      <p:ext uri="{BB962C8B-B14F-4D97-AF65-F5344CB8AC3E}">
        <p14:creationId xmlns:p14="http://schemas.microsoft.com/office/powerpoint/2010/main" val="410295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Bayesian Hypothesis Testing</a:t>
            </a:r>
            <a:r>
              <a:rPr lang="en-US" dirty="0"/>
              <a:t/>
            </a:r>
            <a:br>
              <a:rPr lang="en-US" dirty="0"/>
            </a:br>
            <a:r>
              <a:rPr lang="en-US" b="1" dirty="0"/>
              <a:t> (An A/B Test That Makes Sense)</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By Alexander Booth</a:t>
            </a:r>
            <a:endParaRPr lang="en-US" dirty="0"/>
          </a:p>
        </p:txBody>
      </p:sp>
    </p:spTree>
    <p:extLst>
      <p:ext uri="{BB962C8B-B14F-4D97-AF65-F5344CB8AC3E}">
        <p14:creationId xmlns:p14="http://schemas.microsoft.com/office/powerpoint/2010/main" val="981396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Classical Testing:</a:t>
            </a:r>
          </a:p>
          <a:p>
            <a:pPr marL="0" indent="0">
              <a:buNone/>
            </a:pPr>
            <a:r>
              <a:rPr lang="en-US" dirty="0" smtClean="0"/>
              <a:t>Great, we gathered our data. Now what?</a:t>
            </a:r>
          </a:p>
          <a:p>
            <a:pPr marL="0" indent="0">
              <a:buNone/>
            </a:pPr>
            <a:endParaRPr lang="en-US" dirty="0"/>
          </a:p>
          <a:p>
            <a:pPr marL="0" indent="0">
              <a:buNone/>
            </a:pPr>
            <a:r>
              <a:rPr lang="en-US" dirty="0"/>
              <a:t>Now that we have the samples, we can observe the performance of each </a:t>
            </a:r>
            <a:r>
              <a:rPr lang="en-US" dirty="0" smtClean="0"/>
              <a:t>variation</a:t>
            </a:r>
          </a:p>
          <a:p>
            <a:pPr marL="0" indent="0">
              <a:buNone/>
            </a:pPr>
            <a:endParaRPr lang="en-US" dirty="0"/>
          </a:p>
          <a:p>
            <a:pPr marL="0" indent="0">
              <a:buNone/>
            </a:pPr>
            <a:r>
              <a:rPr lang="en-US" dirty="0" smtClean="0"/>
              <a:t>Then we can calculate </a:t>
            </a:r>
            <a:r>
              <a:rPr lang="en-US" dirty="0"/>
              <a:t>whether the stronger performing variation is, in fact, better than its competitor in a statistically significant fashion</a:t>
            </a:r>
            <a:endParaRPr lang="en-US" dirty="0" smtClean="0"/>
          </a:p>
        </p:txBody>
      </p:sp>
    </p:spTree>
    <p:extLst>
      <p:ext uri="{BB962C8B-B14F-4D97-AF65-F5344CB8AC3E}">
        <p14:creationId xmlns:p14="http://schemas.microsoft.com/office/powerpoint/2010/main" val="895056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fontScale="92500"/>
          </a:bodyPr>
          <a:lstStyle/>
          <a:p>
            <a:pPr marL="0" indent="0">
              <a:buNone/>
            </a:pPr>
            <a:r>
              <a:rPr lang="en-US" b="1" dirty="0" smtClean="0"/>
              <a:t>Classical Testing:</a:t>
            </a:r>
          </a:p>
          <a:p>
            <a:pPr marL="0" indent="0">
              <a:buNone/>
            </a:pPr>
            <a:r>
              <a:rPr lang="en-US" dirty="0" smtClean="0"/>
              <a:t>Great, we gathered our data. Now what?</a:t>
            </a:r>
          </a:p>
          <a:p>
            <a:pPr marL="0" indent="0">
              <a:buNone/>
            </a:pPr>
            <a:endParaRPr lang="en-US" dirty="0" smtClean="0"/>
          </a:p>
          <a:p>
            <a:pPr marL="0" indent="0">
              <a:buNone/>
            </a:pPr>
            <a:r>
              <a:rPr lang="en-US" dirty="0"/>
              <a:t>If the null hypothesis is true, we know that our data should behave in a certain </a:t>
            </a:r>
            <a:r>
              <a:rPr lang="en-US" dirty="0" smtClean="0"/>
              <a:t>way</a:t>
            </a:r>
          </a:p>
          <a:p>
            <a:pPr marL="0" indent="0">
              <a:buNone/>
            </a:pPr>
            <a:endParaRPr lang="en-US" dirty="0"/>
          </a:p>
          <a:p>
            <a:pPr marL="0" indent="0">
              <a:buNone/>
            </a:pPr>
            <a:r>
              <a:rPr lang="en-US" dirty="0" smtClean="0"/>
              <a:t>We </a:t>
            </a:r>
            <a:r>
              <a:rPr lang="en-US" dirty="0"/>
              <a:t>can formulate a statistic which, assuming the null hypothesis is true, behaves in a certain way</a:t>
            </a:r>
            <a:endParaRPr lang="en-US" dirty="0"/>
          </a:p>
        </p:txBody>
      </p:sp>
    </p:spTree>
    <p:extLst>
      <p:ext uri="{BB962C8B-B14F-4D97-AF65-F5344CB8AC3E}">
        <p14:creationId xmlns:p14="http://schemas.microsoft.com/office/powerpoint/2010/main" val="2465655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a:bodyPr>
          <a:lstStyle/>
          <a:p>
            <a:pPr marL="0" indent="0">
              <a:buNone/>
            </a:pPr>
            <a:r>
              <a:rPr lang="en-US" sz="3000" b="1" dirty="0" smtClean="0"/>
              <a:t>Classical Testing:</a:t>
            </a:r>
          </a:p>
          <a:p>
            <a:pPr marL="0" indent="0">
              <a:buNone/>
            </a:pPr>
            <a:r>
              <a:rPr lang="en-US" sz="3000" dirty="0" smtClean="0"/>
              <a:t>Great, we gathered our data. Now what?</a:t>
            </a:r>
          </a:p>
          <a:p>
            <a:pPr marL="0" indent="0">
              <a:buNone/>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339966"/>
            <a:ext cx="5410200" cy="2270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737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lnSpcReduction="10000"/>
          </a:bodyPr>
          <a:lstStyle/>
          <a:p>
            <a:pPr marL="0" indent="0">
              <a:buNone/>
            </a:pPr>
            <a:r>
              <a:rPr lang="en-US" sz="3000" b="1" dirty="0" smtClean="0"/>
              <a:t>Classical Testing:</a:t>
            </a:r>
          </a:p>
          <a:p>
            <a:pPr marL="0" indent="0">
              <a:buNone/>
            </a:pPr>
            <a:r>
              <a:rPr lang="en-US" sz="3000" dirty="0" smtClean="0"/>
              <a:t>Great, we gathered our data. Now what?</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This follows a t-distribution with n - 1 degrees of freedom. Here x-bar is the sample mean, mu is the population mean, s/</a:t>
            </a:r>
            <a:r>
              <a:rPr lang="en-US" dirty="0" err="1" smtClean="0"/>
              <a:t>sqrt</a:t>
            </a:r>
            <a:r>
              <a:rPr lang="en-US" dirty="0" smtClean="0"/>
              <a:t>(n) is the standard error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046" y="2916452"/>
            <a:ext cx="2726789" cy="788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9926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a:bodyPr>
          <a:lstStyle/>
          <a:p>
            <a:pPr marL="0" indent="0">
              <a:buNone/>
            </a:pPr>
            <a:r>
              <a:rPr lang="en-US" sz="3000" b="1" dirty="0" smtClean="0"/>
              <a:t>Classical Testing:</a:t>
            </a:r>
          </a:p>
          <a:p>
            <a:pPr marL="0" indent="0">
              <a:buNone/>
            </a:pPr>
            <a:r>
              <a:rPr lang="en-US" sz="3000" dirty="0" smtClean="0"/>
              <a:t>Great, we gathered our data. Now what?</a:t>
            </a:r>
          </a:p>
          <a:p>
            <a:pPr marL="0" indent="0">
              <a:buNone/>
            </a:pPr>
            <a:endParaRPr lang="en-US" dirty="0" smtClean="0"/>
          </a:p>
          <a:p>
            <a:pPr marL="0" indent="0">
              <a:buNone/>
            </a:pPr>
            <a:r>
              <a:rPr lang="en-US" dirty="0"/>
              <a:t>"If the null hypothesis is </a:t>
            </a:r>
            <a:r>
              <a:rPr lang="en-US" b="1" dirty="0"/>
              <a:t>true</a:t>
            </a:r>
            <a:r>
              <a:rPr lang="en-US" dirty="0"/>
              <a:t>, what is the probability that </a:t>
            </a:r>
            <a:r>
              <a:rPr lang="en-US" dirty="0" smtClean="0"/>
              <a:t>we would </a:t>
            </a:r>
            <a:r>
              <a:rPr lang="en-US" dirty="0"/>
              <a:t>observe a more extreme test statistic in the direction of the alternative hypothesis than we did?"</a:t>
            </a:r>
            <a:endParaRPr lang="en-US" dirty="0" smtClean="0"/>
          </a:p>
        </p:txBody>
      </p:sp>
    </p:spTree>
    <p:extLst>
      <p:ext uri="{BB962C8B-B14F-4D97-AF65-F5344CB8AC3E}">
        <p14:creationId xmlns:p14="http://schemas.microsoft.com/office/powerpoint/2010/main" val="3580430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a:bodyPr>
          <a:lstStyle/>
          <a:p>
            <a:pPr marL="0" indent="0">
              <a:buNone/>
            </a:pPr>
            <a:r>
              <a:rPr lang="en-US" sz="3000" b="1" dirty="0" smtClean="0"/>
              <a:t>Classical Testing:</a:t>
            </a:r>
          </a:p>
          <a:p>
            <a:pPr marL="0" indent="0">
              <a:buNone/>
            </a:pPr>
            <a:r>
              <a:rPr lang="en-US" sz="3000" dirty="0" smtClean="0"/>
              <a:t>Great, we gathered our data. Now what?</a:t>
            </a:r>
          </a:p>
          <a:p>
            <a:pPr marL="0" indent="0">
              <a:buNone/>
            </a:pPr>
            <a:endParaRPr lang="en-US" sz="3000" dirty="0" smtClean="0"/>
          </a:p>
          <a:p>
            <a:pPr marL="0" indent="0">
              <a:buNone/>
            </a:pPr>
            <a:r>
              <a:rPr lang="en-US" dirty="0"/>
              <a:t>Using the known distribution of the test statistic, calculate the </a:t>
            </a:r>
            <a:r>
              <a:rPr lang="en-US" dirty="0" smtClean="0"/>
              <a:t>P-value</a:t>
            </a:r>
          </a:p>
          <a:p>
            <a:pPr marL="0" indent="0">
              <a:buNone/>
            </a:pPr>
            <a:endParaRPr lang="en-US" dirty="0"/>
          </a:p>
          <a:p>
            <a:pPr marL="0" indent="0">
              <a:buNone/>
            </a:pPr>
            <a:r>
              <a:rPr lang="en-US" dirty="0"/>
              <a:t>Set the significance level, α, the probability of making a Type I </a:t>
            </a:r>
            <a:r>
              <a:rPr lang="en-US" dirty="0" smtClean="0"/>
              <a:t>error. Typically .01, .05, .1</a:t>
            </a:r>
            <a:endParaRPr lang="en-US" dirty="0" smtClean="0"/>
          </a:p>
        </p:txBody>
      </p:sp>
    </p:spTree>
    <p:extLst>
      <p:ext uri="{BB962C8B-B14F-4D97-AF65-F5344CB8AC3E}">
        <p14:creationId xmlns:p14="http://schemas.microsoft.com/office/powerpoint/2010/main" val="2591990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fontScale="85000" lnSpcReduction="10000"/>
          </a:bodyPr>
          <a:lstStyle/>
          <a:p>
            <a:pPr marL="0" indent="0">
              <a:buNone/>
            </a:pPr>
            <a:r>
              <a:rPr lang="en-US" sz="3000" b="1" dirty="0" smtClean="0"/>
              <a:t>Classical Testing:</a:t>
            </a:r>
          </a:p>
          <a:p>
            <a:pPr marL="0" indent="0">
              <a:buNone/>
            </a:pPr>
            <a:r>
              <a:rPr lang="en-US" sz="3000" dirty="0" smtClean="0"/>
              <a:t>Great, we gathered our data. Now what?</a:t>
            </a:r>
          </a:p>
          <a:p>
            <a:pPr marL="0" indent="0">
              <a:buNone/>
            </a:pPr>
            <a:endParaRPr lang="en-US" sz="3000" dirty="0" smtClean="0"/>
          </a:p>
          <a:p>
            <a:pPr marL="0" indent="0">
              <a:buNone/>
            </a:pPr>
            <a:r>
              <a:rPr lang="en-US" dirty="0"/>
              <a:t>Compare the P-value to α. </a:t>
            </a:r>
            <a:endParaRPr lang="en-US" dirty="0" smtClean="0"/>
          </a:p>
          <a:p>
            <a:pPr marL="0" indent="0">
              <a:buNone/>
            </a:pPr>
            <a:endParaRPr lang="en-US" dirty="0" smtClean="0"/>
          </a:p>
          <a:p>
            <a:r>
              <a:rPr lang="en-US" dirty="0" smtClean="0"/>
              <a:t>If </a:t>
            </a:r>
            <a:r>
              <a:rPr lang="en-US" dirty="0"/>
              <a:t>the P-value is less than (or equal to) α, reject the null hypothesis in favor of the alternative hypothesis. </a:t>
            </a:r>
            <a:endParaRPr lang="en-US" dirty="0" smtClean="0"/>
          </a:p>
          <a:p>
            <a:pPr marL="0" indent="0">
              <a:buNone/>
            </a:pPr>
            <a:endParaRPr lang="en-US" dirty="0" smtClean="0"/>
          </a:p>
          <a:p>
            <a:r>
              <a:rPr lang="en-US" dirty="0" smtClean="0"/>
              <a:t>If </a:t>
            </a:r>
            <a:r>
              <a:rPr lang="en-US" dirty="0"/>
              <a:t>the P-value is greater than α, do not reject the null hypothesis.</a:t>
            </a:r>
          </a:p>
        </p:txBody>
      </p:sp>
    </p:spTree>
    <p:extLst>
      <p:ext uri="{BB962C8B-B14F-4D97-AF65-F5344CB8AC3E}">
        <p14:creationId xmlns:p14="http://schemas.microsoft.com/office/powerpoint/2010/main" val="3793176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a:bodyPr>
          <a:lstStyle/>
          <a:p>
            <a:pPr marL="0" indent="0">
              <a:buNone/>
            </a:pPr>
            <a:r>
              <a:rPr lang="en-US" sz="3000" b="1" dirty="0" smtClean="0"/>
              <a:t>Classical Testing:</a:t>
            </a:r>
          </a:p>
          <a:p>
            <a:pPr marL="0" indent="0">
              <a:buNone/>
            </a:pPr>
            <a:r>
              <a:rPr lang="en-US" sz="3000" b="1" dirty="0" smtClean="0"/>
              <a:t>Statistical Significance:</a:t>
            </a:r>
          </a:p>
          <a:p>
            <a:pPr marL="0" indent="0">
              <a:buNone/>
            </a:pPr>
            <a:endParaRPr lang="en-US" sz="3000" b="1" dirty="0"/>
          </a:p>
          <a:p>
            <a:pPr marL="0" indent="0">
              <a:buNone/>
            </a:pPr>
            <a:r>
              <a:rPr lang="en-US" sz="2800" dirty="0" smtClean="0"/>
              <a:t>If </a:t>
            </a:r>
            <a:r>
              <a:rPr lang="en-US" sz="2800" dirty="0"/>
              <a:t>the null </a:t>
            </a:r>
            <a:r>
              <a:rPr lang="en-US" sz="2800" b="1" dirty="0"/>
              <a:t>were </a:t>
            </a:r>
            <a:r>
              <a:rPr lang="en-US" sz="2800" dirty="0"/>
              <a:t>true</a:t>
            </a:r>
            <a:r>
              <a:rPr lang="en-US" sz="2800" dirty="0" smtClean="0"/>
              <a:t>, and </a:t>
            </a:r>
            <a:r>
              <a:rPr lang="en-US" sz="2800" dirty="0" smtClean="0"/>
              <a:t>α = .05,</a:t>
            </a:r>
            <a:r>
              <a:rPr lang="en-US" sz="2800" dirty="0" smtClean="0"/>
              <a:t> </a:t>
            </a:r>
            <a:r>
              <a:rPr lang="en-US" sz="2800" dirty="0"/>
              <a:t>the value of our statistic would still fall outside the 95% interval 5% of the time by </a:t>
            </a:r>
            <a:r>
              <a:rPr lang="en-US" sz="2800" dirty="0" smtClean="0"/>
              <a:t>definition.</a:t>
            </a:r>
          </a:p>
          <a:p>
            <a:pPr marL="0" indent="0">
              <a:buNone/>
            </a:pPr>
            <a:endParaRPr lang="en-US" sz="2800" dirty="0"/>
          </a:p>
          <a:p>
            <a:pPr marL="0" indent="0">
              <a:buNone/>
            </a:pPr>
            <a:r>
              <a:rPr lang="en-US" sz="2800" dirty="0"/>
              <a:t>W</a:t>
            </a:r>
            <a:r>
              <a:rPr lang="en-US" sz="2800" dirty="0" smtClean="0"/>
              <a:t>e </a:t>
            </a:r>
            <a:r>
              <a:rPr lang="en-US" sz="2800" dirty="0"/>
              <a:t>would erroneously reject the null 5% of the </a:t>
            </a:r>
            <a:r>
              <a:rPr lang="en-US" sz="2800" dirty="0" smtClean="0"/>
              <a:t>time!</a:t>
            </a:r>
            <a:endParaRPr lang="en-US" sz="3000" b="1" dirty="0" smtClean="0"/>
          </a:p>
        </p:txBody>
      </p:sp>
    </p:spTree>
    <p:extLst>
      <p:ext uri="{BB962C8B-B14F-4D97-AF65-F5344CB8AC3E}">
        <p14:creationId xmlns:p14="http://schemas.microsoft.com/office/powerpoint/2010/main" val="1161919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lnSpcReduction="10000"/>
          </a:bodyPr>
          <a:lstStyle/>
          <a:p>
            <a:pPr marL="0" indent="0">
              <a:buNone/>
            </a:pPr>
            <a:r>
              <a:rPr lang="en-US" sz="3000" b="1" dirty="0" smtClean="0"/>
              <a:t>Classical Testing:</a:t>
            </a:r>
          </a:p>
          <a:p>
            <a:pPr marL="0" indent="0">
              <a:buNone/>
            </a:pPr>
            <a:r>
              <a:rPr lang="en-US" sz="3000" b="1" dirty="0" smtClean="0"/>
              <a:t>Statistical Significance:</a:t>
            </a:r>
          </a:p>
          <a:p>
            <a:pPr marL="0" indent="0">
              <a:buNone/>
            </a:pPr>
            <a:endParaRPr lang="en-US" sz="3000" b="1" dirty="0" smtClean="0"/>
          </a:p>
          <a:p>
            <a:pPr marL="0" indent="0">
              <a:buNone/>
            </a:pPr>
            <a:r>
              <a:rPr lang="en-US" sz="3000" dirty="0" smtClean="0"/>
              <a:t>W</a:t>
            </a:r>
            <a:r>
              <a:rPr lang="en-US" sz="2800" dirty="0" smtClean="0"/>
              <a:t>e </a:t>
            </a:r>
            <a:r>
              <a:rPr lang="en-US" sz="2800" dirty="0"/>
              <a:t>rejected the null based on our data, but this would happen 5% of the time even if the null were actually true. </a:t>
            </a:r>
            <a:endParaRPr lang="en-US" sz="2800" dirty="0" smtClean="0"/>
          </a:p>
          <a:p>
            <a:pPr marL="0" indent="0">
              <a:buNone/>
            </a:pPr>
            <a:endParaRPr lang="en-US" sz="2800" dirty="0"/>
          </a:p>
          <a:p>
            <a:pPr marL="0" indent="0">
              <a:buNone/>
            </a:pPr>
            <a:r>
              <a:rPr lang="en-US" sz="2800" dirty="0" smtClean="0"/>
              <a:t>This </a:t>
            </a:r>
            <a:r>
              <a:rPr lang="en-US" sz="2800" dirty="0"/>
              <a:t>is the precursor to the multiple comparison problem and </a:t>
            </a:r>
            <a:r>
              <a:rPr lang="en-US" sz="2800" dirty="0" err="1"/>
              <a:t>Bonferonni</a:t>
            </a:r>
            <a:r>
              <a:rPr lang="en-US" sz="2800" dirty="0"/>
              <a:t> correction, but I</a:t>
            </a:r>
            <a:r>
              <a:rPr lang="en-US" sz="2800" dirty="0" smtClean="0"/>
              <a:t> will </a:t>
            </a:r>
            <a:r>
              <a:rPr lang="en-US" sz="2800" dirty="0"/>
              <a:t>not get into that here.</a:t>
            </a:r>
          </a:p>
        </p:txBody>
      </p:sp>
    </p:spTree>
    <p:extLst>
      <p:ext uri="{BB962C8B-B14F-4D97-AF65-F5344CB8AC3E}">
        <p14:creationId xmlns:p14="http://schemas.microsoft.com/office/powerpoint/2010/main" val="4054742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a:bodyPr>
          <a:lstStyle/>
          <a:p>
            <a:pPr marL="0" indent="0">
              <a:buNone/>
            </a:pPr>
            <a:r>
              <a:rPr lang="en-US" sz="3000" b="1" dirty="0" smtClean="0"/>
              <a:t>A “Quick” Note on P-Values</a:t>
            </a:r>
            <a:endParaRPr lang="en-US" sz="3000" b="1" dirty="0" smtClean="0"/>
          </a:p>
          <a:p>
            <a:pPr marL="0" indent="0">
              <a:buNone/>
            </a:pPr>
            <a:endParaRPr lang="en-US" sz="3000" b="1" dirty="0" smtClean="0"/>
          </a:p>
          <a:p>
            <a:pPr marL="0" indent="0">
              <a:buNone/>
            </a:pPr>
            <a:r>
              <a:rPr lang="en-US" sz="3000" dirty="0" smtClean="0"/>
              <a:t>P-values are NOT optimistic</a:t>
            </a:r>
          </a:p>
          <a:p>
            <a:pPr marL="0" indent="0">
              <a:buNone/>
            </a:pPr>
            <a:endParaRPr lang="en-US" sz="3000" dirty="0"/>
          </a:p>
          <a:p>
            <a:pPr marL="0" indent="0">
              <a:buNone/>
            </a:pPr>
            <a:endParaRPr lang="en-US" sz="3000" dirty="0" smtClean="0"/>
          </a:p>
        </p:txBody>
      </p:sp>
      <p:pic>
        <p:nvPicPr>
          <p:cNvPr id="3077" name="Picture 5" descr="C:\Users\t2adb\AppData\Local\Microsoft\Windows\Temporary Internet Files\Content.IE5\9LOS5G0S\rainy_day_panda_by_superiorintellect-d3l4anw[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505200"/>
            <a:ext cx="3392424"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10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Table of Contents:</a:t>
            </a:r>
          </a:p>
          <a:p>
            <a:pPr marL="0" indent="0">
              <a:buNone/>
            </a:pPr>
            <a:endParaRPr lang="en-US" b="1" dirty="0" smtClean="0"/>
          </a:p>
          <a:p>
            <a:pPr marL="514350" indent="-514350">
              <a:buFont typeface="+mj-lt"/>
              <a:buAutoNum type="arabicPeriod"/>
            </a:pPr>
            <a:r>
              <a:rPr lang="en-US" dirty="0" smtClean="0"/>
              <a:t>Purpose</a:t>
            </a:r>
          </a:p>
          <a:p>
            <a:pPr marL="514350" indent="-514350">
              <a:buFont typeface="+mj-lt"/>
              <a:buAutoNum type="arabicPeriod"/>
            </a:pPr>
            <a:r>
              <a:rPr lang="en-US" dirty="0" smtClean="0"/>
              <a:t>Scenario</a:t>
            </a:r>
          </a:p>
          <a:p>
            <a:pPr marL="514350" indent="-514350">
              <a:buFont typeface="+mj-lt"/>
              <a:buAutoNum type="arabicPeriod"/>
            </a:pPr>
            <a:r>
              <a:rPr lang="en-US" dirty="0" smtClean="0"/>
              <a:t>Review of Classical Testing</a:t>
            </a:r>
          </a:p>
          <a:p>
            <a:pPr marL="514350" indent="-514350">
              <a:buFont typeface="+mj-lt"/>
              <a:buAutoNum type="arabicPeriod"/>
            </a:pPr>
            <a:r>
              <a:rPr lang="en-US" dirty="0" smtClean="0"/>
              <a:t>Review of Bayesian Methodology</a:t>
            </a:r>
          </a:p>
          <a:p>
            <a:pPr marL="514350" indent="-514350">
              <a:buFont typeface="+mj-lt"/>
              <a:buAutoNum type="arabicPeriod"/>
            </a:pPr>
            <a:r>
              <a:rPr lang="en-US" dirty="0" smtClean="0"/>
              <a:t>Hypothesis Testing of the Scenario</a:t>
            </a:r>
          </a:p>
          <a:p>
            <a:pPr marL="514350" indent="-514350">
              <a:buFont typeface="+mj-lt"/>
              <a:buAutoNum type="arabicPeriod"/>
            </a:pPr>
            <a:r>
              <a:rPr lang="en-US" dirty="0" smtClean="0"/>
              <a:t>Conclusion</a:t>
            </a:r>
            <a:endParaRPr lang="en-US" dirty="0"/>
          </a:p>
        </p:txBody>
      </p:sp>
    </p:spTree>
    <p:extLst>
      <p:ext uri="{BB962C8B-B14F-4D97-AF65-F5344CB8AC3E}">
        <p14:creationId xmlns:p14="http://schemas.microsoft.com/office/powerpoint/2010/main" val="3467089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a:bodyPr>
          <a:lstStyle/>
          <a:p>
            <a:pPr marL="0" indent="0">
              <a:buNone/>
            </a:pPr>
            <a:r>
              <a:rPr lang="en-US" sz="3000" b="1" dirty="0" smtClean="0"/>
              <a:t>A “Quick” Note on P-Values</a:t>
            </a:r>
            <a:endParaRPr lang="en-US" sz="3000" b="1" dirty="0" smtClean="0"/>
          </a:p>
          <a:p>
            <a:pPr marL="0" indent="0">
              <a:buNone/>
            </a:pPr>
            <a:endParaRPr lang="en-US" sz="3000" b="1" dirty="0" smtClean="0"/>
          </a:p>
          <a:p>
            <a:pPr marL="0" indent="0">
              <a:buNone/>
            </a:pPr>
            <a:r>
              <a:rPr lang="en-US" sz="2800" dirty="0"/>
              <a:t>W</a:t>
            </a:r>
            <a:r>
              <a:rPr lang="en-US" sz="2800" dirty="0" smtClean="0"/>
              <a:t>e </a:t>
            </a:r>
            <a:r>
              <a:rPr lang="en-US" sz="2800" dirty="0"/>
              <a:t>start with a pessimistic hypothesis stating that the newly introduced variation B is not any better than the existing baseline </a:t>
            </a:r>
            <a:r>
              <a:rPr lang="en-US" sz="2800" dirty="0" smtClean="0"/>
              <a:t>A</a:t>
            </a:r>
          </a:p>
          <a:p>
            <a:pPr marL="0" indent="0">
              <a:buNone/>
            </a:pPr>
            <a:endParaRPr lang="en-US" sz="2800" dirty="0"/>
          </a:p>
          <a:p>
            <a:pPr marL="0" indent="0">
              <a:buNone/>
            </a:pPr>
            <a:r>
              <a:rPr lang="en-US" sz="2800" dirty="0" smtClean="0"/>
              <a:t>The observed </a:t>
            </a:r>
            <a:r>
              <a:rPr lang="en-US" sz="2800" dirty="0"/>
              <a:t>differences </a:t>
            </a:r>
            <a:r>
              <a:rPr lang="en-US" sz="2800" dirty="0" smtClean="0"/>
              <a:t>represent</a:t>
            </a:r>
          </a:p>
          <a:p>
            <a:pPr marL="0" indent="0">
              <a:buNone/>
            </a:pPr>
            <a:r>
              <a:rPr lang="en-US" sz="2800" dirty="0" smtClean="0"/>
              <a:t> nothing </a:t>
            </a:r>
            <a:r>
              <a:rPr lang="en-US" sz="2800" dirty="0"/>
              <a:t>more than random noise.</a:t>
            </a:r>
            <a:endParaRPr lang="en-US" sz="3000" dirty="0"/>
          </a:p>
          <a:p>
            <a:pPr marL="0" indent="0">
              <a:buNone/>
            </a:pPr>
            <a:endParaRPr lang="en-US" sz="3000" dirty="0" smtClean="0"/>
          </a:p>
        </p:txBody>
      </p:sp>
      <p:pic>
        <p:nvPicPr>
          <p:cNvPr id="3077" name="Picture 5" descr="C:\Users\t2adb\AppData\Local\Microsoft\Windows\Temporary Internet Files\Content.IE5\9LOS5G0S\rainy_day_panda_by_superiorintellect-d3l4anw[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572" y="3581400"/>
            <a:ext cx="3311652"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760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0" y="1371600"/>
            <a:ext cx="8839200" cy="5257800"/>
          </a:xfrm>
        </p:spPr>
        <p:txBody>
          <a:bodyPr>
            <a:normAutofit/>
          </a:bodyPr>
          <a:lstStyle/>
          <a:p>
            <a:pPr marL="0" indent="0">
              <a:buNone/>
            </a:pPr>
            <a:r>
              <a:rPr lang="en-US" sz="2400" b="1" dirty="0" smtClean="0"/>
              <a:t>A “Quick” Note on P-Values</a:t>
            </a:r>
            <a:endParaRPr lang="en-US" sz="2400" b="1" dirty="0" smtClean="0"/>
          </a:p>
          <a:p>
            <a:pPr marL="0" indent="0">
              <a:buNone/>
            </a:pPr>
            <a:endParaRPr lang="en-US" sz="2400" b="1" dirty="0" smtClean="0"/>
          </a:p>
          <a:p>
            <a:pPr marL="0" indent="0">
              <a:buNone/>
            </a:pPr>
            <a:r>
              <a:rPr lang="en-US" sz="2400" dirty="0"/>
              <a:t>Drawbacks:</a:t>
            </a:r>
          </a:p>
          <a:p>
            <a:pPr lvl="0"/>
            <a:r>
              <a:rPr lang="en-US" sz="2400" dirty="0"/>
              <a:t>We need to know how much of the data we need to collect for the test before starting the test</a:t>
            </a:r>
            <a:r>
              <a:rPr lang="en-US" sz="2400" dirty="0" smtClean="0"/>
              <a:t>.</a:t>
            </a:r>
          </a:p>
          <a:p>
            <a:pPr marL="0" lvl="0" indent="0">
              <a:buNone/>
            </a:pPr>
            <a:endParaRPr lang="en-US" sz="2800" dirty="0"/>
          </a:p>
        </p:txBody>
      </p:sp>
    </p:spTree>
    <p:extLst>
      <p:ext uri="{BB962C8B-B14F-4D97-AF65-F5344CB8AC3E}">
        <p14:creationId xmlns:p14="http://schemas.microsoft.com/office/powerpoint/2010/main" val="1338215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0" y="1371600"/>
            <a:ext cx="8839200" cy="5257800"/>
          </a:xfrm>
        </p:spPr>
        <p:txBody>
          <a:bodyPr>
            <a:normAutofit/>
          </a:bodyPr>
          <a:lstStyle/>
          <a:p>
            <a:pPr marL="0" indent="0">
              <a:buNone/>
            </a:pPr>
            <a:r>
              <a:rPr lang="en-US" sz="2400" b="1" dirty="0" smtClean="0"/>
              <a:t>A “Quick” Note on P-Values</a:t>
            </a:r>
            <a:endParaRPr lang="en-US" sz="2400" b="1" dirty="0" smtClean="0"/>
          </a:p>
          <a:p>
            <a:pPr marL="0" indent="0">
              <a:buNone/>
            </a:pPr>
            <a:endParaRPr lang="en-US" sz="2400" b="1" dirty="0" smtClean="0"/>
          </a:p>
          <a:p>
            <a:pPr marL="0" indent="0">
              <a:buNone/>
            </a:pPr>
            <a:r>
              <a:rPr lang="en-US" sz="2400" dirty="0"/>
              <a:t>Drawbacks:</a:t>
            </a:r>
          </a:p>
          <a:p>
            <a:pPr lvl="0"/>
            <a:r>
              <a:rPr lang="en-US" sz="2400" dirty="0"/>
              <a:t>We need to know how much of the data we need to collect for the test before starting the test</a:t>
            </a:r>
            <a:r>
              <a:rPr lang="en-US" sz="2400" dirty="0" smtClean="0"/>
              <a:t>.</a:t>
            </a:r>
          </a:p>
          <a:p>
            <a:pPr lvl="0"/>
            <a:endParaRPr lang="en-US" sz="2400" dirty="0"/>
          </a:p>
          <a:p>
            <a:pPr lvl="0"/>
            <a:r>
              <a:rPr lang="en-US" sz="2400" dirty="0"/>
              <a:t>We can’t test the result in real-time until we collect a full of the planned data size</a:t>
            </a:r>
            <a:r>
              <a:rPr lang="en-US" sz="2400" dirty="0" smtClean="0"/>
              <a:t>.</a:t>
            </a:r>
          </a:p>
          <a:p>
            <a:pPr lvl="0"/>
            <a:endParaRPr lang="en-US" sz="2800" dirty="0"/>
          </a:p>
        </p:txBody>
      </p:sp>
    </p:spTree>
    <p:extLst>
      <p:ext uri="{BB962C8B-B14F-4D97-AF65-F5344CB8AC3E}">
        <p14:creationId xmlns:p14="http://schemas.microsoft.com/office/powerpoint/2010/main" val="571043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0" y="1371600"/>
            <a:ext cx="8839200" cy="5257800"/>
          </a:xfrm>
        </p:spPr>
        <p:txBody>
          <a:bodyPr>
            <a:normAutofit/>
          </a:bodyPr>
          <a:lstStyle/>
          <a:p>
            <a:pPr marL="0" indent="0">
              <a:buNone/>
            </a:pPr>
            <a:r>
              <a:rPr lang="en-US" sz="2400" b="1" dirty="0" smtClean="0"/>
              <a:t>A “Quick” Note on P-Values</a:t>
            </a:r>
            <a:endParaRPr lang="en-US" sz="2400" b="1" dirty="0" smtClean="0"/>
          </a:p>
          <a:p>
            <a:pPr marL="0" indent="0">
              <a:buNone/>
            </a:pPr>
            <a:endParaRPr lang="en-US" sz="2400" b="1" dirty="0" smtClean="0"/>
          </a:p>
          <a:p>
            <a:pPr marL="0" indent="0">
              <a:buNone/>
            </a:pPr>
            <a:r>
              <a:rPr lang="en-US" sz="2400" dirty="0"/>
              <a:t>Drawbacks:</a:t>
            </a:r>
          </a:p>
          <a:p>
            <a:pPr lvl="0"/>
            <a:r>
              <a:rPr lang="en-US" sz="2400" dirty="0"/>
              <a:t>We need to know how much of the data we need to collect for the test before starting the test</a:t>
            </a:r>
            <a:r>
              <a:rPr lang="en-US" sz="2400" dirty="0" smtClean="0"/>
              <a:t>.</a:t>
            </a:r>
          </a:p>
          <a:p>
            <a:pPr lvl="0"/>
            <a:endParaRPr lang="en-US" sz="2400" dirty="0"/>
          </a:p>
          <a:p>
            <a:pPr lvl="0"/>
            <a:r>
              <a:rPr lang="en-US" sz="2400" dirty="0"/>
              <a:t>We can’t test the result in real-time until we collect a full of the planned data size</a:t>
            </a:r>
            <a:r>
              <a:rPr lang="en-US" sz="2400" dirty="0" smtClean="0"/>
              <a:t>.</a:t>
            </a:r>
          </a:p>
          <a:p>
            <a:pPr lvl="0"/>
            <a:endParaRPr lang="en-US" sz="2400" dirty="0"/>
          </a:p>
          <a:p>
            <a:pPr lvl="0"/>
            <a:r>
              <a:rPr lang="en-US" sz="2400" dirty="0"/>
              <a:t>The test result is not intuitively understandable especially for those without a statistical background</a:t>
            </a:r>
            <a:r>
              <a:rPr lang="en-US" sz="2400" dirty="0" smtClean="0"/>
              <a:t>.</a:t>
            </a:r>
          </a:p>
          <a:p>
            <a:pPr lvl="0"/>
            <a:endParaRPr lang="en-US" sz="2800" dirty="0"/>
          </a:p>
        </p:txBody>
      </p:sp>
    </p:spTree>
    <p:extLst>
      <p:ext uri="{BB962C8B-B14F-4D97-AF65-F5344CB8AC3E}">
        <p14:creationId xmlns:p14="http://schemas.microsoft.com/office/powerpoint/2010/main" val="3219446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0" y="1371600"/>
            <a:ext cx="8839200" cy="5257800"/>
          </a:xfrm>
        </p:spPr>
        <p:txBody>
          <a:bodyPr>
            <a:normAutofit fontScale="85000" lnSpcReduction="20000"/>
          </a:bodyPr>
          <a:lstStyle/>
          <a:p>
            <a:pPr marL="0" indent="0">
              <a:buNone/>
            </a:pPr>
            <a:r>
              <a:rPr lang="en-US" sz="3000" b="1" dirty="0" smtClean="0"/>
              <a:t>A “Quick” Note on P-Values</a:t>
            </a:r>
            <a:endParaRPr lang="en-US" sz="3000" b="1" dirty="0" smtClean="0"/>
          </a:p>
          <a:p>
            <a:pPr marL="0" indent="0">
              <a:buNone/>
            </a:pPr>
            <a:endParaRPr lang="en-US" sz="3000" b="1" dirty="0" smtClean="0"/>
          </a:p>
          <a:p>
            <a:pPr marL="0" indent="0">
              <a:buNone/>
            </a:pPr>
            <a:r>
              <a:rPr lang="en-US" sz="2800" dirty="0"/>
              <a:t>Drawbacks:</a:t>
            </a:r>
          </a:p>
          <a:p>
            <a:pPr lvl="0"/>
            <a:r>
              <a:rPr lang="en-US" sz="2800" dirty="0"/>
              <a:t>We need to know how much of the data we need to collect for the test before starting the test</a:t>
            </a:r>
            <a:r>
              <a:rPr lang="en-US" sz="2800" dirty="0" smtClean="0"/>
              <a:t>.</a:t>
            </a:r>
          </a:p>
          <a:p>
            <a:pPr lvl="0"/>
            <a:endParaRPr lang="en-US" sz="2800" dirty="0"/>
          </a:p>
          <a:p>
            <a:pPr lvl="0"/>
            <a:r>
              <a:rPr lang="en-US" sz="2800" dirty="0"/>
              <a:t>We can’t test the result in real-time until we collect a full of the planned data size</a:t>
            </a:r>
            <a:r>
              <a:rPr lang="en-US" sz="2800" dirty="0" smtClean="0"/>
              <a:t>.</a:t>
            </a:r>
          </a:p>
          <a:p>
            <a:pPr lvl="0"/>
            <a:endParaRPr lang="en-US" sz="2800" dirty="0"/>
          </a:p>
          <a:p>
            <a:pPr lvl="0"/>
            <a:r>
              <a:rPr lang="en-US" sz="2800" dirty="0"/>
              <a:t>The test result is not intuitively understandable especially for those without a statistical background</a:t>
            </a:r>
            <a:r>
              <a:rPr lang="en-US" sz="2800" dirty="0" smtClean="0"/>
              <a:t>.</a:t>
            </a:r>
          </a:p>
          <a:p>
            <a:pPr lvl="0"/>
            <a:endParaRPr lang="en-US" sz="2800" dirty="0"/>
          </a:p>
          <a:p>
            <a:pPr lvl="0"/>
            <a:r>
              <a:rPr lang="en-US" sz="2800" dirty="0"/>
              <a:t>The test result is </a:t>
            </a:r>
            <a:r>
              <a:rPr lang="en-US" sz="2800" dirty="0" smtClean="0"/>
              <a:t>binary, </a:t>
            </a:r>
            <a:r>
              <a:rPr lang="en-US" sz="2800" dirty="0"/>
              <a:t>either it is statistically significant or not. Therefore, it’s hard to figure out what to do especially when it is not statistically significant.</a:t>
            </a:r>
          </a:p>
          <a:p>
            <a:pPr marL="0" indent="0">
              <a:buNone/>
            </a:pPr>
            <a:endParaRPr lang="en-US" sz="3000" dirty="0" smtClean="0"/>
          </a:p>
        </p:txBody>
      </p:sp>
    </p:spTree>
    <p:extLst>
      <p:ext uri="{BB962C8B-B14F-4D97-AF65-F5344CB8AC3E}">
        <p14:creationId xmlns:p14="http://schemas.microsoft.com/office/powerpoint/2010/main" val="414317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a:bodyPr>
          <a:lstStyle/>
          <a:p>
            <a:pPr marL="0" indent="0">
              <a:buNone/>
            </a:pPr>
            <a:r>
              <a:rPr lang="en-US" sz="3000" b="1" dirty="0" smtClean="0"/>
              <a:t>A “Quick” Note on P-Values</a:t>
            </a:r>
            <a:endParaRPr lang="en-US" sz="3000" b="1" dirty="0" smtClean="0"/>
          </a:p>
          <a:p>
            <a:pPr marL="0" indent="0">
              <a:buNone/>
            </a:pPr>
            <a:endParaRPr lang="en-US" sz="3000" b="1" dirty="0" smtClean="0"/>
          </a:p>
          <a:p>
            <a:pPr marL="0" lvl="0" indent="0">
              <a:buNone/>
            </a:pPr>
            <a:r>
              <a:rPr lang="en-US" sz="2800" dirty="0" smtClean="0"/>
              <a:t>The test result is </a:t>
            </a:r>
            <a:r>
              <a:rPr lang="en-US" sz="2800" b="1" dirty="0" smtClean="0"/>
              <a:t>binary</a:t>
            </a:r>
            <a:r>
              <a:rPr lang="en-US" sz="2800" dirty="0" smtClean="0"/>
              <a:t>, either it is statistically significant or not. </a:t>
            </a:r>
          </a:p>
          <a:p>
            <a:pPr marL="0" lvl="0" indent="0">
              <a:buNone/>
            </a:pPr>
            <a:endParaRPr lang="en-US" sz="2800" dirty="0"/>
          </a:p>
          <a:p>
            <a:pPr marL="0" lvl="0" indent="0">
              <a:buNone/>
            </a:pPr>
            <a:r>
              <a:rPr lang="en-US" sz="2800" dirty="0" smtClean="0"/>
              <a:t>Therefore, it’s hard to figure out </a:t>
            </a:r>
          </a:p>
          <a:p>
            <a:pPr marL="0" lvl="0" indent="0">
              <a:buNone/>
            </a:pPr>
            <a:r>
              <a:rPr lang="en-US" sz="2800" dirty="0" smtClean="0"/>
              <a:t>what to do especially when it is </a:t>
            </a:r>
            <a:r>
              <a:rPr lang="en-US" sz="2800" b="1" dirty="0" smtClean="0"/>
              <a:t>not</a:t>
            </a:r>
          </a:p>
          <a:p>
            <a:pPr marL="0" lvl="0" indent="0">
              <a:buNone/>
            </a:pPr>
            <a:r>
              <a:rPr lang="en-US" sz="2800" b="1" dirty="0" smtClean="0"/>
              <a:t>statistically significant</a:t>
            </a:r>
            <a:r>
              <a:rPr lang="en-US" sz="2800" dirty="0" smtClean="0"/>
              <a:t>.</a:t>
            </a:r>
          </a:p>
          <a:p>
            <a:pPr marL="0" indent="0">
              <a:buNone/>
            </a:pPr>
            <a:endParaRPr lang="en-US" sz="3000" dirty="0"/>
          </a:p>
          <a:p>
            <a:pPr marL="0" indent="0">
              <a:buNone/>
            </a:pPr>
            <a:endParaRPr lang="en-US" sz="3000" dirty="0" smtClean="0"/>
          </a:p>
        </p:txBody>
      </p:sp>
      <p:pic>
        <p:nvPicPr>
          <p:cNvPr id="3077" name="Picture 5" descr="C:\Users\t2adb\AppData\Local\Microsoft\Windows\Temporary Internet Files\Content.IE5\9LOS5G0S\rainy_day_panda_by_superiorintellect-d3l4anw[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505200"/>
            <a:ext cx="3392424"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571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pic>
        <p:nvPicPr>
          <p:cNvPr id="5" name="Picture 4"/>
          <p:cNvPicPr/>
          <p:nvPr/>
        </p:nvPicPr>
        <p:blipFill>
          <a:blip r:embed="rId3"/>
          <a:stretch>
            <a:fillRect/>
          </a:stretch>
        </p:blipFill>
        <p:spPr>
          <a:xfrm>
            <a:off x="1828800" y="1600200"/>
            <a:ext cx="5181600" cy="4876800"/>
          </a:xfrm>
          <a:prstGeom prst="rect">
            <a:avLst/>
          </a:prstGeom>
        </p:spPr>
      </p:pic>
    </p:spTree>
    <p:extLst>
      <p:ext uri="{BB962C8B-B14F-4D97-AF65-F5344CB8AC3E}">
        <p14:creationId xmlns:p14="http://schemas.microsoft.com/office/powerpoint/2010/main" val="2283059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a:bodyPr>
          <a:lstStyle/>
          <a:p>
            <a:pPr marL="0" indent="0">
              <a:buNone/>
            </a:pPr>
            <a:r>
              <a:rPr lang="en-US" sz="3000" b="1" dirty="0" smtClean="0"/>
              <a:t>A “Quick” Note on P-Values</a:t>
            </a:r>
            <a:endParaRPr lang="en-US" sz="3000" b="1" dirty="0" smtClean="0"/>
          </a:p>
          <a:p>
            <a:pPr marL="0" indent="0">
              <a:buNone/>
            </a:pPr>
            <a:endParaRPr lang="en-US" sz="3000" b="1" dirty="0" smtClean="0"/>
          </a:p>
          <a:p>
            <a:pPr marL="0" indent="0">
              <a:buNone/>
            </a:pPr>
            <a:r>
              <a:rPr lang="en-US" sz="2800" dirty="0"/>
              <a:t>The p-value </a:t>
            </a:r>
            <a:r>
              <a:rPr lang="en-US" sz="2800" b="1" dirty="0"/>
              <a:t>DOES NOT </a:t>
            </a:r>
            <a:r>
              <a:rPr lang="en-US" sz="2800" dirty="0"/>
              <a:t>represent the probability that variation B is really better than A.</a:t>
            </a:r>
          </a:p>
          <a:p>
            <a:pPr marL="0" indent="0">
              <a:buNone/>
            </a:pPr>
            <a:endParaRPr lang="en-US" sz="3000" dirty="0"/>
          </a:p>
          <a:p>
            <a:pPr marL="0" indent="0">
              <a:buNone/>
            </a:pPr>
            <a:endParaRPr lang="en-US" sz="3000" dirty="0" smtClean="0"/>
          </a:p>
        </p:txBody>
      </p:sp>
      <p:pic>
        <p:nvPicPr>
          <p:cNvPr id="5" name="Picture 4"/>
          <p:cNvPicPr/>
          <p:nvPr/>
        </p:nvPicPr>
        <p:blipFill>
          <a:blip r:embed="rId3"/>
          <a:stretch>
            <a:fillRect/>
          </a:stretch>
        </p:blipFill>
        <p:spPr>
          <a:xfrm>
            <a:off x="2667000" y="3962400"/>
            <a:ext cx="3352800" cy="2763520"/>
          </a:xfrm>
          <a:prstGeom prst="rect">
            <a:avLst/>
          </a:prstGeom>
        </p:spPr>
      </p:pic>
    </p:spTree>
    <p:extLst>
      <p:ext uri="{BB962C8B-B14F-4D97-AF65-F5344CB8AC3E}">
        <p14:creationId xmlns:p14="http://schemas.microsoft.com/office/powerpoint/2010/main" val="2972216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a:bodyPr>
          <a:lstStyle/>
          <a:p>
            <a:pPr marL="0" indent="0">
              <a:buNone/>
            </a:pPr>
            <a:r>
              <a:rPr lang="en-US" sz="3000" b="1" dirty="0" smtClean="0"/>
              <a:t>A “Quick” Note on P-Values</a:t>
            </a:r>
            <a:endParaRPr lang="en-US" sz="3000" b="1" dirty="0" smtClean="0"/>
          </a:p>
          <a:p>
            <a:pPr marL="0" indent="0">
              <a:buNone/>
            </a:pPr>
            <a:endParaRPr lang="en-US" sz="3000" b="1" dirty="0" smtClean="0"/>
          </a:p>
          <a:p>
            <a:pPr marL="0" indent="0">
              <a:buNone/>
            </a:pPr>
            <a:r>
              <a:rPr lang="en-US" sz="2800" dirty="0"/>
              <a:t>The p-value </a:t>
            </a:r>
            <a:r>
              <a:rPr lang="en-US" sz="2800" b="1" dirty="0"/>
              <a:t>DOES</a:t>
            </a:r>
            <a:r>
              <a:rPr lang="en-US" sz="2800" dirty="0"/>
              <a:t> represent the probability that the results we see could come from the Null Hypothesis being true.</a:t>
            </a:r>
          </a:p>
          <a:p>
            <a:pPr marL="0" indent="0">
              <a:buNone/>
            </a:pPr>
            <a:endParaRPr lang="en-US" sz="3000" dirty="0"/>
          </a:p>
          <a:p>
            <a:pPr marL="0" indent="0">
              <a:buNone/>
            </a:pPr>
            <a:endParaRPr lang="en-US" sz="3000" dirty="0" smtClean="0"/>
          </a:p>
        </p:txBody>
      </p:sp>
      <p:pic>
        <p:nvPicPr>
          <p:cNvPr id="5" name="Picture 4"/>
          <p:cNvPicPr/>
          <p:nvPr/>
        </p:nvPicPr>
        <p:blipFill>
          <a:blip r:embed="rId3"/>
          <a:stretch>
            <a:fillRect/>
          </a:stretch>
        </p:blipFill>
        <p:spPr>
          <a:xfrm>
            <a:off x="2667000" y="3962400"/>
            <a:ext cx="3352800" cy="2763520"/>
          </a:xfrm>
          <a:prstGeom prst="rect">
            <a:avLst/>
          </a:prstGeom>
        </p:spPr>
      </p:pic>
    </p:spTree>
    <p:extLst>
      <p:ext uri="{BB962C8B-B14F-4D97-AF65-F5344CB8AC3E}">
        <p14:creationId xmlns:p14="http://schemas.microsoft.com/office/powerpoint/2010/main" val="1449351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a:bodyPr>
          <a:lstStyle/>
          <a:p>
            <a:pPr marL="0" indent="0">
              <a:buNone/>
            </a:pPr>
            <a:r>
              <a:rPr lang="en-US" sz="3000" b="1" dirty="0" smtClean="0"/>
              <a:t>A “Quick” Note on P-Values</a:t>
            </a:r>
            <a:endParaRPr lang="en-US" sz="3000" b="1" dirty="0" smtClean="0"/>
          </a:p>
          <a:p>
            <a:pPr marL="0" indent="0">
              <a:buNone/>
            </a:pPr>
            <a:r>
              <a:rPr lang="en-US" sz="2800" dirty="0"/>
              <a:t>Can we do something to make </a:t>
            </a:r>
            <a:r>
              <a:rPr lang="en-US" sz="2800" dirty="0" smtClean="0"/>
              <a:t>things:</a:t>
            </a:r>
          </a:p>
          <a:p>
            <a:pPr marL="0" indent="0">
              <a:buNone/>
            </a:pPr>
            <a:endParaRPr lang="en-US" sz="2800" dirty="0"/>
          </a:p>
          <a:p>
            <a:pPr marL="514350" indent="-514350">
              <a:buFont typeface="+mj-lt"/>
              <a:buAutoNum type="arabicPeriod"/>
            </a:pPr>
            <a:r>
              <a:rPr lang="en-US" sz="2800" dirty="0" smtClean="0"/>
              <a:t>simpler</a:t>
            </a:r>
          </a:p>
          <a:p>
            <a:pPr marL="514350" indent="-514350">
              <a:buFont typeface="+mj-lt"/>
              <a:buAutoNum type="arabicPeriod"/>
            </a:pPr>
            <a:r>
              <a:rPr lang="en-US" sz="2800" dirty="0" smtClean="0"/>
              <a:t>less restrictive</a:t>
            </a:r>
          </a:p>
          <a:p>
            <a:pPr marL="514350" indent="-514350">
              <a:buFont typeface="+mj-lt"/>
              <a:buAutoNum type="arabicPeriod"/>
            </a:pPr>
            <a:r>
              <a:rPr lang="en-US" sz="2800" dirty="0" smtClean="0"/>
              <a:t>more reliable</a:t>
            </a:r>
          </a:p>
          <a:p>
            <a:pPr marL="514350" indent="-514350">
              <a:buFont typeface="+mj-lt"/>
              <a:buAutoNum type="arabicPeriod"/>
            </a:pPr>
            <a:r>
              <a:rPr lang="en-US" sz="2800" dirty="0" smtClean="0"/>
              <a:t>more intuitive</a:t>
            </a:r>
            <a:endParaRPr lang="en-US" sz="3000" dirty="0"/>
          </a:p>
          <a:p>
            <a:pPr marL="0" indent="0">
              <a:buNone/>
            </a:pPr>
            <a:endParaRPr lang="en-US" sz="3000" dirty="0" smtClean="0"/>
          </a:p>
        </p:txBody>
      </p:sp>
      <p:pic>
        <p:nvPicPr>
          <p:cNvPr id="3077" name="Picture 5" descr="C:\Users\t2adb\AppData\Local\Microsoft\Windows\Temporary Internet Files\Content.IE5\9LOS5G0S\rainy_day_panda_by_superiorintellect-d3l4anw[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505200"/>
            <a:ext cx="3392424"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672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lstStyle/>
          <a:p>
            <a:pPr marL="0" indent="0">
              <a:buNone/>
            </a:pPr>
            <a:r>
              <a:rPr lang="en-US" b="1" dirty="0"/>
              <a:t>Purpose</a:t>
            </a:r>
            <a:r>
              <a:rPr lang="en-US" b="1" dirty="0" smtClean="0"/>
              <a:t>:</a:t>
            </a:r>
          </a:p>
          <a:p>
            <a:pPr marL="0" indent="0">
              <a:buNone/>
            </a:pPr>
            <a:endParaRPr lang="en-US" dirty="0"/>
          </a:p>
          <a:p>
            <a:pPr marL="0" indent="0">
              <a:buNone/>
            </a:pPr>
            <a:r>
              <a:rPr lang="en-US" dirty="0"/>
              <a:t>This </a:t>
            </a:r>
            <a:r>
              <a:rPr lang="en-US" dirty="0" smtClean="0"/>
              <a:t>presentation </a:t>
            </a:r>
            <a:r>
              <a:rPr lang="en-US" dirty="0"/>
              <a:t>will review current A/B test practices and delve into a new way of hypothesis testing by approaching the problem from a Bayesian </a:t>
            </a:r>
            <a:r>
              <a:rPr lang="en-US" dirty="0" smtClean="0"/>
              <a:t>point-of-view.</a:t>
            </a:r>
            <a:endParaRPr lang="en-US" dirty="0"/>
          </a:p>
        </p:txBody>
      </p:sp>
    </p:spTree>
    <p:extLst>
      <p:ext uri="{BB962C8B-B14F-4D97-AF65-F5344CB8AC3E}">
        <p14:creationId xmlns:p14="http://schemas.microsoft.com/office/powerpoint/2010/main" val="31044388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a:bodyPr>
          <a:lstStyle/>
          <a:p>
            <a:pPr marL="0" indent="0">
              <a:buNone/>
            </a:pPr>
            <a:r>
              <a:rPr lang="en-US" sz="3000" b="1" dirty="0" smtClean="0"/>
              <a:t>A “Quick” Note on P-Values</a:t>
            </a:r>
            <a:endParaRPr lang="en-US" sz="3000" b="1" dirty="0" smtClean="0"/>
          </a:p>
          <a:p>
            <a:pPr marL="0" indent="0">
              <a:buNone/>
            </a:pPr>
            <a:endParaRPr lang="en-US" sz="3000" dirty="0" smtClean="0"/>
          </a:p>
          <a:p>
            <a:pPr marL="0" indent="0">
              <a:buNone/>
            </a:pPr>
            <a:endParaRPr lang="en-US" sz="3000" dirty="0"/>
          </a:p>
          <a:p>
            <a:pPr marL="0" indent="0">
              <a:buNone/>
            </a:pPr>
            <a:r>
              <a:rPr lang="en-US" sz="4800" b="1" dirty="0" smtClean="0"/>
              <a:t>		YES</a:t>
            </a:r>
          </a:p>
        </p:txBody>
      </p:sp>
      <p:pic>
        <p:nvPicPr>
          <p:cNvPr id="4099" name="Picture 3" descr="C:\Users\t2adb\AppData\Local\Microsoft\Windows\Temporary Internet Files\Content.IE5\9LOS5G0S\panda-151587_960_72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67200" y="3560062"/>
            <a:ext cx="3962400" cy="31342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t2adb\AppData\Local\Microsoft\Windows\Temporary Internet Files\Content.IE5\9LOS5G0S\cartoon-sun-hi[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71600"/>
            <a:ext cx="2843602" cy="2417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2432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lstStyle/>
          <a:p>
            <a:pPr marL="0" indent="0">
              <a:buNone/>
            </a:pPr>
            <a:r>
              <a:rPr lang="en-US" b="1" dirty="0" smtClean="0"/>
              <a:t>Bayesian Basics</a:t>
            </a:r>
          </a:p>
          <a:p>
            <a:pPr marL="0" indent="0">
              <a:buNone/>
            </a:pPr>
            <a:endParaRPr lang="en-US" b="1" dirty="0" smtClean="0"/>
          </a:p>
          <a:p>
            <a:r>
              <a:rPr lang="en-US" dirty="0" smtClean="0"/>
              <a:t>There </a:t>
            </a:r>
            <a:r>
              <a:rPr lang="en-US" dirty="0"/>
              <a:t>exists an (unknown) parameter θ∈[0,1</a:t>
            </a:r>
            <a:r>
              <a:rPr lang="en-US" dirty="0" smtClean="0"/>
              <a:t>]</a:t>
            </a:r>
          </a:p>
          <a:p>
            <a:r>
              <a:rPr lang="en-US" dirty="0"/>
              <a:t>A unique visitor </a:t>
            </a:r>
            <a:r>
              <a:rPr lang="en-US" dirty="0" smtClean="0"/>
              <a:t>who </a:t>
            </a:r>
            <a:r>
              <a:rPr lang="en-US" dirty="0" smtClean="0"/>
              <a:t>visits our </a:t>
            </a:r>
            <a:r>
              <a:rPr lang="en-US" i="1" dirty="0" smtClean="0"/>
              <a:t>MIG Welding Supplies </a:t>
            </a:r>
            <a:r>
              <a:rPr lang="en-US" dirty="0" smtClean="0"/>
              <a:t>page will have a success action </a:t>
            </a:r>
            <a:r>
              <a:rPr lang="en-US" dirty="0"/>
              <a:t>with probability θ </a:t>
            </a:r>
            <a:endParaRPr lang="en-US" dirty="0" smtClean="0"/>
          </a:p>
          <a:p>
            <a:pPr marL="0" indent="0">
              <a:buNone/>
            </a:pPr>
            <a:endParaRPr lang="en-US" dirty="0" smtClean="0"/>
          </a:p>
          <a:p>
            <a:r>
              <a:rPr lang="en-US" dirty="0"/>
              <a:t>θ is our true </a:t>
            </a:r>
            <a:r>
              <a:rPr lang="en-US" dirty="0" smtClean="0"/>
              <a:t>success </a:t>
            </a:r>
            <a:r>
              <a:rPr lang="en-US" dirty="0"/>
              <a:t>rate</a:t>
            </a:r>
          </a:p>
        </p:txBody>
      </p:sp>
    </p:spTree>
    <p:extLst>
      <p:ext uri="{BB962C8B-B14F-4D97-AF65-F5344CB8AC3E}">
        <p14:creationId xmlns:p14="http://schemas.microsoft.com/office/powerpoint/2010/main" val="1128130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lstStyle/>
          <a:p>
            <a:pPr marL="0" indent="0">
              <a:buNone/>
            </a:pPr>
            <a:r>
              <a:rPr lang="en-US" b="1" dirty="0" smtClean="0"/>
              <a:t>Bayesian Basics</a:t>
            </a:r>
          </a:p>
        </p:txBody>
      </p:sp>
      <p:pic>
        <p:nvPicPr>
          <p:cNvPr id="4" name="Picture 3"/>
          <p:cNvPicPr/>
          <p:nvPr/>
        </p:nvPicPr>
        <p:blipFill>
          <a:blip r:embed="rId2"/>
          <a:stretch>
            <a:fillRect/>
          </a:stretch>
        </p:blipFill>
        <p:spPr>
          <a:xfrm>
            <a:off x="1752600" y="2082264"/>
            <a:ext cx="4953000" cy="1575335"/>
          </a:xfrm>
          <a:prstGeom prst="rect">
            <a:avLst/>
          </a:prstGeom>
        </p:spPr>
      </p:pic>
      <p:pic>
        <p:nvPicPr>
          <p:cNvPr id="5" name="Picture 4"/>
          <p:cNvPicPr/>
          <p:nvPr/>
        </p:nvPicPr>
        <p:blipFill>
          <a:blip r:embed="rId3"/>
          <a:stretch>
            <a:fillRect/>
          </a:stretch>
        </p:blipFill>
        <p:spPr>
          <a:xfrm>
            <a:off x="228600" y="3505200"/>
            <a:ext cx="8915400" cy="3352800"/>
          </a:xfrm>
          <a:prstGeom prst="rect">
            <a:avLst/>
          </a:prstGeom>
        </p:spPr>
      </p:pic>
    </p:spTree>
    <p:extLst>
      <p:ext uri="{BB962C8B-B14F-4D97-AF65-F5344CB8AC3E}">
        <p14:creationId xmlns:p14="http://schemas.microsoft.com/office/powerpoint/2010/main" val="32426896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lstStyle/>
          <a:p>
            <a:pPr marL="0" indent="0">
              <a:buNone/>
            </a:pPr>
            <a:r>
              <a:rPr lang="en-US" b="1" dirty="0" smtClean="0"/>
              <a:t>Bayes’ Rule</a:t>
            </a:r>
            <a:endParaRPr lang="en-US" dirty="0"/>
          </a:p>
          <a:p>
            <a:pPr marL="0" indent="0">
              <a:buNone/>
            </a:pPr>
            <a:r>
              <a:rPr lang="en-US" dirty="0" smtClean="0"/>
              <a:t>Update f(θ), </a:t>
            </a:r>
            <a:r>
              <a:rPr lang="en-US" dirty="0"/>
              <a:t>our </a:t>
            </a:r>
            <a:r>
              <a:rPr lang="en-US" dirty="0" smtClean="0"/>
              <a:t>belief, based </a:t>
            </a:r>
            <a:r>
              <a:rPr lang="en-US" dirty="0"/>
              <a:t>on evidence</a:t>
            </a:r>
            <a:endParaRPr lang="en-US" dirty="0" smtClean="0"/>
          </a:p>
          <a:p>
            <a:pPr marL="0" indent="0">
              <a:buNone/>
            </a:pPr>
            <a:endParaRPr lang="en-US" dirty="0"/>
          </a:p>
        </p:txBody>
      </p:sp>
      <p:pic>
        <p:nvPicPr>
          <p:cNvPr id="5" name="Picture 4"/>
          <p:cNvPicPr/>
          <p:nvPr/>
        </p:nvPicPr>
        <p:blipFill>
          <a:blip r:embed="rId2"/>
          <a:stretch>
            <a:fillRect/>
          </a:stretch>
        </p:blipFill>
        <p:spPr>
          <a:xfrm>
            <a:off x="1295400" y="3733800"/>
            <a:ext cx="6172200" cy="1805940"/>
          </a:xfrm>
          <a:prstGeom prst="rect">
            <a:avLst/>
          </a:prstGeom>
        </p:spPr>
      </p:pic>
    </p:spTree>
    <p:extLst>
      <p:ext uri="{BB962C8B-B14F-4D97-AF65-F5344CB8AC3E}">
        <p14:creationId xmlns:p14="http://schemas.microsoft.com/office/powerpoint/2010/main" val="687059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lstStyle/>
          <a:p>
            <a:pPr marL="0" indent="0">
              <a:buNone/>
            </a:pPr>
            <a:r>
              <a:rPr lang="en-US" b="1" dirty="0" smtClean="0"/>
              <a:t>Bayes’ Rule</a:t>
            </a:r>
            <a:endParaRPr lang="en-US" dirty="0"/>
          </a:p>
          <a:p>
            <a:r>
              <a:rPr lang="en-US" dirty="0" smtClean="0"/>
              <a:t>P(fact) is our </a:t>
            </a:r>
            <a:r>
              <a:rPr lang="en-US" b="1" dirty="0" smtClean="0"/>
              <a:t>Prior </a:t>
            </a:r>
            <a:r>
              <a:rPr lang="en-US" dirty="0" smtClean="0"/>
              <a:t>distribution and is purely subjective. It </a:t>
            </a:r>
            <a:r>
              <a:rPr lang="en-US" dirty="0"/>
              <a:t>represents our beliefs </a:t>
            </a:r>
            <a:r>
              <a:rPr lang="en-US" b="1" dirty="0"/>
              <a:t>before</a:t>
            </a:r>
            <a:r>
              <a:rPr lang="en-US" dirty="0"/>
              <a:t> we have gathered any evidence</a:t>
            </a:r>
            <a:endParaRPr lang="en-US" dirty="0" smtClean="0"/>
          </a:p>
          <a:p>
            <a:r>
              <a:rPr lang="en-US" dirty="0" smtClean="0"/>
              <a:t>P(</a:t>
            </a:r>
            <a:r>
              <a:rPr lang="en-US" dirty="0" err="1" smtClean="0"/>
              <a:t>fact|evidence</a:t>
            </a:r>
            <a:r>
              <a:rPr lang="en-US" dirty="0" smtClean="0"/>
              <a:t>) is our </a:t>
            </a:r>
            <a:r>
              <a:rPr lang="en-US" b="1" dirty="0" smtClean="0"/>
              <a:t>Posterior </a:t>
            </a:r>
            <a:r>
              <a:rPr lang="en-US" dirty="0" smtClean="0"/>
              <a:t>distribution and is our estimator of f(θ)</a:t>
            </a:r>
            <a:endParaRPr lang="en-US" b="1" dirty="0"/>
          </a:p>
        </p:txBody>
      </p:sp>
      <p:pic>
        <p:nvPicPr>
          <p:cNvPr id="5" name="Picture 4"/>
          <p:cNvPicPr/>
          <p:nvPr/>
        </p:nvPicPr>
        <p:blipFill>
          <a:blip r:embed="rId2"/>
          <a:stretch>
            <a:fillRect/>
          </a:stretch>
        </p:blipFill>
        <p:spPr>
          <a:xfrm>
            <a:off x="1447800" y="4876800"/>
            <a:ext cx="6172200" cy="1805940"/>
          </a:xfrm>
          <a:prstGeom prst="rect">
            <a:avLst/>
          </a:prstGeom>
        </p:spPr>
      </p:pic>
    </p:spTree>
    <p:extLst>
      <p:ext uri="{BB962C8B-B14F-4D97-AF65-F5344CB8AC3E}">
        <p14:creationId xmlns:p14="http://schemas.microsoft.com/office/powerpoint/2010/main" val="34479682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lstStyle/>
          <a:p>
            <a:pPr marL="0" indent="0">
              <a:buNone/>
            </a:pPr>
            <a:r>
              <a:rPr lang="en-US" b="1" dirty="0" smtClean="0"/>
              <a:t>Beta Distribution</a:t>
            </a:r>
            <a:endParaRPr lang="en-US" dirty="0"/>
          </a:p>
          <a:p>
            <a:r>
              <a:rPr lang="en-US" dirty="0" smtClean="0"/>
              <a:t>A </a:t>
            </a:r>
            <a:r>
              <a:rPr lang="en-US" dirty="0"/>
              <a:t>common </a:t>
            </a:r>
            <a:r>
              <a:rPr lang="en-US" dirty="0" smtClean="0"/>
              <a:t>choice for </a:t>
            </a:r>
            <a:r>
              <a:rPr lang="en-US" dirty="0"/>
              <a:t>the underlying choice of model </a:t>
            </a:r>
            <a:r>
              <a:rPr lang="en-US" dirty="0"/>
              <a:t>is the </a:t>
            </a:r>
            <a:r>
              <a:rPr lang="en-US" b="1" dirty="0" smtClean="0"/>
              <a:t>Beta </a:t>
            </a:r>
            <a:r>
              <a:rPr lang="en-US" b="1" dirty="0" smtClean="0"/>
              <a:t>Distribution</a:t>
            </a:r>
          </a:p>
          <a:p>
            <a:r>
              <a:rPr lang="en-US" dirty="0" smtClean="0"/>
              <a:t>The Beta Distribution is used for both the Prior function and the Posterior function</a:t>
            </a:r>
            <a:endParaRPr lang="en-US" dirty="0"/>
          </a:p>
        </p:txBody>
      </p:sp>
      <p:pic>
        <p:nvPicPr>
          <p:cNvPr id="6" name="Picture 5"/>
          <p:cNvPicPr/>
          <p:nvPr/>
        </p:nvPicPr>
        <p:blipFill>
          <a:blip r:embed="rId2"/>
          <a:stretch>
            <a:fillRect/>
          </a:stretch>
        </p:blipFill>
        <p:spPr>
          <a:xfrm>
            <a:off x="1295400" y="4448476"/>
            <a:ext cx="5486400" cy="1818005"/>
          </a:xfrm>
          <a:prstGeom prst="rect">
            <a:avLst/>
          </a:prstGeom>
        </p:spPr>
      </p:pic>
    </p:spTree>
    <p:extLst>
      <p:ext uri="{BB962C8B-B14F-4D97-AF65-F5344CB8AC3E}">
        <p14:creationId xmlns:p14="http://schemas.microsoft.com/office/powerpoint/2010/main" val="2122410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lstStyle/>
          <a:p>
            <a:pPr marL="0" indent="0">
              <a:buNone/>
            </a:pPr>
            <a:r>
              <a:rPr lang="en-US" b="1" dirty="0" smtClean="0"/>
              <a:t>Beta Distribution</a:t>
            </a:r>
            <a:endParaRPr lang="en-US" dirty="0"/>
          </a:p>
          <a:p>
            <a:r>
              <a:rPr lang="en-US" dirty="0"/>
              <a:t>the Beta distribution can be understood as representing a distribution </a:t>
            </a:r>
            <a:r>
              <a:rPr lang="en-US" i="1" dirty="0"/>
              <a:t>of </a:t>
            </a:r>
            <a:r>
              <a:rPr lang="en-US" i="1" dirty="0" smtClean="0"/>
              <a:t>probabilities</a:t>
            </a:r>
          </a:p>
          <a:p>
            <a:endParaRPr lang="en-US" i="1" dirty="0" smtClean="0"/>
          </a:p>
          <a:p>
            <a:r>
              <a:rPr lang="en-US" dirty="0"/>
              <a:t> </a:t>
            </a:r>
            <a:r>
              <a:rPr lang="en-US" dirty="0" smtClean="0"/>
              <a:t>It </a:t>
            </a:r>
            <a:r>
              <a:rPr lang="en-US" dirty="0"/>
              <a:t>represents all the possible values of a probability when we don't know what that probability is</a:t>
            </a:r>
            <a:endParaRPr lang="en-US" b="1" dirty="0"/>
          </a:p>
        </p:txBody>
      </p:sp>
    </p:spTree>
    <p:extLst>
      <p:ext uri="{BB962C8B-B14F-4D97-AF65-F5344CB8AC3E}">
        <p14:creationId xmlns:p14="http://schemas.microsoft.com/office/powerpoint/2010/main" val="604361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lstStyle/>
          <a:p>
            <a:pPr marL="0" indent="0">
              <a:buNone/>
            </a:pPr>
            <a:r>
              <a:rPr lang="en-US" b="1" dirty="0" smtClean="0"/>
              <a:t>Calculating Posterior</a:t>
            </a:r>
            <a:endParaRPr lang="en-US" dirty="0"/>
          </a:p>
          <a:p>
            <a:r>
              <a:rPr lang="en-US" sz="2800" dirty="0" smtClean="0"/>
              <a:t>Confused? Don’t be! Here are 4 Easy Ste</a:t>
            </a:r>
            <a:r>
              <a:rPr lang="en-US" sz="2800" dirty="0" smtClean="0"/>
              <a:t>ps:</a:t>
            </a:r>
          </a:p>
          <a:p>
            <a:r>
              <a:rPr lang="en-US" sz="2800" dirty="0" smtClean="0"/>
              <a:t>Step 1: Pick a prior. </a:t>
            </a:r>
            <a:r>
              <a:rPr lang="en-US" sz="2800" dirty="0"/>
              <a:t>f</a:t>
            </a:r>
            <a:r>
              <a:rPr lang="en-US" sz="2800" dirty="0" smtClean="0"/>
              <a:t>(1,1) or f(0,0) are good choices</a:t>
            </a:r>
          </a:p>
          <a:p>
            <a:r>
              <a:rPr lang="en-US" sz="2800" dirty="0" smtClean="0"/>
              <a:t>Step 2: Observe N trials, with K success and F failures</a:t>
            </a:r>
          </a:p>
          <a:p>
            <a:pPr lvl="1"/>
            <a:r>
              <a:rPr lang="en-US" sz="2400" dirty="0" err="1" smtClean="0"/>
              <a:t>E.g</a:t>
            </a:r>
            <a:r>
              <a:rPr lang="en-US" sz="2400" dirty="0" smtClean="0"/>
              <a:t> 794 people saw the ad, 12 signed up, 782 didn’t</a:t>
            </a:r>
            <a:endParaRPr lang="en-US" dirty="0"/>
          </a:p>
          <a:p>
            <a:r>
              <a:rPr lang="en-US" sz="2800" dirty="0" smtClean="0"/>
              <a:t>Step 3: Do simple addition to calculate new alpha or beta. This is optional if you pick the f(0,0) prior</a:t>
            </a:r>
          </a:p>
          <a:p>
            <a:r>
              <a:rPr lang="en-US" sz="2800" dirty="0" smtClean="0"/>
              <a:t>Step 4. New Alpha = Prior Alpha + K = 1 + 12 = 13</a:t>
            </a:r>
          </a:p>
          <a:p>
            <a:pPr marL="0" indent="0">
              <a:buNone/>
            </a:pPr>
            <a:r>
              <a:rPr lang="en-US" sz="2800" dirty="0" smtClean="0"/>
              <a:t>	       New Beta = Prior Beta + F = 1 + 782 = 783</a:t>
            </a:r>
            <a:endParaRPr lang="en-US" sz="2800" dirty="0"/>
          </a:p>
        </p:txBody>
      </p:sp>
    </p:spTree>
    <p:extLst>
      <p:ext uri="{BB962C8B-B14F-4D97-AF65-F5344CB8AC3E}">
        <p14:creationId xmlns:p14="http://schemas.microsoft.com/office/powerpoint/2010/main" val="17648258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457200" y="1600200"/>
            <a:ext cx="5334000" cy="4525963"/>
          </a:xfrm>
        </p:spPr>
        <p:txBody>
          <a:bodyPr>
            <a:normAutofit/>
          </a:bodyPr>
          <a:lstStyle/>
          <a:p>
            <a:pPr marL="0" indent="0">
              <a:buNone/>
            </a:pPr>
            <a:r>
              <a:rPr lang="en-US" b="1" dirty="0" smtClean="0"/>
              <a:t>Calculating </a:t>
            </a:r>
            <a:r>
              <a:rPr lang="en-US" b="1" dirty="0" smtClean="0"/>
              <a:t>Posterior</a:t>
            </a:r>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47900"/>
            <a:ext cx="7391400"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7922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152400" y="1295400"/>
            <a:ext cx="8763000" cy="5257800"/>
          </a:xfrm>
        </p:spPr>
        <p:txBody>
          <a:bodyPr>
            <a:normAutofit fontScale="92500" lnSpcReduction="10000"/>
          </a:bodyPr>
          <a:lstStyle/>
          <a:p>
            <a:pPr marL="0" indent="0">
              <a:buNone/>
            </a:pPr>
            <a:r>
              <a:rPr lang="en-US" b="1" dirty="0" smtClean="0"/>
              <a:t>Bayes Recap</a:t>
            </a:r>
          </a:p>
          <a:p>
            <a:pPr marL="0" indent="0">
              <a:buNone/>
            </a:pPr>
            <a:endParaRPr lang="en-US" dirty="0"/>
          </a:p>
          <a:p>
            <a:pPr marL="514350" lvl="0" indent="-514350">
              <a:buFont typeface="+mj-lt"/>
              <a:buAutoNum type="arabicPeriod"/>
            </a:pPr>
            <a:r>
              <a:rPr lang="en-US" sz="2800" dirty="0"/>
              <a:t>Define the prior distribution that incorporates your subjective beliefs about a parameter. The prior can be uninformative or informative</a:t>
            </a:r>
            <a:r>
              <a:rPr lang="en-US" sz="2800" dirty="0" smtClean="0"/>
              <a:t>.</a:t>
            </a:r>
          </a:p>
          <a:p>
            <a:pPr marL="514350" lvl="0" indent="-514350">
              <a:buFont typeface="+mj-lt"/>
              <a:buAutoNum type="arabicPeriod"/>
            </a:pPr>
            <a:endParaRPr lang="en-US" sz="2800" dirty="0"/>
          </a:p>
          <a:p>
            <a:pPr marL="514350" lvl="0" indent="-514350">
              <a:buFont typeface="+mj-lt"/>
              <a:buAutoNum type="arabicPeriod"/>
            </a:pPr>
            <a:r>
              <a:rPr lang="en-US" sz="2800" dirty="0"/>
              <a:t>Gather data</a:t>
            </a:r>
            <a:r>
              <a:rPr lang="en-US" sz="2800" dirty="0" smtClean="0"/>
              <a:t>.</a:t>
            </a:r>
          </a:p>
          <a:p>
            <a:pPr marL="514350" lvl="0" indent="-514350">
              <a:buFont typeface="+mj-lt"/>
              <a:buAutoNum type="arabicPeriod"/>
            </a:pPr>
            <a:endParaRPr lang="en-US" sz="2800" dirty="0"/>
          </a:p>
          <a:p>
            <a:pPr marL="514350" lvl="0" indent="-514350">
              <a:buFont typeface="+mj-lt"/>
              <a:buAutoNum type="arabicPeriod"/>
            </a:pPr>
            <a:r>
              <a:rPr lang="en-US" sz="2800" dirty="0"/>
              <a:t>Update your prior distribution with the data using Bayes’ theorem to obtain a posterior distribution. </a:t>
            </a:r>
            <a:endParaRPr lang="en-US" sz="2800" dirty="0" smtClean="0"/>
          </a:p>
          <a:p>
            <a:pPr marL="514350" lvl="0" indent="-514350">
              <a:buFont typeface="+mj-lt"/>
              <a:buAutoNum type="arabicPeriod"/>
            </a:pPr>
            <a:endParaRPr lang="en-US" sz="2800" dirty="0"/>
          </a:p>
          <a:p>
            <a:pPr marL="514350" lvl="0" indent="-514350">
              <a:buFont typeface="+mj-lt"/>
              <a:buAutoNum type="arabicPeriod"/>
            </a:pPr>
            <a:r>
              <a:rPr lang="en-US" sz="2800" dirty="0"/>
              <a:t>Analyze the posterior distribution and summarize it</a:t>
            </a:r>
          </a:p>
        </p:txBody>
      </p:sp>
    </p:spTree>
    <p:extLst>
      <p:ext uri="{BB962C8B-B14F-4D97-AF65-F5344CB8AC3E}">
        <p14:creationId xmlns:p14="http://schemas.microsoft.com/office/powerpoint/2010/main" val="771915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457200" y="1524000"/>
            <a:ext cx="8229600" cy="4525963"/>
          </a:xfrm>
        </p:spPr>
        <p:txBody>
          <a:bodyPr>
            <a:normAutofit/>
          </a:bodyPr>
          <a:lstStyle/>
          <a:p>
            <a:pPr marL="0" indent="0">
              <a:buNone/>
            </a:pPr>
            <a:r>
              <a:rPr lang="en-US" sz="2500" b="1" dirty="0" smtClean="0"/>
              <a:t>Scenario:</a:t>
            </a:r>
            <a:endParaRPr lang="en-US" sz="2500" b="1" dirty="0" smtClean="0"/>
          </a:p>
          <a:p>
            <a:pPr marL="0" indent="0">
              <a:buNone/>
            </a:pPr>
            <a:endParaRPr lang="en-US" sz="2500" dirty="0"/>
          </a:p>
          <a:p>
            <a:r>
              <a:rPr lang="en-US" sz="2500" dirty="0"/>
              <a:t>We think that performing dynamic summarization without hidden specs will increase the visitor success rate for </a:t>
            </a:r>
            <a:r>
              <a:rPr lang="en-US" sz="2500" i="1" dirty="0" smtClean="0"/>
              <a:t>MIG Welding Supplies</a:t>
            </a:r>
            <a:r>
              <a:rPr lang="en-US" sz="2500" dirty="0" smtClean="0"/>
              <a:t>. </a:t>
            </a:r>
          </a:p>
        </p:txBody>
      </p:sp>
    </p:spTree>
    <p:extLst>
      <p:ext uri="{BB962C8B-B14F-4D97-AF65-F5344CB8AC3E}">
        <p14:creationId xmlns:p14="http://schemas.microsoft.com/office/powerpoint/2010/main" val="15224037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524000"/>
            <a:ext cx="8382000" cy="4876800"/>
          </a:xfrm>
        </p:spPr>
        <p:txBody>
          <a:bodyPr>
            <a:normAutofit/>
          </a:bodyPr>
          <a:lstStyle/>
          <a:p>
            <a:pPr marL="0" indent="0">
              <a:buNone/>
            </a:pPr>
            <a:r>
              <a:rPr lang="en-US" b="1" dirty="0" smtClean="0"/>
              <a:t>Classical vs Bayesian Parameter Estimation</a:t>
            </a:r>
            <a:endParaRPr lang="en-US" b="1" dirty="0" smtClean="0"/>
          </a:p>
          <a:p>
            <a:pPr marL="0" indent="0">
              <a:buNone/>
            </a:pPr>
            <a:endParaRPr lang="en-US" b="1" dirty="0" smtClean="0"/>
          </a:p>
          <a:p>
            <a:r>
              <a:rPr lang="en-US" dirty="0" smtClean="0"/>
              <a:t>In the Bayesian approach, the </a:t>
            </a:r>
            <a:r>
              <a:rPr lang="en-US" dirty="0"/>
              <a:t>parameters that we are trying to estimate are treated as random variables</a:t>
            </a:r>
            <a:r>
              <a:rPr lang="en-US" dirty="0" smtClean="0"/>
              <a:t>.</a:t>
            </a:r>
          </a:p>
          <a:p>
            <a:endParaRPr lang="en-US" dirty="0"/>
          </a:p>
          <a:p>
            <a:r>
              <a:rPr lang="en-US" dirty="0"/>
              <a:t>Random variables are governed by their parameters (mean, variance, </a:t>
            </a:r>
            <a:r>
              <a:rPr lang="en-US" dirty="0" err="1"/>
              <a:t>etc</a:t>
            </a:r>
            <a:r>
              <a:rPr lang="en-US" dirty="0"/>
              <a:t>), and distributions (Gaussian, Poisson, binomial, </a:t>
            </a:r>
            <a:r>
              <a:rPr lang="en-US" dirty="0" err="1"/>
              <a:t>etc</a:t>
            </a:r>
            <a:r>
              <a:rPr lang="en-US" dirty="0"/>
              <a:t>).</a:t>
            </a:r>
            <a:endParaRPr lang="en-US" dirty="0"/>
          </a:p>
        </p:txBody>
      </p:sp>
    </p:spTree>
    <p:extLst>
      <p:ext uri="{BB962C8B-B14F-4D97-AF65-F5344CB8AC3E}">
        <p14:creationId xmlns:p14="http://schemas.microsoft.com/office/powerpoint/2010/main" val="21107176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152400" y="1295400"/>
            <a:ext cx="8763000" cy="5257800"/>
          </a:xfrm>
        </p:spPr>
        <p:txBody>
          <a:bodyPr>
            <a:normAutofit/>
          </a:bodyPr>
          <a:lstStyle/>
          <a:p>
            <a:pPr marL="0" indent="0">
              <a:buNone/>
            </a:pPr>
            <a:r>
              <a:rPr lang="en-US" b="1" dirty="0" smtClean="0"/>
              <a:t>Classical vs Bayesian Parameter Estimation</a:t>
            </a:r>
          </a:p>
          <a:p>
            <a:pPr marL="0" indent="0">
              <a:buNone/>
            </a:pPr>
            <a:endParaRPr lang="en-US" b="1" dirty="0" smtClean="0"/>
          </a:p>
          <a:p>
            <a:r>
              <a:rPr lang="en-US" dirty="0"/>
              <a:t>In the frequentist approach, they are </a:t>
            </a:r>
            <a:r>
              <a:rPr lang="en-US" dirty="0" smtClean="0"/>
              <a:t>fixed, albeit within a confidence interval</a:t>
            </a:r>
          </a:p>
          <a:p>
            <a:endParaRPr lang="en-US" dirty="0"/>
          </a:p>
          <a:p>
            <a:r>
              <a:rPr lang="en-US" dirty="0" smtClean="0"/>
              <a:t>We </a:t>
            </a:r>
            <a:r>
              <a:rPr lang="en-US" dirty="0"/>
              <a:t>can think of the Bayesian approach as defining parameters as a probability distribution while classical parameter estimations are fixed estimates.</a:t>
            </a:r>
            <a:endParaRPr lang="en-US" dirty="0"/>
          </a:p>
        </p:txBody>
      </p:sp>
    </p:spTree>
    <p:extLst>
      <p:ext uri="{BB962C8B-B14F-4D97-AF65-F5344CB8AC3E}">
        <p14:creationId xmlns:p14="http://schemas.microsoft.com/office/powerpoint/2010/main" val="387480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524000"/>
            <a:ext cx="8382000" cy="4876800"/>
          </a:xfrm>
        </p:spPr>
        <p:txBody>
          <a:bodyPr>
            <a:normAutofit/>
          </a:bodyPr>
          <a:lstStyle/>
          <a:p>
            <a:pPr marL="0" indent="0">
              <a:buNone/>
            </a:pPr>
            <a:r>
              <a:rPr lang="en-US" b="1" dirty="0" smtClean="0"/>
              <a:t>Hypothesis Testing</a:t>
            </a:r>
            <a:endParaRPr lang="en-US" b="1" dirty="0" smtClean="0"/>
          </a:p>
          <a:p>
            <a:pPr marL="0" indent="0">
              <a:buNone/>
            </a:pPr>
            <a:endParaRPr lang="en-US" b="1" dirty="0" smtClean="0"/>
          </a:p>
          <a:p>
            <a:pPr marL="0" indent="0">
              <a:buNone/>
            </a:pPr>
            <a:r>
              <a:rPr lang="en-US" dirty="0" smtClean="0"/>
              <a:t>Let’s go </a:t>
            </a:r>
            <a:r>
              <a:rPr lang="en-US" dirty="0"/>
              <a:t>back to our </a:t>
            </a:r>
            <a:r>
              <a:rPr lang="en-US" dirty="0" smtClean="0"/>
              <a:t>scenario. </a:t>
            </a:r>
          </a:p>
          <a:p>
            <a:pPr marL="0" indent="0">
              <a:buNone/>
            </a:pPr>
            <a:endParaRPr lang="en-US" dirty="0"/>
          </a:p>
          <a:p>
            <a:pPr marL="0" indent="0">
              <a:buNone/>
            </a:pPr>
            <a:r>
              <a:rPr lang="en-US" dirty="0" smtClean="0"/>
              <a:t>We </a:t>
            </a:r>
            <a:r>
              <a:rPr lang="en-US" dirty="0"/>
              <a:t>looked at dynamically summarizing </a:t>
            </a:r>
            <a:r>
              <a:rPr lang="en-US" i="1" dirty="0"/>
              <a:t>MIG Welding Supplies</a:t>
            </a:r>
            <a:r>
              <a:rPr lang="en-US" dirty="0"/>
              <a:t> without hidden </a:t>
            </a:r>
            <a:r>
              <a:rPr lang="en-US" dirty="0" smtClean="0"/>
              <a:t>specs</a:t>
            </a:r>
            <a:r>
              <a:rPr lang="en-US" dirty="0"/>
              <a:t> </a:t>
            </a:r>
            <a:r>
              <a:rPr lang="en-US" dirty="0" smtClean="0"/>
              <a:t>and performed an A/B test</a:t>
            </a:r>
            <a:endParaRPr lang="en-US" b="1" dirty="0" smtClean="0"/>
          </a:p>
        </p:txBody>
      </p:sp>
    </p:spTree>
    <p:extLst>
      <p:ext uri="{BB962C8B-B14F-4D97-AF65-F5344CB8AC3E}">
        <p14:creationId xmlns:p14="http://schemas.microsoft.com/office/powerpoint/2010/main" val="23873527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524000"/>
            <a:ext cx="8382000" cy="4876800"/>
          </a:xfrm>
        </p:spPr>
        <p:txBody>
          <a:bodyPr>
            <a:normAutofit fontScale="85000" lnSpcReduction="20000"/>
          </a:bodyPr>
          <a:lstStyle/>
          <a:p>
            <a:pPr marL="0" indent="0">
              <a:buNone/>
            </a:pPr>
            <a:r>
              <a:rPr lang="en-US" b="1" dirty="0" smtClean="0"/>
              <a:t>Hypothesis Testing</a:t>
            </a:r>
            <a:endParaRPr lang="en-US" b="1" dirty="0" smtClean="0"/>
          </a:p>
          <a:p>
            <a:pPr marL="0" indent="0">
              <a:buNone/>
            </a:pPr>
            <a:endParaRPr lang="en-US" b="1" dirty="0" smtClean="0"/>
          </a:p>
          <a:p>
            <a:pPr marL="0" indent="0">
              <a:buNone/>
            </a:pPr>
            <a:r>
              <a:rPr lang="en-US" dirty="0"/>
              <a:t>After we gathered our data, we saw that we had </a:t>
            </a:r>
            <a:r>
              <a:rPr lang="en-US" b="1" dirty="0"/>
              <a:t>2686</a:t>
            </a:r>
            <a:r>
              <a:rPr lang="en-US" dirty="0"/>
              <a:t> total Visits assigned to the test. </a:t>
            </a:r>
            <a:r>
              <a:rPr lang="en-US" b="1" dirty="0"/>
              <a:t>1330</a:t>
            </a:r>
            <a:r>
              <a:rPr lang="en-US" dirty="0"/>
              <a:t> were assigned to </a:t>
            </a:r>
            <a:r>
              <a:rPr lang="en-US" dirty="0" smtClean="0"/>
              <a:t>Variant A</a:t>
            </a:r>
            <a:r>
              <a:rPr lang="en-US" dirty="0" smtClean="0"/>
              <a:t> </a:t>
            </a:r>
            <a:r>
              <a:rPr lang="en-US" dirty="0"/>
              <a:t>and </a:t>
            </a:r>
            <a:r>
              <a:rPr lang="en-US" b="1" dirty="0"/>
              <a:t>1356</a:t>
            </a:r>
            <a:r>
              <a:rPr lang="en-US" dirty="0"/>
              <a:t> were assigned to </a:t>
            </a:r>
            <a:r>
              <a:rPr lang="en-US" dirty="0" smtClean="0"/>
              <a:t>Variant B</a:t>
            </a:r>
            <a:r>
              <a:rPr lang="en-US" dirty="0" smtClean="0"/>
              <a:t>. </a:t>
            </a:r>
            <a:endParaRPr lang="en-US" dirty="0"/>
          </a:p>
          <a:p>
            <a:pPr marL="0" indent="0">
              <a:buNone/>
            </a:pPr>
            <a:endParaRPr lang="en-US" dirty="0" smtClean="0"/>
          </a:p>
          <a:p>
            <a:pPr marL="0" indent="0">
              <a:buNone/>
            </a:pPr>
            <a:r>
              <a:rPr lang="en-US" dirty="0" smtClean="0"/>
              <a:t>For </a:t>
            </a:r>
            <a:r>
              <a:rPr lang="en-US" dirty="0"/>
              <a:t>the customers in </a:t>
            </a:r>
            <a:r>
              <a:rPr lang="en-US" dirty="0" smtClean="0"/>
              <a:t>Variant A</a:t>
            </a:r>
            <a:r>
              <a:rPr lang="en-US" dirty="0" smtClean="0"/>
              <a:t>, </a:t>
            </a:r>
            <a:r>
              <a:rPr lang="en-US" dirty="0"/>
              <a:t>we had </a:t>
            </a:r>
            <a:r>
              <a:rPr lang="en-US" b="1" dirty="0"/>
              <a:t>146 </a:t>
            </a:r>
            <a:r>
              <a:rPr lang="en-US" b="1" dirty="0" smtClean="0"/>
              <a:t>successes </a:t>
            </a:r>
            <a:r>
              <a:rPr lang="en-US" dirty="0"/>
              <a:t>and </a:t>
            </a:r>
            <a:r>
              <a:rPr lang="en-US" b="1" dirty="0"/>
              <a:t>1184 failures</a:t>
            </a:r>
            <a:r>
              <a:rPr lang="en-US" dirty="0"/>
              <a:t>. This equates to a sample probability </a:t>
            </a:r>
            <a:r>
              <a:rPr lang="en-US" dirty="0" smtClean="0"/>
              <a:t>success rate </a:t>
            </a:r>
            <a:r>
              <a:rPr lang="en-US" dirty="0"/>
              <a:t>of </a:t>
            </a:r>
            <a:r>
              <a:rPr lang="en-US" b="1" dirty="0"/>
              <a:t>.11</a:t>
            </a:r>
            <a:r>
              <a:rPr lang="en-US" dirty="0"/>
              <a:t>. </a:t>
            </a:r>
            <a:endParaRPr lang="en-US" dirty="0" smtClean="0"/>
          </a:p>
          <a:p>
            <a:pPr marL="0" indent="0">
              <a:buNone/>
            </a:pPr>
            <a:endParaRPr lang="en-US" dirty="0"/>
          </a:p>
          <a:p>
            <a:pPr marL="0" indent="0">
              <a:buNone/>
            </a:pPr>
            <a:r>
              <a:rPr lang="en-US" dirty="0" smtClean="0"/>
              <a:t>For </a:t>
            </a:r>
            <a:r>
              <a:rPr lang="en-US" dirty="0"/>
              <a:t>the customers in </a:t>
            </a:r>
            <a:r>
              <a:rPr lang="en-US" dirty="0" smtClean="0"/>
              <a:t>Variant B</a:t>
            </a:r>
            <a:r>
              <a:rPr lang="en-US" dirty="0" smtClean="0"/>
              <a:t>, </a:t>
            </a:r>
            <a:r>
              <a:rPr lang="en-US" dirty="0"/>
              <a:t>we had </a:t>
            </a:r>
            <a:r>
              <a:rPr lang="en-US" b="1" dirty="0"/>
              <a:t>168 </a:t>
            </a:r>
            <a:r>
              <a:rPr lang="en-US" b="1" dirty="0" smtClean="0"/>
              <a:t>successes </a:t>
            </a:r>
            <a:r>
              <a:rPr lang="en-US" dirty="0"/>
              <a:t>and </a:t>
            </a:r>
            <a:r>
              <a:rPr lang="en-US" b="1" dirty="0"/>
              <a:t>1188 failures</a:t>
            </a:r>
            <a:r>
              <a:rPr lang="en-US" dirty="0"/>
              <a:t>. This equates to a sample probability of </a:t>
            </a:r>
            <a:r>
              <a:rPr lang="en-US" dirty="0" smtClean="0"/>
              <a:t>success rate </a:t>
            </a:r>
            <a:r>
              <a:rPr lang="en-US" dirty="0"/>
              <a:t>of </a:t>
            </a:r>
            <a:r>
              <a:rPr lang="en-US" b="1" dirty="0"/>
              <a:t>.</a:t>
            </a:r>
            <a:r>
              <a:rPr lang="en-US" b="1" dirty="0" smtClean="0"/>
              <a:t>123</a:t>
            </a:r>
            <a:r>
              <a:rPr lang="en-US" dirty="0" smtClean="0"/>
              <a:t>.</a:t>
            </a:r>
            <a:endParaRPr lang="en-US" dirty="0"/>
          </a:p>
        </p:txBody>
      </p:sp>
    </p:spTree>
    <p:extLst>
      <p:ext uri="{BB962C8B-B14F-4D97-AF65-F5344CB8AC3E}">
        <p14:creationId xmlns:p14="http://schemas.microsoft.com/office/powerpoint/2010/main" val="26005560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524000"/>
            <a:ext cx="8382000" cy="4876800"/>
          </a:xfrm>
        </p:spPr>
        <p:txBody>
          <a:bodyPr>
            <a:normAutofit fontScale="92500" lnSpcReduction="20000"/>
          </a:bodyPr>
          <a:lstStyle/>
          <a:p>
            <a:pPr marL="0" indent="0">
              <a:buNone/>
            </a:pPr>
            <a:r>
              <a:rPr lang="en-US" b="1" dirty="0" smtClean="0"/>
              <a:t>Hypothesis Testing</a:t>
            </a:r>
            <a:endParaRPr lang="en-US" b="1" dirty="0" smtClean="0"/>
          </a:p>
          <a:p>
            <a:pPr marL="0" indent="0">
              <a:buNone/>
            </a:pPr>
            <a:endParaRPr lang="en-US" b="1" dirty="0" smtClean="0"/>
          </a:p>
          <a:p>
            <a:pPr marL="0" indent="0">
              <a:buNone/>
            </a:pPr>
            <a:r>
              <a:rPr lang="en-US" dirty="0"/>
              <a:t>I just did a simple binomial test for this, instead of trying to explain all of our complicated </a:t>
            </a:r>
            <a:r>
              <a:rPr lang="en-US" dirty="0" smtClean="0"/>
              <a:t>t-test regression </a:t>
            </a:r>
            <a:r>
              <a:rPr lang="en-US" dirty="0"/>
              <a:t>code. </a:t>
            </a:r>
            <a:endParaRPr lang="en-US" dirty="0" smtClean="0"/>
          </a:p>
          <a:p>
            <a:pPr marL="0" indent="0">
              <a:buNone/>
            </a:pPr>
            <a:endParaRPr lang="en-US" dirty="0"/>
          </a:p>
          <a:p>
            <a:pPr marL="0" indent="0">
              <a:buNone/>
            </a:pPr>
            <a:r>
              <a:rPr lang="en-US" dirty="0" smtClean="0"/>
              <a:t>The </a:t>
            </a:r>
            <a:r>
              <a:rPr lang="en-US" dirty="0"/>
              <a:t>Binomial test performs an exact test of a simple null hypothesis about the probability of success in a Bernoulli experiment. </a:t>
            </a:r>
            <a:endParaRPr lang="en-US" dirty="0" smtClean="0"/>
          </a:p>
          <a:p>
            <a:pPr marL="0" indent="0">
              <a:buNone/>
            </a:pPr>
            <a:endParaRPr lang="en-US" dirty="0"/>
          </a:p>
          <a:p>
            <a:pPr marL="0" indent="0">
              <a:buNone/>
            </a:pPr>
            <a:r>
              <a:rPr lang="en-US" dirty="0" smtClean="0"/>
              <a:t>But </a:t>
            </a:r>
            <a:r>
              <a:rPr lang="en-US" dirty="0"/>
              <a:t>this is still a classical </a:t>
            </a:r>
            <a:r>
              <a:rPr lang="en-US" dirty="0" smtClean="0"/>
              <a:t>method.</a:t>
            </a:r>
            <a:endParaRPr lang="en-US" b="1" dirty="0" smtClean="0"/>
          </a:p>
        </p:txBody>
      </p:sp>
    </p:spTree>
    <p:extLst>
      <p:ext uri="{BB962C8B-B14F-4D97-AF65-F5344CB8AC3E}">
        <p14:creationId xmlns:p14="http://schemas.microsoft.com/office/powerpoint/2010/main" val="12171365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524000"/>
            <a:ext cx="8382000" cy="4876800"/>
          </a:xfrm>
        </p:spPr>
        <p:txBody>
          <a:bodyPr>
            <a:normAutofit/>
          </a:bodyPr>
          <a:lstStyle/>
          <a:p>
            <a:pPr marL="0" indent="0">
              <a:buNone/>
            </a:pPr>
            <a:r>
              <a:rPr lang="en-US" b="1" dirty="0" smtClean="0"/>
              <a:t>Hypothesis Testing</a:t>
            </a:r>
            <a:endParaRPr lang="en-US" b="1" dirty="0" smtClean="0"/>
          </a:p>
          <a:p>
            <a:pPr marL="0" indent="0">
              <a:buNone/>
            </a:pPr>
            <a:endParaRPr lang="en-US" b="1" dirty="0" smtClean="0"/>
          </a:p>
        </p:txBody>
      </p:sp>
      <p:pic>
        <p:nvPicPr>
          <p:cNvPr id="4" name="Picture 3"/>
          <p:cNvPicPr/>
          <p:nvPr/>
        </p:nvPicPr>
        <p:blipFill>
          <a:blip r:embed="rId2"/>
          <a:stretch>
            <a:fillRect/>
          </a:stretch>
        </p:blipFill>
        <p:spPr>
          <a:xfrm>
            <a:off x="838200" y="2286000"/>
            <a:ext cx="7772400" cy="4038600"/>
          </a:xfrm>
          <a:prstGeom prst="rect">
            <a:avLst/>
          </a:prstGeom>
        </p:spPr>
      </p:pic>
    </p:spTree>
    <p:extLst>
      <p:ext uri="{BB962C8B-B14F-4D97-AF65-F5344CB8AC3E}">
        <p14:creationId xmlns:p14="http://schemas.microsoft.com/office/powerpoint/2010/main" val="21204167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524000"/>
            <a:ext cx="8382000" cy="4876800"/>
          </a:xfrm>
        </p:spPr>
        <p:txBody>
          <a:bodyPr>
            <a:normAutofit fontScale="92500" lnSpcReduction="10000"/>
          </a:bodyPr>
          <a:lstStyle/>
          <a:p>
            <a:pPr marL="0" indent="0">
              <a:buNone/>
            </a:pPr>
            <a:r>
              <a:rPr lang="en-US" b="1" dirty="0" smtClean="0"/>
              <a:t>Hypothesis Testing</a:t>
            </a:r>
            <a:endParaRPr lang="en-US" b="1" dirty="0" smtClean="0"/>
          </a:p>
          <a:p>
            <a:pPr marL="0" indent="0">
              <a:buNone/>
            </a:pPr>
            <a:endParaRPr lang="en-US" b="1" dirty="0" smtClean="0"/>
          </a:p>
          <a:p>
            <a:r>
              <a:rPr lang="en-US" dirty="0"/>
              <a:t>Darn, our p-value is not statistically significant. </a:t>
            </a:r>
            <a:endParaRPr lang="en-US" dirty="0" smtClean="0"/>
          </a:p>
          <a:p>
            <a:endParaRPr lang="en-US" dirty="0"/>
          </a:p>
          <a:p>
            <a:r>
              <a:rPr lang="en-US" dirty="0" smtClean="0"/>
              <a:t>Since </a:t>
            </a:r>
            <a:r>
              <a:rPr lang="en-US" dirty="0"/>
              <a:t>.11 falls into the confidence interval, we </a:t>
            </a:r>
            <a:r>
              <a:rPr lang="en-US" b="1" dirty="0"/>
              <a:t>fail to reject </a:t>
            </a:r>
            <a:r>
              <a:rPr lang="en-US" dirty="0"/>
              <a:t>the null hypothesis that the probability of success for </a:t>
            </a:r>
            <a:r>
              <a:rPr lang="en-US" dirty="0" smtClean="0"/>
              <a:t>Variant B</a:t>
            </a:r>
            <a:r>
              <a:rPr lang="en-US" dirty="0" smtClean="0"/>
              <a:t> is equal </a:t>
            </a:r>
            <a:r>
              <a:rPr lang="en-US" dirty="0"/>
              <a:t>to that of </a:t>
            </a:r>
            <a:r>
              <a:rPr lang="en-US" dirty="0" smtClean="0"/>
              <a:t>Variant A</a:t>
            </a:r>
            <a:r>
              <a:rPr lang="en-US" dirty="0" smtClean="0"/>
              <a:t>.</a:t>
            </a:r>
          </a:p>
          <a:p>
            <a:endParaRPr lang="en-US" b="1" dirty="0"/>
          </a:p>
          <a:p>
            <a:r>
              <a:rPr lang="en-US" dirty="0" smtClean="0"/>
              <a:t>Our actual p-value from the t-test regressions was also not significant, with a p-value of  .255</a:t>
            </a:r>
          </a:p>
        </p:txBody>
      </p:sp>
    </p:spTree>
    <p:extLst>
      <p:ext uri="{BB962C8B-B14F-4D97-AF65-F5344CB8AC3E}">
        <p14:creationId xmlns:p14="http://schemas.microsoft.com/office/powerpoint/2010/main" val="8299429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524000"/>
            <a:ext cx="8382000" cy="4876800"/>
          </a:xfrm>
        </p:spPr>
        <p:txBody>
          <a:bodyPr>
            <a:normAutofit/>
          </a:bodyPr>
          <a:lstStyle/>
          <a:p>
            <a:pPr marL="0" indent="0">
              <a:buNone/>
            </a:pPr>
            <a:r>
              <a:rPr lang="en-US" b="1" dirty="0" smtClean="0"/>
              <a:t>Hypothesis Testing</a:t>
            </a:r>
            <a:endParaRPr lang="en-US" b="1" dirty="0" smtClean="0"/>
          </a:p>
          <a:p>
            <a:pPr marL="0" indent="0">
              <a:buNone/>
            </a:pPr>
            <a:endParaRPr lang="en-US" b="1" dirty="0" smtClean="0"/>
          </a:p>
          <a:p>
            <a:pPr marL="0" indent="0">
              <a:buNone/>
            </a:pPr>
            <a:endParaRPr lang="en-US" b="1" dirty="0" smtClean="0"/>
          </a:p>
          <a:p>
            <a:pPr marL="0" indent="0">
              <a:buNone/>
            </a:pPr>
            <a:r>
              <a:rPr lang="en-US" dirty="0" smtClean="0"/>
              <a:t>		Now</a:t>
            </a:r>
            <a:r>
              <a:rPr lang="en-US" dirty="0"/>
              <a:t>, on to the </a:t>
            </a:r>
            <a:r>
              <a:rPr lang="en-US" b="1" dirty="0"/>
              <a:t>Bayesian</a:t>
            </a:r>
            <a:r>
              <a:rPr lang="en-US" dirty="0"/>
              <a:t> way</a:t>
            </a:r>
            <a:endParaRPr lang="en-US" b="1" dirty="0" smtClean="0"/>
          </a:p>
        </p:txBody>
      </p:sp>
    </p:spTree>
    <p:extLst>
      <p:ext uri="{BB962C8B-B14F-4D97-AF65-F5344CB8AC3E}">
        <p14:creationId xmlns:p14="http://schemas.microsoft.com/office/powerpoint/2010/main" val="399299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524000"/>
            <a:ext cx="8382000" cy="4876800"/>
          </a:xfrm>
        </p:spPr>
        <p:txBody>
          <a:bodyPr>
            <a:normAutofit/>
          </a:bodyPr>
          <a:lstStyle/>
          <a:p>
            <a:pPr marL="0" indent="0">
              <a:buNone/>
            </a:pPr>
            <a:r>
              <a:rPr lang="en-US" b="1" dirty="0" smtClean="0"/>
              <a:t>Hypothesis Testing</a:t>
            </a:r>
            <a:endParaRPr lang="en-US" b="1" dirty="0" smtClean="0"/>
          </a:p>
          <a:p>
            <a:pPr marL="0" indent="0">
              <a:buNone/>
            </a:pPr>
            <a:endParaRPr lang="en-US" b="1" dirty="0" smtClean="0"/>
          </a:p>
          <a:p>
            <a:pPr marL="0" indent="0">
              <a:buNone/>
            </a:pPr>
            <a:endParaRPr lang="en-US" b="1" dirty="0" smtClean="0"/>
          </a:p>
          <a:p>
            <a:pPr marL="0" indent="0">
              <a:buNone/>
            </a:pPr>
            <a:r>
              <a:rPr lang="en-US" dirty="0" smtClean="0"/>
              <a:t>		Now</a:t>
            </a:r>
            <a:r>
              <a:rPr lang="en-US" dirty="0"/>
              <a:t>, on to the </a:t>
            </a:r>
            <a:r>
              <a:rPr lang="en-US" b="1" dirty="0"/>
              <a:t>Bayesian</a:t>
            </a:r>
            <a:r>
              <a:rPr lang="en-US" dirty="0"/>
              <a:t> way</a:t>
            </a:r>
            <a:endParaRPr lang="en-US" b="1" dirty="0" smtClean="0"/>
          </a:p>
        </p:txBody>
      </p:sp>
      <p:pic>
        <p:nvPicPr>
          <p:cNvPr id="6146" name="Picture 2" descr="C:\Users\t2adb\AppData\Local\Microsoft\Windows\Temporary Internet Files\Content.IE5\9LOS5G0S\Finally[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81400"/>
            <a:ext cx="4629796" cy="344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303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81600"/>
          </a:xfrm>
        </p:spPr>
        <p:txBody>
          <a:bodyPr>
            <a:normAutofit/>
          </a:bodyPr>
          <a:lstStyle/>
          <a:p>
            <a:pPr marL="0" indent="0">
              <a:buNone/>
            </a:pPr>
            <a:r>
              <a:rPr lang="en-US" sz="2700" b="1" dirty="0" smtClean="0"/>
              <a:t>Hypothesis Testing</a:t>
            </a:r>
            <a:endParaRPr lang="en-US" sz="2700" b="1" dirty="0" smtClean="0"/>
          </a:p>
          <a:p>
            <a:pPr marL="0" indent="0">
              <a:buNone/>
            </a:pPr>
            <a:endParaRPr lang="en-US" sz="2700" b="1" dirty="0" smtClean="0"/>
          </a:p>
          <a:p>
            <a:pPr marL="0" indent="0">
              <a:buNone/>
            </a:pPr>
            <a:r>
              <a:rPr lang="en-US" sz="2700" dirty="0"/>
              <a:t>Given what we already know about parameter </a:t>
            </a:r>
            <a:r>
              <a:rPr lang="en-US" sz="2700" dirty="0" smtClean="0"/>
              <a:t>estimation, </a:t>
            </a:r>
            <a:r>
              <a:rPr lang="en-US" sz="2700" dirty="0"/>
              <a:t>we can look at each of these Group success rates as two different parameters that we're trying to estimate.</a:t>
            </a:r>
          </a:p>
          <a:p>
            <a:pPr marL="0" indent="0">
              <a:buNone/>
            </a:pPr>
            <a:endParaRPr lang="en-US" dirty="0"/>
          </a:p>
        </p:txBody>
      </p:sp>
    </p:spTree>
    <p:extLst>
      <p:ext uri="{BB962C8B-B14F-4D97-AF65-F5344CB8AC3E}">
        <p14:creationId xmlns:p14="http://schemas.microsoft.com/office/powerpoint/2010/main" val="2732728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457200" y="1524000"/>
            <a:ext cx="8229600" cy="4525963"/>
          </a:xfrm>
        </p:spPr>
        <p:txBody>
          <a:bodyPr>
            <a:normAutofit/>
          </a:bodyPr>
          <a:lstStyle/>
          <a:p>
            <a:pPr marL="0" indent="0">
              <a:buNone/>
            </a:pPr>
            <a:r>
              <a:rPr lang="en-US" sz="2500" b="1" dirty="0" smtClean="0"/>
              <a:t>Scenario:</a:t>
            </a:r>
            <a:endParaRPr lang="en-US" sz="2500" b="1" dirty="0"/>
          </a:p>
          <a:p>
            <a:pPr marL="0" indent="0">
              <a:buNone/>
            </a:pPr>
            <a:endParaRPr lang="en-US" sz="2500" dirty="0"/>
          </a:p>
          <a:p>
            <a:r>
              <a:rPr lang="en-US" sz="2500" dirty="0"/>
              <a:t>We think that performing dynamic summarization without hidden specs will increase the visitor success rate for </a:t>
            </a:r>
            <a:r>
              <a:rPr lang="en-US" sz="2500" i="1" dirty="0" smtClean="0"/>
              <a:t>MIG Welding Supplies</a:t>
            </a:r>
            <a:r>
              <a:rPr lang="en-US" sz="2500" dirty="0" smtClean="0"/>
              <a:t>. </a:t>
            </a:r>
          </a:p>
          <a:p>
            <a:endParaRPr lang="en-US" sz="2500" dirty="0"/>
          </a:p>
          <a:p>
            <a:r>
              <a:rPr lang="en-US" sz="2500" dirty="0" smtClean="0"/>
              <a:t>We </a:t>
            </a:r>
            <a:r>
              <a:rPr lang="en-US" sz="2500" dirty="0"/>
              <a:t>created an A/B test, where version A is the default page, and version B is the page that has been dynamically summarized without hidden specs. </a:t>
            </a:r>
            <a:endParaRPr lang="en-US" sz="2500" dirty="0" smtClean="0"/>
          </a:p>
        </p:txBody>
      </p:sp>
    </p:spTree>
    <p:extLst>
      <p:ext uri="{BB962C8B-B14F-4D97-AF65-F5344CB8AC3E}">
        <p14:creationId xmlns:p14="http://schemas.microsoft.com/office/powerpoint/2010/main" val="33720365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81600"/>
          </a:xfrm>
        </p:spPr>
        <p:txBody>
          <a:bodyPr>
            <a:normAutofit fontScale="85000" lnSpcReduction="10000"/>
          </a:bodyPr>
          <a:lstStyle/>
          <a:p>
            <a:pPr marL="0" indent="0">
              <a:buNone/>
            </a:pPr>
            <a:r>
              <a:rPr lang="en-US" b="1" dirty="0" smtClean="0"/>
              <a:t>Hypothesis Testing</a:t>
            </a:r>
            <a:endParaRPr lang="en-US" b="1" dirty="0" smtClean="0"/>
          </a:p>
          <a:p>
            <a:pPr marL="0" indent="0">
              <a:buNone/>
            </a:pPr>
            <a:endParaRPr lang="en-US" b="1" dirty="0" smtClean="0"/>
          </a:p>
          <a:p>
            <a:pPr marL="0" indent="0">
              <a:buNone/>
            </a:pPr>
            <a:r>
              <a:rPr lang="en-US" dirty="0"/>
              <a:t>Given what we already know about parameter </a:t>
            </a:r>
            <a:r>
              <a:rPr lang="en-US" dirty="0" smtClean="0"/>
              <a:t>estimation, </a:t>
            </a:r>
            <a:r>
              <a:rPr lang="en-US" dirty="0"/>
              <a:t>we can look at each of these Group success rates as two different parameters that we're trying to estimate.</a:t>
            </a:r>
          </a:p>
          <a:p>
            <a:pPr marL="0" indent="0">
              <a:buNone/>
            </a:pPr>
            <a:endParaRPr lang="en-US" dirty="0"/>
          </a:p>
          <a:p>
            <a:pPr marL="0" indent="0">
              <a:buNone/>
            </a:pPr>
            <a:r>
              <a:rPr lang="en-US" dirty="0"/>
              <a:t>I used a prior of Beta(1,1). </a:t>
            </a:r>
            <a:endParaRPr lang="en-US" dirty="0" smtClean="0"/>
          </a:p>
          <a:p>
            <a:pPr marL="0" indent="0">
              <a:buNone/>
            </a:pPr>
            <a:endParaRPr lang="en-US" dirty="0"/>
          </a:p>
          <a:p>
            <a:r>
              <a:rPr lang="en-US" dirty="0" smtClean="0"/>
              <a:t>This </a:t>
            </a:r>
            <a:r>
              <a:rPr lang="en-US" dirty="0"/>
              <a:t>means the posterior for </a:t>
            </a:r>
            <a:r>
              <a:rPr lang="en-US" dirty="0" smtClean="0"/>
              <a:t>Group 1 </a:t>
            </a:r>
            <a:r>
              <a:rPr lang="en-US" dirty="0"/>
              <a:t>is </a:t>
            </a:r>
            <a:r>
              <a:rPr lang="en-US" b="1" dirty="0"/>
              <a:t>Beta(147, 1185). </a:t>
            </a:r>
            <a:endParaRPr lang="en-US" b="1" dirty="0" smtClean="0"/>
          </a:p>
          <a:p>
            <a:endParaRPr lang="en-US" dirty="0"/>
          </a:p>
          <a:p>
            <a:r>
              <a:rPr lang="en-US" dirty="0" smtClean="0"/>
              <a:t>Likewise</a:t>
            </a:r>
            <a:r>
              <a:rPr lang="en-US" dirty="0"/>
              <a:t>, the posterior for Group 2 is </a:t>
            </a:r>
            <a:r>
              <a:rPr lang="en-US" b="1" dirty="0"/>
              <a:t>Beta(169, 1189).</a:t>
            </a:r>
            <a:endParaRPr lang="en-US" b="1" dirty="0" smtClean="0"/>
          </a:p>
        </p:txBody>
      </p:sp>
    </p:spTree>
    <p:extLst>
      <p:ext uri="{BB962C8B-B14F-4D97-AF65-F5344CB8AC3E}">
        <p14:creationId xmlns:p14="http://schemas.microsoft.com/office/powerpoint/2010/main" val="37384432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81600"/>
          </a:xfrm>
        </p:spPr>
        <p:txBody>
          <a:bodyPr>
            <a:normAutofit/>
          </a:bodyPr>
          <a:lstStyle/>
          <a:p>
            <a:pPr marL="0" indent="0">
              <a:buNone/>
            </a:pPr>
            <a:r>
              <a:rPr lang="en-US" b="1" dirty="0" smtClean="0"/>
              <a:t>Hypothesis Testing</a:t>
            </a:r>
            <a:endParaRPr lang="en-US" b="1" dirty="0" smtClean="0"/>
          </a:p>
        </p:txBody>
      </p:sp>
      <p:pic>
        <p:nvPicPr>
          <p:cNvPr id="4" name="Picture 3"/>
          <p:cNvPicPr/>
          <p:nvPr/>
        </p:nvPicPr>
        <p:blipFill>
          <a:blip r:embed="rId3"/>
          <a:stretch>
            <a:fillRect/>
          </a:stretch>
        </p:blipFill>
        <p:spPr>
          <a:xfrm>
            <a:off x="1066800" y="1981200"/>
            <a:ext cx="7010400" cy="4419600"/>
          </a:xfrm>
          <a:prstGeom prst="rect">
            <a:avLst/>
          </a:prstGeom>
        </p:spPr>
      </p:pic>
    </p:spTree>
    <p:extLst>
      <p:ext uri="{BB962C8B-B14F-4D97-AF65-F5344CB8AC3E}">
        <p14:creationId xmlns:p14="http://schemas.microsoft.com/office/powerpoint/2010/main" val="18190827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81600"/>
          </a:xfrm>
        </p:spPr>
        <p:txBody>
          <a:bodyPr>
            <a:normAutofit fontScale="85000" lnSpcReduction="20000"/>
          </a:bodyPr>
          <a:lstStyle/>
          <a:p>
            <a:pPr marL="0" indent="0">
              <a:buNone/>
            </a:pPr>
            <a:r>
              <a:rPr lang="en-US" b="1" dirty="0" smtClean="0"/>
              <a:t>Hypothesis Testing</a:t>
            </a:r>
          </a:p>
          <a:p>
            <a:pPr marL="0" indent="0">
              <a:buNone/>
            </a:pPr>
            <a:endParaRPr lang="en-US" b="1" dirty="0"/>
          </a:p>
          <a:p>
            <a:pPr marL="0" indent="0">
              <a:buNone/>
            </a:pPr>
            <a:r>
              <a:rPr lang="en-US" dirty="0"/>
              <a:t>Clearly our data suggests that </a:t>
            </a:r>
            <a:r>
              <a:rPr lang="en-US" dirty="0" smtClean="0"/>
              <a:t>Variant B</a:t>
            </a:r>
            <a:r>
              <a:rPr lang="en-US" dirty="0" smtClean="0"/>
              <a:t> </a:t>
            </a:r>
            <a:r>
              <a:rPr lang="en-US" dirty="0"/>
              <a:t>is the superior variant. </a:t>
            </a:r>
            <a:endParaRPr lang="en-US" dirty="0" smtClean="0"/>
          </a:p>
          <a:p>
            <a:pPr marL="0" indent="0">
              <a:buNone/>
            </a:pPr>
            <a:endParaRPr lang="en-US" dirty="0"/>
          </a:p>
          <a:p>
            <a:pPr marL="0" indent="0">
              <a:buNone/>
            </a:pPr>
            <a:r>
              <a:rPr lang="en-US" dirty="0" smtClean="0"/>
              <a:t>However</a:t>
            </a:r>
            <a:r>
              <a:rPr lang="en-US" dirty="0"/>
              <a:t>, from our earlier discussion on Parameter Estimation we know that the true conversion rate can be a range of possible values. </a:t>
            </a:r>
            <a:endParaRPr lang="en-US" dirty="0" smtClean="0"/>
          </a:p>
          <a:p>
            <a:pPr marL="0" indent="0">
              <a:buNone/>
            </a:pPr>
            <a:endParaRPr lang="en-US" dirty="0"/>
          </a:p>
          <a:p>
            <a:pPr marL="0" indent="0">
              <a:buNone/>
            </a:pPr>
            <a:r>
              <a:rPr lang="en-US" dirty="0" smtClean="0"/>
              <a:t>We </a:t>
            </a:r>
            <a:r>
              <a:rPr lang="en-US" dirty="0"/>
              <a:t>can also clearly see here that </a:t>
            </a:r>
            <a:endParaRPr lang="en-US" dirty="0" smtClean="0"/>
          </a:p>
          <a:p>
            <a:pPr marL="0" indent="0">
              <a:buNone/>
            </a:pPr>
            <a:r>
              <a:rPr lang="en-US" dirty="0" smtClean="0"/>
              <a:t>there </a:t>
            </a:r>
            <a:r>
              <a:rPr lang="en-US" dirty="0"/>
              <a:t>is an overlap between the </a:t>
            </a:r>
            <a:endParaRPr lang="en-US" dirty="0" smtClean="0"/>
          </a:p>
          <a:p>
            <a:pPr marL="0" indent="0">
              <a:buNone/>
            </a:pPr>
            <a:r>
              <a:rPr lang="en-US" dirty="0" smtClean="0"/>
              <a:t>possible </a:t>
            </a:r>
            <a:r>
              <a:rPr lang="en-US" dirty="0"/>
              <a:t>true conversion rates for </a:t>
            </a:r>
            <a:endParaRPr lang="en-US" dirty="0" smtClean="0"/>
          </a:p>
          <a:p>
            <a:pPr marL="0" indent="0">
              <a:buNone/>
            </a:pPr>
            <a:r>
              <a:rPr lang="en-US" dirty="0" smtClean="0"/>
              <a:t>Groups 1 </a:t>
            </a:r>
            <a:r>
              <a:rPr lang="en-US" dirty="0"/>
              <a:t>and 2. </a:t>
            </a:r>
            <a:endParaRPr lang="en-US" b="1" dirty="0" smtClean="0"/>
          </a:p>
        </p:txBody>
      </p:sp>
      <p:pic>
        <p:nvPicPr>
          <p:cNvPr id="4" name="Picture 3"/>
          <p:cNvPicPr/>
          <p:nvPr/>
        </p:nvPicPr>
        <p:blipFill>
          <a:blip r:embed="rId3"/>
          <a:stretch>
            <a:fillRect/>
          </a:stretch>
        </p:blipFill>
        <p:spPr>
          <a:xfrm>
            <a:off x="5228122" y="3962399"/>
            <a:ext cx="3915878" cy="2891589"/>
          </a:xfrm>
          <a:prstGeom prst="rect">
            <a:avLst/>
          </a:prstGeom>
        </p:spPr>
      </p:pic>
    </p:spTree>
    <p:extLst>
      <p:ext uri="{BB962C8B-B14F-4D97-AF65-F5344CB8AC3E}">
        <p14:creationId xmlns:p14="http://schemas.microsoft.com/office/powerpoint/2010/main" val="39661001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4876800"/>
          </a:xfrm>
        </p:spPr>
        <p:txBody>
          <a:bodyPr>
            <a:normAutofit lnSpcReduction="10000"/>
          </a:bodyPr>
          <a:lstStyle/>
          <a:p>
            <a:pPr marL="0" indent="0">
              <a:buNone/>
            </a:pPr>
            <a:r>
              <a:rPr lang="en-US" sz="2800" b="1" dirty="0" smtClean="0"/>
              <a:t>Hypothesis Testing</a:t>
            </a:r>
          </a:p>
          <a:p>
            <a:pPr marL="0" indent="0">
              <a:buNone/>
            </a:pPr>
            <a:endParaRPr lang="en-US" sz="1800" b="1" dirty="0"/>
          </a:p>
          <a:p>
            <a:pPr marL="0" indent="0">
              <a:buNone/>
            </a:pPr>
            <a:r>
              <a:rPr lang="en-US" sz="2600" dirty="0"/>
              <a:t>What if we got unlucky in our </a:t>
            </a:r>
            <a:r>
              <a:rPr lang="en-US" sz="2800" dirty="0" smtClean="0"/>
              <a:t>Variant A</a:t>
            </a:r>
            <a:r>
              <a:rPr lang="en-US" sz="2600" dirty="0" smtClean="0"/>
              <a:t> </a:t>
            </a:r>
            <a:r>
              <a:rPr lang="en-US" sz="2600" dirty="0"/>
              <a:t>responses and its true conversion rate is in fact much higher? </a:t>
            </a:r>
            <a:endParaRPr lang="en-US" sz="2600" dirty="0" smtClean="0"/>
          </a:p>
          <a:p>
            <a:pPr marL="0" indent="0">
              <a:buNone/>
            </a:pPr>
            <a:endParaRPr lang="en-US" sz="2600" dirty="0"/>
          </a:p>
          <a:p>
            <a:pPr marL="0" indent="0">
              <a:buNone/>
            </a:pPr>
            <a:r>
              <a:rPr lang="en-US" sz="2600" dirty="0"/>
              <a:t>What if we were also really lucky with </a:t>
            </a:r>
            <a:r>
              <a:rPr lang="en-US" sz="2800" dirty="0" smtClean="0"/>
              <a:t>Variant B</a:t>
            </a:r>
            <a:r>
              <a:rPr lang="en-US" sz="2600" dirty="0" smtClean="0"/>
              <a:t> </a:t>
            </a:r>
            <a:r>
              <a:rPr lang="en-US" sz="2600" dirty="0"/>
              <a:t>and its conversion rate is in fact much lower? </a:t>
            </a:r>
            <a:endParaRPr lang="en-US" sz="2600" dirty="0" smtClean="0"/>
          </a:p>
          <a:p>
            <a:pPr marL="0" indent="0">
              <a:buNone/>
            </a:pPr>
            <a:endParaRPr lang="en-US" sz="2600" dirty="0"/>
          </a:p>
          <a:p>
            <a:pPr marL="0" indent="0">
              <a:buNone/>
            </a:pPr>
            <a:r>
              <a:rPr lang="en-US" sz="2600" dirty="0"/>
              <a:t>The real question we have is </a:t>
            </a:r>
            <a:endParaRPr lang="en-US" sz="2600" dirty="0" smtClean="0"/>
          </a:p>
          <a:p>
            <a:pPr marL="0" indent="0">
              <a:buNone/>
            </a:pPr>
            <a:r>
              <a:rPr lang="en-US" sz="2600" dirty="0" smtClean="0"/>
              <a:t>how </a:t>
            </a:r>
            <a:r>
              <a:rPr lang="en-US" sz="2600" dirty="0"/>
              <a:t>likely is it that </a:t>
            </a:r>
            <a:r>
              <a:rPr lang="en-US" sz="2800" dirty="0" smtClean="0"/>
              <a:t>Variant B</a:t>
            </a:r>
            <a:r>
              <a:rPr lang="en-US" sz="2600" dirty="0" smtClean="0"/>
              <a:t> </a:t>
            </a:r>
            <a:r>
              <a:rPr lang="en-US" sz="2600" dirty="0"/>
              <a:t>is </a:t>
            </a:r>
            <a:endParaRPr lang="en-US" sz="2600" dirty="0" smtClean="0"/>
          </a:p>
          <a:p>
            <a:pPr marL="0" indent="0">
              <a:buNone/>
            </a:pPr>
            <a:r>
              <a:rPr lang="en-US" sz="2600" dirty="0" smtClean="0"/>
              <a:t>actually </a:t>
            </a:r>
            <a:r>
              <a:rPr lang="en-US" sz="2600" dirty="0"/>
              <a:t>the better variant?</a:t>
            </a:r>
          </a:p>
        </p:txBody>
      </p:sp>
      <p:pic>
        <p:nvPicPr>
          <p:cNvPr id="4" name="Picture 3"/>
          <p:cNvPicPr/>
          <p:nvPr/>
        </p:nvPicPr>
        <p:blipFill>
          <a:blip r:embed="rId3"/>
          <a:stretch>
            <a:fillRect/>
          </a:stretch>
        </p:blipFill>
        <p:spPr>
          <a:xfrm>
            <a:off x="5228122" y="3962399"/>
            <a:ext cx="3915878" cy="2891589"/>
          </a:xfrm>
          <a:prstGeom prst="rect">
            <a:avLst/>
          </a:prstGeom>
        </p:spPr>
      </p:pic>
    </p:spTree>
    <p:extLst>
      <p:ext uri="{BB962C8B-B14F-4D97-AF65-F5344CB8AC3E}">
        <p14:creationId xmlns:p14="http://schemas.microsoft.com/office/powerpoint/2010/main" val="4135950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4876800"/>
          </a:xfrm>
        </p:spPr>
        <p:txBody>
          <a:bodyPr>
            <a:normAutofit lnSpcReduction="10000"/>
          </a:bodyPr>
          <a:lstStyle/>
          <a:p>
            <a:pPr marL="0" indent="0">
              <a:buNone/>
            </a:pPr>
            <a:r>
              <a:rPr lang="en-US" sz="2800" b="1" dirty="0"/>
              <a:t>Monte Carlo </a:t>
            </a:r>
            <a:r>
              <a:rPr lang="en-US" sz="2800" b="1" dirty="0" smtClean="0"/>
              <a:t>Simulation</a:t>
            </a:r>
          </a:p>
          <a:p>
            <a:pPr marL="0" indent="0">
              <a:buNone/>
            </a:pPr>
            <a:endParaRPr lang="en-US" sz="1800" b="1" dirty="0"/>
          </a:p>
          <a:p>
            <a:pPr marL="0" indent="0">
              <a:buNone/>
            </a:pPr>
            <a:r>
              <a:rPr lang="en-US" sz="2800" dirty="0"/>
              <a:t>I'm a huge fan of Monte Carlo </a:t>
            </a:r>
            <a:r>
              <a:rPr lang="en-US" sz="2800" dirty="0" smtClean="0"/>
              <a:t>Simulations</a:t>
            </a:r>
            <a:r>
              <a:rPr lang="en-US" sz="2800" dirty="0"/>
              <a:t>!</a:t>
            </a:r>
            <a:endParaRPr lang="en-US" sz="2600" dirty="0" smtClean="0"/>
          </a:p>
          <a:p>
            <a:pPr marL="0" indent="0">
              <a:buNone/>
            </a:pPr>
            <a:endParaRPr lang="en-US" sz="2600" dirty="0"/>
          </a:p>
          <a:p>
            <a:pPr marL="0" indent="0">
              <a:buNone/>
            </a:pPr>
            <a:r>
              <a:rPr lang="en-US" sz="2800" dirty="0"/>
              <a:t>The basics of a Monte Carlo simulation are simply to model your problem, and then randomly simulate it until you get an answer. </a:t>
            </a:r>
            <a:endParaRPr lang="en-US" sz="2800" dirty="0" smtClean="0"/>
          </a:p>
          <a:p>
            <a:pPr marL="0" indent="0">
              <a:buNone/>
            </a:pPr>
            <a:endParaRPr lang="en-US" sz="2800" dirty="0"/>
          </a:p>
          <a:p>
            <a:pPr marL="0" indent="0">
              <a:buNone/>
            </a:pPr>
            <a:r>
              <a:rPr lang="en-US" sz="2800" dirty="0" smtClean="0"/>
              <a:t>It’s </a:t>
            </a:r>
            <a:r>
              <a:rPr lang="en-US" sz="2800" dirty="0"/>
              <a:t>useful for modelling integration, approximations, and probabilities</a:t>
            </a:r>
            <a:r>
              <a:rPr lang="en-US" sz="2800" dirty="0" smtClean="0"/>
              <a:t>. However, many simulations are required for the results to be statistically valid.</a:t>
            </a:r>
          </a:p>
        </p:txBody>
      </p:sp>
    </p:spTree>
    <p:extLst>
      <p:ext uri="{BB962C8B-B14F-4D97-AF65-F5344CB8AC3E}">
        <p14:creationId xmlns:p14="http://schemas.microsoft.com/office/powerpoint/2010/main" val="30473379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4876800"/>
          </a:xfrm>
        </p:spPr>
        <p:txBody>
          <a:bodyPr>
            <a:normAutofit/>
          </a:bodyPr>
          <a:lstStyle/>
          <a:p>
            <a:pPr marL="0" indent="0">
              <a:buNone/>
            </a:pPr>
            <a:r>
              <a:rPr lang="en-US" sz="2800" b="1" dirty="0"/>
              <a:t>Monte Carlo </a:t>
            </a:r>
            <a:r>
              <a:rPr lang="en-US" sz="2800" b="1" dirty="0" smtClean="0"/>
              <a:t>Simulation</a:t>
            </a:r>
          </a:p>
          <a:p>
            <a:pPr marL="0" indent="0">
              <a:buNone/>
            </a:pPr>
            <a:endParaRPr lang="en-US" sz="1800" b="1" dirty="0"/>
          </a:p>
          <a:p>
            <a:pPr marL="0" indent="0">
              <a:buNone/>
            </a:pPr>
            <a:r>
              <a:rPr lang="en-US" sz="2800" dirty="0"/>
              <a:t>In fact that’s what I used to simulate the World Series 100,000 to predict a </a:t>
            </a:r>
            <a:r>
              <a:rPr lang="en-US" sz="2800" dirty="0" smtClean="0"/>
              <a:t>winner!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950015"/>
            <a:ext cx="6699183" cy="3885526"/>
          </a:xfrm>
          <a:prstGeom prst="rect">
            <a:avLst/>
          </a:prstGeom>
        </p:spPr>
      </p:pic>
    </p:spTree>
    <p:extLst>
      <p:ext uri="{BB962C8B-B14F-4D97-AF65-F5344CB8AC3E}">
        <p14:creationId xmlns:p14="http://schemas.microsoft.com/office/powerpoint/2010/main" val="6674661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4876800"/>
          </a:xfrm>
        </p:spPr>
        <p:txBody>
          <a:bodyPr>
            <a:normAutofit/>
          </a:bodyPr>
          <a:lstStyle/>
          <a:p>
            <a:pPr marL="0" indent="0">
              <a:buNone/>
            </a:pPr>
            <a:r>
              <a:rPr lang="en-US" sz="2800" b="1" dirty="0"/>
              <a:t>Monte Carlo </a:t>
            </a:r>
            <a:r>
              <a:rPr lang="en-US" sz="2800" b="1" dirty="0" smtClean="0"/>
              <a:t>Simulation</a:t>
            </a:r>
          </a:p>
          <a:p>
            <a:pPr marL="0" indent="0">
              <a:buNone/>
            </a:pPr>
            <a:endParaRPr lang="en-US" sz="1800" b="1" dirty="0"/>
          </a:p>
          <a:p>
            <a:pPr marL="0" indent="0">
              <a:buNone/>
            </a:pPr>
            <a:r>
              <a:rPr lang="en-US" sz="2400" dirty="0"/>
              <a:t>But anyway, we'll just simply sample 100,000 times from each distribution we have modeled here and see what it tells us. The results can literally answer "What is the probability that </a:t>
            </a:r>
            <a:r>
              <a:rPr lang="en-US" sz="2400" dirty="0" smtClean="0"/>
              <a:t>Variant B</a:t>
            </a:r>
            <a:r>
              <a:rPr lang="en-US" sz="2400" dirty="0" smtClean="0"/>
              <a:t> </a:t>
            </a:r>
            <a:r>
              <a:rPr lang="en-US" sz="2400" dirty="0"/>
              <a:t>is actually superior to </a:t>
            </a:r>
            <a:r>
              <a:rPr lang="en-US" sz="2400" dirty="0" smtClean="0"/>
              <a:t>Variant A</a:t>
            </a:r>
            <a:r>
              <a:rPr lang="en-US" sz="2400" dirty="0" smtClean="0"/>
              <a:t>“</a:t>
            </a:r>
          </a:p>
        </p:txBody>
      </p:sp>
      <p:pic>
        <p:nvPicPr>
          <p:cNvPr id="5" name="Picture 4"/>
          <p:cNvPicPr/>
          <p:nvPr/>
        </p:nvPicPr>
        <p:blipFill>
          <a:blip r:embed="rId3"/>
          <a:stretch>
            <a:fillRect/>
          </a:stretch>
        </p:blipFill>
        <p:spPr>
          <a:xfrm>
            <a:off x="1676400" y="3657600"/>
            <a:ext cx="5715000" cy="3200400"/>
          </a:xfrm>
          <a:prstGeom prst="rect">
            <a:avLst/>
          </a:prstGeom>
        </p:spPr>
      </p:pic>
    </p:spTree>
    <p:extLst>
      <p:ext uri="{BB962C8B-B14F-4D97-AF65-F5344CB8AC3E}">
        <p14:creationId xmlns:p14="http://schemas.microsoft.com/office/powerpoint/2010/main" val="23984300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4876800"/>
          </a:xfrm>
        </p:spPr>
        <p:txBody>
          <a:bodyPr>
            <a:normAutofit/>
          </a:bodyPr>
          <a:lstStyle/>
          <a:p>
            <a:pPr marL="0" indent="0">
              <a:buNone/>
            </a:pPr>
            <a:r>
              <a:rPr lang="en-US" sz="2800" b="1" dirty="0"/>
              <a:t>Monte Carlo </a:t>
            </a:r>
            <a:r>
              <a:rPr lang="en-US" sz="2800" b="1" dirty="0" smtClean="0"/>
              <a:t>Simulation</a:t>
            </a:r>
          </a:p>
          <a:p>
            <a:pPr marL="0" indent="0">
              <a:buNone/>
            </a:pPr>
            <a:endParaRPr lang="en-US" sz="1800" b="1" dirty="0"/>
          </a:p>
        </p:txBody>
      </p:sp>
      <p:pic>
        <p:nvPicPr>
          <p:cNvPr id="5" name="Picture 4"/>
          <p:cNvPicPr/>
          <p:nvPr/>
        </p:nvPicPr>
        <p:blipFill>
          <a:blip r:embed="rId3"/>
          <a:stretch>
            <a:fillRect/>
          </a:stretch>
        </p:blipFill>
        <p:spPr>
          <a:xfrm>
            <a:off x="1676400" y="3657600"/>
            <a:ext cx="5715000" cy="3200400"/>
          </a:xfrm>
          <a:prstGeom prst="rect">
            <a:avLst/>
          </a:prstGeom>
        </p:spPr>
      </p:pic>
      <p:pic>
        <p:nvPicPr>
          <p:cNvPr id="6" name="Picture 5"/>
          <p:cNvPicPr/>
          <p:nvPr/>
        </p:nvPicPr>
        <p:blipFill>
          <a:blip r:embed="rId4"/>
          <a:stretch>
            <a:fillRect/>
          </a:stretch>
        </p:blipFill>
        <p:spPr>
          <a:xfrm>
            <a:off x="1476375" y="2038952"/>
            <a:ext cx="6115050" cy="1489710"/>
          </a:xfrm>
          <a:prstGeom prst="rect">
            <a:avLst/>
          </a:prstGeom>
        </p:spPr>
      </p:pic>
    </p:spTree>
    <p:extLst>
      <p:ext uri="{BB962C8B-B14F-4D97-AF65-F5344CB8AC3E}">
        <p14:creationId xmlns:p14="http://schemas.microsoft.com/office/powerpoint/2010/main" val="9671822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4876800"/>
          </a:xfrm>
        </p:spPr>
        <p:txBody>
          <a:bodyPr>
            <a:normAutofit/>
          </a:bodyPr>
          <a:lstStyle/>
          <a:p>
            <a:pPr marL="0" indent="0">
              <a:buNone/>
            </a:pPr>
            <a:r>
              <a:rPr lang="en-US" sz="2800" b="1" dirty="0"/>
              <a:t>Monte Carlo </a:t>
            </a:r>
            <a:r>
              <a:rPr lang="en-US" sz="2800" b="1" dirty="0" smtClean="0"/>
              <a:t>Simulation</a:t>
            </a:r>
          </a:p>
          <a:p>
            <a:pPr marL="0" indent="0">
              <a:buNone/>
            </a:pPr>
            <a:endParaRPr lang="en-US" sz="1800" b="1" dirty="0" smtClean="0"/>
          </a:p>
          <a:p>
            <a:pPr marL="0" indent="0">
              <a:buNone/>
            </a:pPr>
            <a:endParaRPr lang="en-US" sz="1800" b="1" dirty="0"/>
          </a:p>
          <a:p>
            <a:pPr marL="0" indent="0">
              <a:buNone/>
            </a:pPr>
            <a:r>
              <a:rPr lang="en-US" sz="2800" dirty="0"/>
              <a:t>The probability that Group B is superior is </a:t>
            </a:r>
            <a:r>
              <a:rPr lang="en-US" sz="2800" b="1" dirty="0"/>
              <a:t>.87099</a:t>
            </a:r>
          </a:p>
          <a:p>
            <a:pPr marL="0" indent="0">
              <a:buNone/>
            </a:pPr>
            <a:endParaRPr lang="en-US" sz="1800" b="1" dirty="0"/>
          </a:p>
        </p:txBody>
      </p:sp>
      <p:pic>
        <p:nvPicPr>
          <p:cNvPr id="5" name="Picture 4"/>
          <p:cNvPicPr/>
          <p:nvPr/>
        </p:nvPicPr>
        <p:blipFill>
          <a:blip r:embed="rId3"/>
          <a:stretch>
            <a:fillRect/>
          </a:stretch>
        </p:blipFill>
        <p:spPr>
          <a:xfrm>
            <a:off x="1219200" y="3124200"/>
            <a:ext cx="6172200" cy="3733800"/>
          </a:xfrm>
          <a:prstGeom prst="rect">
            <a:avLst/>
          </a:prstGeom>
        </p:spPr>
      </p:pic>
    </p:spTree>
    <p:extLst>
      <p:ext uri="{BB962C8B-B14F-4D97-AF65-F5344CB8AC3E}">
        <p14:creationId xmlns:p14="http://schemas.microsoft.com/office/powerpoint/2010/main" val="37123377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fontScale="92500"/>
          </a:bodyPr>
          <a:lstStyle/>
          <a:p>
            <a:pPr marL="0" indent="0">
              <a:buNone/>
            </a:pPr>
            <a:r>
              <a:rPr lang="en-US" sz="2800" b="1" dirty="0"/>
              <a:t>Magnitude vs </a:t>
            </a:r>
            <a:r>
              <a:rPr lang="en-US" sz="2800" b="1" dirty="0" smtClean="0"/>
              <a:t>Significance</a:t>
            </a:r>
          </a:p>
          <a:p>
            <a:pPr marL="0" indent="0">
              <a:buNone/>
            </a:pPr>
            <a:endParaRPr lang="en-US" sz="2800" b="1" dirty="0"/>
          </a:p>
          <a:p>
            <a:pPr marL="0" indent="0">
              <a:buNone/>
            </a:pPr>
            <a:r>
              <a:rPr lang="en-US" sz="2800" dirty="0"/>
              <a:t>The focus of a classic Null-Hypothesis Significance Tests is to establish whether two different </a:t>
            </a:r>
            <a:r>
              <a:rPr lang="en-US" sz="2800" dirty="0" smtClean="0"/>
              <a:t>samples </a:t>
            </a:r>
            <a:r>
              <a:rPr lang="en-US" sz="2800" dirty="0"/>
              <a:t>are likely to be </a:t>
            </a:r>
            <a:r>
              <a:rPr lang="en-US" sz="2800" dirty="0" smtClean="0"/>
              <a:t>the result </a:t>
            </a:r>
            <a:r>
              <a:rPr lang="en-US" sz="2800" dirty="0"/>
              <a:t>of sampling from the same distribution or not. </a:t>
            </a:r>
            <a:endParaRPr lang="en-US" sz="2800" dirty="0" smtClean="0"/>
          </a:p>
          <a:p>
            <a:pPr marL="0" indent="0">
              <a:buNone/>
            </a:pPr>
            <a:endParaRPr lang="en-US" sz="2800" dirty="0"/>
          </a:p>
          <a:p>
            <a:pPr marL="0" indent="0">
              <a:buNone/>
            </a:pPr>
            <a:r>
              <a:rPr lang="en-US" sz="2800" dirty="0" smtClean="0"/>
              <a:t>Statistical </a:t>
            </a:r>
            <a:r>
              <a:rPr lang="en-US" sz="2800" dirty="0"/>
              <a:t>Significance can at most tell us "these two things are not likely the same", as this is what rejecting the Null Hypothesis is saying. </a:t>
            </a:r>
            <a:endParaRPr lang="en-US" sz="2800" dirty="0" smtClean="0"/>
          </a:p>
          <a:p>
            <a:pPr marL="0" indent="0">
              <a:buNone/>
            </a:pPr>
            <a:endParaRPr lang="en-US" sz="2800" dirty="0"/>
          </a:p>
          <a:p>
            <a:pPr marL="0" indent="0">
              <a:buNone/>
            </a:pPr>
            <a:r>
              <a:rPr lang="en-US" sz="2800" dirty="0" smtClean="0"/>
              <a:t>That's </a:t>
            </a:r>
            <a:r>
              <a:rPr lang="en-US" sz="2800" dirty="0"/>
              <a:t>not really a great answer for an A/B Test. </a:t>
            </a:r>
          </a:p>
          <a:p>
            <a:pPr marL="0" indent="0">
              <a:buNone/>
            </a:pPr>
            <a:endParaRPr lang="en-US" sz="1800" b="1" dirty="0" smtClean="0"/>
          </a:p>
          <a:p>
            <a:pPr marL="0" indent="0">
              <a:buNone/>
            </a:pPr>
            <a:endParaRPr lang="en-US" sz="1800" b="1" dirty="0"/>
          </a:p>
        </p:txBody>
      </p:sp>
    </p:spTree>
    <p:extLst>
      <p:ext uri="{BB962C8B-B14F-4D97-AF65-F5344CB8AC3E}">
        <p14:creationId xmlns:p14="http://schemas.microsoft.com/office/powerpoint/2010/main" val="3992606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Scenario:</a:t>
            </a:r>
            <a:endParaRPr lang="en-US" b="1" dirty="0" smtClean="0"/>
          </a:p>
          <a:p>
            <a:pPr marL="0" indent="0">
              <a:buNone/>
            </a:pPr>
            <a:endParaRPr lang="en-US" dirty="0"/>
          </a:p>
          <a:p>
            <a:r>
              <a:rPr lang="en-US" dirty="0"/>
              <a:t>We think that performing dynamic summarization without hidden specs will increase the visitor success rate for </a:t>
            </a:r>
            <a:r>
              <a:rPr lang="en-US" i="1" dirty="0" smtClean="0"/>
              <a:t>MIG Welding Supplies</a:t>
            </a:r>
            <a:r>
              <a:rPr lang="en-US" dirty="0" smtClean="0"/>
              <a:t>. </a:t>
            </a:r>
          </a:p>
          <a:p>
            <a:pPr marL="0" indent="0">
              <a:buNone/>
            </a:pPr>
            <a:endParaRPr lang="en-US" dirty="0"/>
          </a:p>
          <a:p>
            <a:r>
              <a:rPr lang="en-US" dirty="0" smtClean="0"/>
              <a:t>We </a:t>
            </a:r>
            <a:r>
              <a:rPr lang="en-US" dirty="0"/>
              <a:t>created an A/B test, where version A is the default page, and version B is the page that has been dynamically summarized without hidden specs. </a:t>
            </a:r>
            <a:endParaRPr lang="en-US" dirty="0" smtClean="0"/>
          </a:p>
          <a:p>
            <a:endParaRPr lang="en-US" dirty="0"/>
          </a:p>
          <a:p>
            <a:r>
              <a:rPr lang="en-US" dirty="0" smtClean="0"/>
              <a:t>Half </a:t>
            </a:r>
            <a:r>
              <a:rPr lang="en-US" dirty="0"/>
              <a:t>of our traffic to this page gets version A. The other half </a:t>
            </a:r>
            <a:r>
              <a:rPr lang="en-US" dirty="0" smtClean="0"/>
              <a:t>gets </a:t>
            </a:r>
            <a:r>
              <a:rPr lang="en-US" dirty="0"/>
              <a:t>version B. We want to know which version of the page performed better.</a:t>
            </a:r>
            <a:endParaRPr lang="en-US" dirty="0"/>
          </a:p>
        </p:txBody>
      </p:sp>
    </p:spTree>
    <p:extLst>
      <p:ext uri="{BB962C8B-B14F-4D97-AF65-F5344CB8AC3E}">
        <p14:creationId xmlns:p14="http://schemas.microsoft.com/office/powerpoint/2010/main" val="8002462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indent="0">
              <a:buNone/>
            </a:pPr>
            <a:r>
              <a:rPr lang="en-US" sz="2800" b="1" dirty="0"/>
              <a:t>Magnitude vs </a:t>
            </a:r>
            <a:r>
              <a:rPr lang="en-US" sz="2800" b="1" dirty="0" smtClean="0"/>
              <a:t>Significance</a:t>
            </a:r>
          </a:p>
          <a:p>
            <a:pPr marL="0" indent="0">
              <a:buNone/>
            </a:pPr>
            <a:endParaRPr lang="en-US" sz="2800" b="1" dirty="0"/>
          </a:p>
          <a:p>
            <a:pPr marL="0" indent="0">
              <a:buNone/>
            </a:pPr>
            <a:r>
              <a:rPr lang="en-US" sz="2800" dirty="0"/>
              <a:t>We're running this test because we want to improve Success Rates. Results that say </a:t>
            </a:r>
            <a:r>
              <a:rPr lang="en-US" sz="2800" dirty="0" smtClean="0"/>
              <a:t>“</a:t>
            </a:r>
            <a:r>
              <a:rPr lang="en-US" sz="2800" dirty="0" smtClean="0"/>
              <a:t>Variant B</a:t>
            </a:r>
            <a:r>
              <a:rPr lang="en-US" sz="2800" dirty="0" smtClean="0"/>
              <a:t> </a:t>
            </a:r>
            <a:r>
              <a:rPr lang="en-US" sz="2800" dirty="0"/>
              <a:t>will probably do better" are okay, but don't you </a:t>
            </a:r>
            <a:r>
              <a:rPr lang="en-US" sz="2800" dirty="0" err="1" smtClean="0"/>
              <a:t>reallyyyyy</a:t>
            </a:r>
            <a:r>
              <a:rPr lang="en-US" sz="2800" dirty="0" smtClean="0"/>
              <a:t> </a:t>
            </a:r>
            <a:r>
              <a:rPr lang="en-US" sz="2800" dirty="0"/>
              <a:t>want to know how much better? </a:t>
            </a:r>
            <a:endParaRPr lang="en-US" sz="2800" dirty="0" smtClean="0"/>
          </a:p>
          <a:p>
            <a:pPr marL="0" indent="0">
              <a:buNone/>
            </a:pPr>
            <a:endParaRPr lang="en-US" sz="2800" dirty="0"/>
          </a:p>
          <a:p>
            <a:pPr marL="0" indent="0">
              <a:buNone/>
            </a:pPr>
            <a:r>
              <a:rPr lang="en-US" sz="2800" dirty="0" smtClean="0"/>
              <a:t>Classical </a:t>
            </a:r>
            <a:r>
              <a:rPr lang="en-US" sz="2800" dirty="0"/>
              <a:t>statistics tells us Significance, but what we should also look at is Magnitude. </a:t>
            </a:r>
          </a:p>
          <a:p>
            <a:pPr marL="0" indent="0">
              <a:buNone/>
            </a:pPr>
            <a:endParaRPr lang="en-US" sz="1800" b="1" dirty="0" smtClean="0"/>
          </a:p>
          <a:p>
            <a:pPr marL="0" indent="0">
              <a:buNone/>
            </a:pPr>
            <a:endParaRPr lang="en-US" sz="1800" b="1" dirty="0"/>
          </a:p>
        </p:txBody>
      </p:sp>
    </p:spTree>
    <p:extLst>
      <p:ext uri="{BB962C8B-B14F-4D97-AF65-F5344CB8AC3E}">
        <p14:creationId xmlns:p14="http://schemas.microsoft.com/office/powerpoint/2010/main" val="30799622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indent="0">
              <a:buNone/>
            </a:pPr>
            <a:r>
              <a:rPr lang="en-US" sz="2400" b="1" dirty="0"/>
              <a:t>Magnitude vs </a:t>
            </a:r>
            <a:r>
              <a:rPr lang="en-US" sz="2400" b="1" dirty="0" smtClean="0"/>
              <a:t>Significance</a:t>
            </a:r>
          </a:p>
          <a:p>
            <a:pPr marL="0" indent="0">
              <a:buNone/>
            </a:pPr>
            <a:endParaRPr lang="en-US" sz="2400" b="1" dirty="0"/>
          </a:p>
          <a:p>
            <a:pPr marL="0" indent="0">
              <a:buNone/>
            </a:pPr>
            <a:r>
              <a:rPr lang="en-US" sz="2400" dirty="0" smtClean="0"/>
              <a:t>By simply plotting </a:t>
            </a:r>
            <a:r>
              <a:rPr lang="en-US" sz="2400" dirty="0"/>
              <a:t>the ratio of </a:t>
            </a:r>
            <a:r>
              <a:rPr lang="en-US" sz="2400" dirty="0" err="1"/>
              <a:t>b.samples</a:t>
            </a:r>
            <a:r>
              <a:rPr lang="en-US" sz="2400" dirty="0"/>
              <a:t> and </a:t>
            </a:r>
            <a:r>
              <a:rPr lang="en-US" sz="2400" dirty="0" err="1" smtClean="0"/>
              <a:t>a.samples</a:t>
            </a:r>
            <a:r>
              <a:rPr lang="en-US" sz="2400" dirty="0" smtClean="0"/>
              <a:t>, we will get a </a:t>
            </a:r>
            <a:r>
              <a:rPr lang="en-US" sz="2400" dirty="0"/>
              <a:t>distribution of the relative improvements we've seen in our simulations.</a:t>
            </a:r>
          </a:p>
          <a:p>
            <a:pPr marL="0" indent="0">
              <a:buNone/>
            </a:pPr>
            <a:endParaRPr lang="en-US" sz="1800" b="1" dirty="0" smtClean="0"/>
          </a:p>
          <a:p>
            <a:pPr marL="0" indent="0">
              <a:buNone/>
            </a:pPr>
            <a:endParaRPr lang="en-US" sz="1800" b="1" dirty="0"/>
          </a:p>
        </p:txBody>
      </p:sp>
    </p:spTree>
    <p:extLst>
      <p:ext uri="{BB962C8B-B14F-4D97-AF65-F5344CB8AC3E}">
        <p14:creationId xmlns:p14="http://schemas.microsoft.com/office/powerpoint/2010/main" val="38818044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indent="0">
              <a:buNone/>
            </a:pPr>
            <a:r>
              <a:rPr lang="en-US" sz="2400" b="1" dirty="0"/>
              <a:t>Magnitude vs </a:t>
            </a:r>
            <a:r>
              <a:rPr lang="en-US" sz="2400" b="1" dirty="0" smtClean="0"/>
              <a:t>Significance</a:t>
            </a:r>
          </a:p>
          <a:p>
            <a:pPr marL="0" indent="0">
              <a:buNone/>
            </a:pPr>
            <a:endParaRPr lang="en-US" sz="2400" b="1" dirty="0"/>
          </a:p>
          <a:p>
            <a:pPr marL="0" indent="0">
              <a:buNone/>
            </a:pPr>
            <a:r>
              <a:rPr lang="en-US" sz="2400" dirty="0" smtClean="0"/>
              <a:t>By simply plotting </a:t>
            </a:r>
            <a:r>
              <a:rPr lang="en-US" sz="2400" dirty="0"/>
              <a:t>the ratio of </a:t>
            </a:r>
            <a:r>
              <a:rPr lang="en-US" sz="2400" dirty="0" err="1"/>
              <a:t>b.samples</a:t>
            </a:r>
            <a:r>
              <a:rPr lang="en-US" sz="2400" dirty="0"/>
              <a:t> and </a:t>
            </a:r>
            <a:r>
              <a:rPr lang="en-US" sz="2400" dirty="0" err="1" smtClean="0"/>
              <a:t>a.samples</a:t>
            </a:r>
            <a:r>
              <a:rPr lang="en-US" sz="2400" dirty="0" smtClean="0"/>
              <a:t>, </a:t>
            </a:r>
            <a:r>
              <a:rPr lang="en-US" sz="2400" dirty="0" smtClean="0"/>
              <a:t>we will get a</a:t>
            </a:r>
            <a:r>
              <a:rPr lang="en-US" sz="2400" dirty="0" smtClean="0"/>
              <a:t> </a:t>
            </a:r>
            <a:r>
              <a:rPr lang="en-US" sz="2400" dirty="0"/>
              <a:t>distribution of the relative improvements we've seen in our simulations.</a:t>
            </a:r>
          </a:p>
          <a:p>
            <a:pPr marL="0" indent="0">
              <a:buNone/>
            </a:pPr>
            <a:endParaRPr lang="en-US" sz="1800" b="1" dirty="0" smtClean="0"/>
          </a:p>
          <a:p>
            <a:pPr marL="0" indent="0">
              <a:buNone/>
            </a:pPr>
            <a:endParaRPr lang="en-US" sz="1800" b="1" dirty="0"/>
          </a:p>
        </p:txBody>
      </p:sp>
      <p:pic>
        <p:nvPicPr>
          <p:cNvPr id="4" name="Picture 3"/>
          <p:cNvPicPr/>
          <p:nvPr/>
        </p:nvPicPr>
        <p:blipFill>
          <a:blip r:embed="rId3"/>
          <a:stretch>
            <a:fillRect/>
          </a:stretch>
        </p:blipFill>
        <p:spPr>
          <a:xfrm>
            <a:off x="2133600" y="2844165"/>
            <a:ext cx="5943600" cy="4013835"/>
          </a:xfrm>
          <a:prstGeom prst="rect">
            <a:avLst/>
          </a:prstGeom>
        </p:spPr>
      </p:pic>
    </p:spTree>
    <p:extLst>
      <p:ext uri="{BB962C8B-B14F-4D97-AF65-F5344CB8AC3E}">
        <p14:creationId xmlns:p14="http://schemas.microsoft.com/office/powerpoint/2010/main" val="13577392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indent="0">
              <a:buNone/>
            </a:pPr>
            <a:r>
              <a:rPr lang="en-US" sz="2400" b="1" dirty="0"/>
              <a:t>Magnitude vs </a:t>
            </a:r>
            <a:r>
              <a:rPr lang="en-US" sz="2400" b="1" dirty="0" smtClean="0"/>
              <a:t>Significance</a:t>
            </a:r>
          </a:p>
          <a:p>
            <a:pPr marL="0" indent="0">
              <a:buNone/>
            </a:pPr>
            <a:endParaRPr lang="en-US" sz="2400" b="1" dirty="0"/>
          </a:p>
          <a:p>
            <a:pPr marL="0" indent="0">
              <a:buNone/>
            </a:pPr>
            <a:r>
              <a:rPr lang="en-US" sz="2400" dirty="0"/>
              <a:t>From this histogram we can see that our most likely case is about a </a:t>
            </a:r>
            <a:r>
              <a:rPr lang="en-US" sz="2400" dirty="0" smtClean="0"/>
              <a:t>13% </a:t>
            </a:r>
            <a:r>
              <a:rPr lang="en-US" sz="2400" dirty="0"/>
              <a:t>improvement over A, but we can see an entire range of values. The Cumulative Distribution Function (CDF) is much more useful for reasoning about our results over an entire range.</a:t>
            </a:r>
            <a:endParaRPr lang="en-US" sz="1800" b="1" dirty="0" smtClean="0"/>
          </a:p>
          <a:p>
            <a:pPr marL="0" indent="0">
              <a:buNone/>
            </a:pPr>
            <a:endParaRPr lang="en-US" sz="1800" b="1" dirty="0"/>
          </a:p>
        </p:txBody>
      </p:sp>
      <p:pic>
        <p:nvPicPr>
          <p:cNvPr id="4" name="Picture 3"/>
          <p:cNvPicPr/>
          <p:nvPr/>
        </p:nvPicPr>
        <p:blipFill>
          <a:blip r:embed="rId3"/>
          <a:stretch>
            <a:fillRect/>
          </a:stretch>
        </p:blipFill>
        <p:spPr>
          <a:xfrm>
            <a:off x="1219200" y="3657600"/>
            <a:ext cx="5943600" cy="3200400"/>
          </a:xfrm>
          <a:prstGeom prst="rect">
            <a:avLst/>
          </a:prstGeom>
        </p:spPr>
      </p:pic>
    </p:spTree>
    <p:extLst>
      <p:ext uri="{BB962C8B-B14F-4D97-AF65-F5344CB8AC3E}">
        <p14:creationId xmlns:p14="http://schemas.microsoft.com/office/powerpoint/2010/main" val="36077946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indent="0">
              <a:buNone/>
            </a:pPr>
            <a:r>
              <a:rPr lang="en-US" sz="2400" b="1" dirty="0"/>
              <a:t>Magnitude vs </a:t>
            </a:r>
            <a:r>
              <a:rPr lang="en-US" sz="2400" b="1" dirty="0" smtClean="0"/>
              <a:t>Significance</a:t>
            </a:r>
          </a:p>
          <a:p>
            <a:pPr marL="0" indent="0">
              <a:buNone/>
            </a:pPr>
            <a:endParaRPr lang="en-US" sz="2400" b="1" dirty="0"/>
          </a:p>
        </p:txBody>
      </p:sp>
      <p:pic>
        <p:nvPicPr>
          <p:cNvPr id="5" name="Picture 4"/>
          <p:cNvPicPr/>
          <p:nvPr/>
        </p:nvPicPr>
        <p:blipFill>
          <a:blip r:embed="rId3"/>
          <a:stretch>
            <a:fillRect/>
          </a:stretch>
        </p:blipFill>
        <p:spPr>
          <a:xfrm>
            <a:off x="914400" y="1690036"/>
            <a:ext cx="7391400" cy="5167964"/>
          </a:xfrm>
          <a:prstGeom prst="rect">
            <a:avLst/>
          </a:prstGeom>
        </p:spPr>
      </p:pic>
    </p:spTree>
    <p:extLst>
      <p:ext uri="{BB962C8B-B14F-4D97-AF65-F5344CB8AC3E}">
        <p14:creationId xmlns:p14="http://schemas.microsoft.com/office/powerpoint/2010/main" val="22189002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indent="0">
              <a:buNone/>
            </a:pPr>
            <a:r>
              <a:rPr lang="en-US" sz="2400" b="1" dirty="0"/>
              <a:t>Magnitude vs </a:t>
            </a:r>
            <a:r>
              <a:rPr lang="en-US" sz="2400" b="1" dirty="0" smtClean="0"/>
              <a:t>Significance</a:t>
            </a:r>
            <a:endParaRPr lang="en-US" sz="2400" b="1" dirty="0" smtClean="0"/>
          </a:p>
          <a:p>
            <a:pPr marL="0" indent="0">
              <a:buNone/>
            </a:pPr>
            <a:r>
              <a:rPr lang="en-US" sz="2400" dirty="0"/>
              <a:t>Now we can see that there is really just a small chance that </a:t>
            </a:r>
            <a:r>
              <a:rPr lang="en-US" sz="2400" dirty="0" smtClean="0"/>
              <a:t>Variant A </a:t>
            </a:r>
            <a:r>
              <a:rPr lang="en-US" sz="2400" dirty="0"/>
              <a:t>is better, but even if it is better it's not going to be better by all that much. </a:t>
            </a:r>
            <a:endParaRPr lang="en-US" sz="2400" dirty="0" smtClean="0"/>
          </a:p>
          <a:p>
            <a:pPr marL="0" indent="0">
              <a:buNone/>
            </a:pPr>
            <a:endParaRPr lang="en-US" sz="2400" dirty="0"/>
          </a:p>
          <a:p>
            <a:pPr marL="0" indent="0">
              <a:buNone/>
            </a:pPr>
            <a:r>
              <a:rPr lang="en-US" sz="2400" dirty="0" smtClean="0"/>
              <a:t>We </a:t>
            </a:r>
            <a:r>
              <a:rPr lang="en-US" sz="2400" dirty="0"/>
              <a:t>can also see that there's about a 25% chance that </a:t>
            </a:r>
            <a:r>
              <a:rPr lang="en-US" sz="2400" dirty="0" smtClean="0"/>
              <a:t>Variant B</a:t>
            </a:r>
            <a:r>
              <a:rPr lang="en-US" sz="2400" dirty="0" smtClean="0"/>
              <a:t> </a:t>
            </a:r>
            <a:r>
              <a:rPr lang="en-US" sz="2400" dirty="0"/>
              <a:t>is a 21% or more improvement over </a:t>
            </a:r>
            <a:r>
              <a:rPr lang="en-US" sz="2400" dirty="0" smtClean="0"/>
              <a:t>Variant A</a:t>
            </a:r>
            <a:r>
              <a:rPr lang="en-US" sz="2400" dirty="0" smtClean="0"/>
              <a:t>! </a:t>
            </a:r>
            <a:endParaRPr lang="en-US" sz="2400" dirty="0"/>
          </a:p>
          <a:p>
            <a:pPr marL="0" indent="0">
              <a:buNone/>
            </a:pPr>
            <a:endParaRPr lang="en-US" sz="2400" b="1" dirty="0"/>
          </a:p>
        </p:txBody>
      </p:sp>
      <p:pic>
        <p:nvPicPr>
          <p:cNvPr id="5" name="Picture 4"/>
          <p:cNvPicPr/>
          <p:nvPr/>
        </p:nvPicPr>
        <p:blipFill>
          <a:blip r:embed="rId3"/>
          <a:stretch>
            <a:fillRect/>
          </a:stretch>
        </p:blipFill>
        <p:spPr>
          <a:xfrm>
            <a:off x="4267200" y="4267200"/>
            <a:ext cx="4876800" cy="2590800"/>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5" y="4800600"/>
            <a:ext cx="4218246"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4275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indent="0">
              <a:buNone/>
            </a:pPr>
            <a:r>
              <a:rPr lang="en-US" sz="2400" b="1" dirty="0"/>
              <a:t>Magnitude vs </a:t>
            </a:r>
            <a:r>
              <a:rPr lang="en-US" sz="2400" b="1" dirty="0" smtClean="0"/>
              <a:t>Significance</a:t>
            </a:r>
            <a:endParaRPr lang="en-US" sz="2400" b="1" dirty="0" smtClean="0"/>
          </a:p>
          <a:p>
            <a:pPr marL="0" indent="0">
              <a:buNone/>
            </a:pPr>
            <a:r>
              <a:rPr lang="en-US" sz="2400" dirty="0"/>
              <a:t>Now in choosing </a:t>
            </a:r>
            <a:r>
              <a:rPr lang="en-US" sz="2400" dirty="0" smtClean="0"/>
              <a:t>Variant B</a:t>
            </a:r>
            <a:r>
              <a:rPr lang="en-US" sz="2400" dirty="0" smtClean="0"/>
              <a:t> </a:t>
            </a:r>
            <a:r>
              <a:rPr lang="en-US" sz="2400" dirty="0"/>
              <a:t>over </a:t>
            </a:r>
            <a:r>
              <a:rPr lang="en-US" sz="2400" dirty="0" smtClean="0"/>
              <a:t>Variant A</a:t>
            </a:r>
            <a:r>
              <a:rPr lang="en-US" sz="2400" dirty="0" smtClean="0"/>
              <a:t> </a:t>
            </a:r>
            <a:r>
              <a:rPr lang="en-US" sz="2400" dirty="0"/>
              <a:t>we can actually reason about our </a:t>
            </a:r>
            <a:r>
              <a:rPr lang="en-US" sz="2400" dirty="0" smtClean="0"/>
              <a:t>risk!</a:t>
            </a:r>
            <a:endParaRPr lang="en-US" sz="2400" b="1" dirty="0"/>
          </a:p>
        </p:txBody>
      </p:sp>
      <p:pic>
        <p:nvPicPr>
          <p:cNvPr id="5" name="Picture 4"/>
          <p:cNvPicPr/>
          <p:nvPr/>
        </p:nvPicPr>
        <p:blipFill>
          <a:blip r:embed="rId3"/>
          <a:stretch>
            <a:fillRect/>
          </a:stretch>
        </p:blipFill>
        <p:spPr>
          <a:xfrm>
            <a:off x="4267200" y="4267200"/>
            <a:ext cx="4876800" cy="2590800"/>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5" y="4800600"/>
            <a:ext cx="4218246"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88277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indent="0">
              <a:buNone/>
            </a:pPr>
            <a:r>
              <a:rPr lang="en-US" sz="2400" b="1" dirty="0"/>
              <a:t>Magnitude vs </a:t>
            </a:r>
            <a:r>
              <a:rPr lang="en-US" sz="2400" b="1" dirty="0" smtClean="0"/>
              <a:t>Significance</a:t>
            </a:r>
            <a:endParaRPr lang="en-US" sz="2400" b="1" dirty="0" smtClean="0"/>
          </a:p>
          <a:p>
            <a:pPr marL="0" indent="0">
              <a:buNone/>
            </a:pPr>
            <a:r>
              <a:rPr lang="en-US" sz="2400" dirty="0"/>
              <a:t>Now in choosing </a:t>
            </a:r>
            <a:r>
              <a:rPr lang="en-US" sz="2400" dirty="0" smtClean="0"/>
              <a:t>Variant B over Variant A </a:t>
            </a:r>
            <a:r>
              <a:rPr lang="en-US" sz="2400" dirty="0" smtClean="0"/>
              <a:t>we </a:t>
            </a:r>
            <a:r>
              <a:rPr lang="en-US" sz="2400" dirty="0"/>
              <a:t>can actually reason about our </a:t>
            </a:r>
            <a:r>
              <a:rPr lang="en-US" sz="2400" dirty="0" smtClean="0"/>
              <a:t>risk!</a:t>
            </a:r>
          </a:p>
          <a:p>
            <a:pPr marL="0" indent="0">
              <a:buNone/>
            </a:pPr>
            <a:endParaRPr lang="en-US" sz="2400" b="1" dirty="0"/>
          </a:p>
          <a:p>
            <a:pPr marL="0" indent="0">
              <a:buNone/>
            </a:pPr>
            <a:r>
              <a:rPr lang="en-US" sz="2400" dirty="0"/>
              <a:t>"The chance that </a:t>
            </a:r>
            <a:r>
              <a:rPr lang="en-US" sz="2400" dirty="0" smtClean="0"/>
              <a:t>Variant B</a:t>
            </a:r>
            <a:r>
              <a:rPr lang="en-US" sz="2400" dirty="0" smtClean="0"/>
              <a:t> </a:t>
            </a:r>
            <a:r>
              <a:rPr lang="en-US" sz="2400" dirty="0"/>
              <a:t>is 5% worse is roughly the same that it's 34% better." </a:t>
            </a:r>
            <a:endParaRPr lang="en-US" sz="2400" b="1" dirty="0"/>
          </a:p>
        </p:txBody>
      </p:sp>
      <p:pic>
        <p:nvPicPr>
          <p:cNvPr id="5" name="Picture 4"/>
          <p:cNvPicPr/>
          <p:nvPr/>
        </p:nvPicPr>
        <p:blipFill>
          <a:blip r:embed="rId3"/>
          <a:stretch>
            <a:fillRect/>
          </a:stretch>
        </p:blipFill>
        <p:spPr>
          <a:xfrm>
            <a:off x="4267200" y="4267200"/>
            <a:ext cx="4876800" cy="2590800"/>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5" y="4800600"/>
            <a:ext cx="4218246"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6989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indent="0">
              <a:buNone/>
            </a:pPr>
            <a:r>
              <a:rPr lang="en-US" sz="2400" b="1" dirty="0"/>
              <a:t>Magnitude vs </a:t>
            </a:r>
            <a:r>
              <a:rPr lang="en-US" sz="2400" b="1" dirty="0" smtClean="0"/>
              <a:t>Significance</a:t>
            </a:r>
            <a:endParaRPr lang="en-US" sz="2400" b="1" dirty="0" smtClean="0"/>
          </a:p>
          <a:p>
            <a:pPr marL="0" indent="0">
              <a:buNone/>
            </a:pPr>
            <a:r>
              <a:rPr lang="en-US" sz="2400" dirty="0"/>
              <a:t>Now in choosing </a:t>
            </a:r>
            <a:r>
              <a:rPr lang="en-US" sz="2400" dirty="0" smtClean="0"/>
              <a:t>Variant B</a:t>
            </a:r>
            <a:r>
              <a:rPr lang="en-US" sz="2400" dirty="0" smtClean="0"/>
              <a:t> </a:t>
            </a:r>
            <a:r>
              <a:rPr lang="en-US" sz="2400" dirty="0"/>
              <a:t>over Variant </a:t>
            </a:r>
            <a:r>
              <a:rPr lang="en-US" sz="2400" dirty="0" smtClean="0"/>
              <a:t>A </a:t>
            </a:r>
            <a:r>
              <a:rPr lang="en-US" sz="2400" dirty="0"/>
              <a:t>we can actually reason about our </a:t>
            </a:r>
            <a:r>
              <a:rPr lang="en-US" sz="2400" dirty="0" smtClean="0"/>
              <a:t>risk!</a:t>
            </a:r>
          </a:p>
          <a:p>
            <a:pPr marL="0" indent="0">
              <a:buNone/>
            </a:pPr>
            <a:endParaRPr lang="en-US" sz="2400" b="1" dirty="0"/>
          </a:p>
          <a:p>
            <a:pPr marL="0" indent="0">
              <a:buNone/>
            </a:pPr>
            <a:r>
              <a:rPr lang="en-US" sz="2400" dirty="0"/>
              <a:t>"The chance that </a:t>
            </a:r>
            <a:r>
              <a:rPr lang="en-US" sz="2400" dirty="0" smtClean="0"/>
              <a:t>Variant B</a:t>
            </a:r>
            <a:r>
              <a:rPr lang="en-US" sz="2400" dirty="0" smtClean="0"/>
              <a:t> </a:t>
            </a:r>
            <a:r>
              <a:rPr lang="en-US" sz="2400" dirty="0"/>
              <a:t>is 12% worse is roughly the same that it's </a:t>
            </a:r>
            <a:r>
              <a:rPr lang="en-US" sz="2400" dirty="0" smtClean="0"/>
              <a:t>45</a:t>
            </a:r>
            <a:r>
              <a:rPr lang="en-US" sz="2400" dirty="0"/>
              <a:t>% better."</a:t>
            </a:r>
            <a:endParaRPr lang="en-US" sz="2400" b="1" dirty="0"/>
          </a:p>
        </p:txBody>
      </p:sp>
      <p:pic>
        <p:nvPicPr>
          <p:cNvPr id="5" name="Picture 4"/>
          <p:cNvPicPr/>
          <p:nvPr/>
        </p:nvPicPr>
        <p:blipFill>
          <a:blip r:embed="rId3"/>
          <a:stretch>
            <a:fillRect/>
          </a:stretch>
        </p:blipFill>
        <p:spPr>
          <a:xfrm>
            <a:off x="4267200" y="4267200"/>
            <a:ext cx="4876800" cy="2590800"/>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5" y="4800600"/>
            <a:ext cx="4218246"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89102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indent="0">
              <a:buNone/>
            </a:pPr>
            <a:r>
              <a:rPr lang="en-US" sz="2400" b="1" dirty="0"/>
              <a:t>Magnitude vs </a:t>
            </a:r>
            <a:r>
              <a:rPr lang="en-US" sz="2400" b="1" dirty="0" smtClean="0"/>
              <a:t>Significance</a:t>
            </a:r>
            <a:endParaRPr lang="en-US" sz="2400" b="1" dirty="0" smtClean="0"/>
          </a:p>
          <a:p>
            <a:pPr marL="0" indent="0">
              <a:buNone/>
            </a:pPr>
            <a:r>
              <a:rPr lang="en-US" sz="2400" dirty="0"/>
              <a:t>Sounds like a good bet to me, and a much better statement of our knowledge </a:t>
            </a:r>
            <a:r>
              <a:rPr lang="en-US" sz="2400" dirty="0" smtClean="0"/>
              <a:t>than: </a:t>
            </a:r>
          </a:p>
          <a:p>
            <a:pPr marL="0" indent="0">
              <a:buNone/>
            </a:pPr>
            <a:endParaRPr lang="en-US" sz="2400" dirty="0"/>
          </a:p>
          <a:p>
            <a:pPr marL="0" indent="0">
              <a:buNone/>
            </a:pPr>
            <a:r>
              <a:rPr lang="en-US" sz="2400" dirty="0" smtClean="0"/>
              <a:t>"</a:t>
            </a:r>
            <a:r>
              <a:rPr lang="en-US" sz="2400" dirty="0"/>
              <a:t>There is </a:t>
            </a:r>
            <a:r>
              <a:rPr lang="en-US" sz="2400" dirty="0" smtClean="0"/>
              <a:t>not a </a:t>
            </a:r>
            <a:r>
              <a:rPr lang="en-US" sz="2400" dirty="0"/>
              <a:t>Statistically Significant chance that </a:t>
            </a:r>
            <a:r>
              <a:rPr lang="en-US" sz="2400" dirty="0" smtClean="0"/>
              <a:t>Variant B</a:t>
            </a:r>
            <a:r>
              <a:rPr lang="en-US" sz="2400" dirty="0" smtClean="0"/>
              <a:t> </a:t>
            </a:r>
            <a:r>
              <a:rPr lang="en-US" sz="2400" dirty="0"/>
              <a:t>is better than </a:t>
            </a:r>
            <a:r>
              <a:rPr lang="en-US" sz="2400" dirty="0" smtClean="0"/>
              <a:t>Variant A</a:t>
            </a:r>
            <a:r>
              <a:rPr lang="en-US" sz="2400" dirty="0" smtClean="0"/>
              <a:t>."</a:t>
            </a:r>
            <a:endParaRPr lang="en-US" sz="2400" b="1" dirty="0"/>
          </a:p>
        </p:txBody>
      </p:sp>
      <p:pic>
        <p:nvPicPr>
          <p:cNvPr id="5" name="Picture 4"/>
          <p:cNvPicPr/>
          <p:nvPr/>
        </p:nvPicPr>
        <p:blipFill>
          <a:blip r:embed="rId3"/>
          <a:stretch>
            <a:fillRect/>
          </a:stretch>
        </p:blipFill>
        <p:spPr>
          <a:xfrm>
            <a:off x="4267200" y="4267200"/>
            <a:ext cx="4876800" cy="2590800"/>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5" y="4800600"/>
            <a:ext cx="4218246"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10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a:bodyPr>
          <a:lstStyle/>
          <a:p>
            <a:pPr marL="0" indent="0">
              <a:buNone/>
            </a:pPr>
            <a:r>
              <a:rPr lang="en-US" b="1" dirty="0" smtClean="0"/>
              <a:t>Classical Testing:</a:t>
            </a:r>
          </a:p>
          <a:p>
            <a:pPr marL="0" indent="0">
              <a:buNone/>
            </a:pPr>
            <a:endParaRPr lang="en-US" b="1" dirty="0" smtClean="0"/>
          </a:p>
          <a:p>
            <a:pPr marL="0" indent="0">
              <a:buNone/>
            </a:pPr>
            <a:r>
              <a:rPr lang="en-US" b="1" dirty="0" smtClean="0"/>
              <a:t>Needs:</a:t>
            </a:r>
          </a:p>
          <a:p>
            <a:pPr marL="514350" indent="-514350">
              <a:buAutoNum type="arabicParenR"/>
            </a:pPr>
            <a:r>
              <a:rPr lang="en-US" dirty="0" smtClean="0"/>
              <a:t>Null/Alternative Hypotheses</a:t>
            </a:r>
          </a:p>
          <a:p>
            <a:pPr marL="514350" indent="-514350">
              <a:buAutoNum type="arabicParenR"/>
            </a:pPr>
            <a:r>
              <a:rPr lang="en-US" dirty="0" smtClean="0"/>
              <a:t>Required Sample Size</a:t>
            </a:r>
          </a:p>
          <a:p>
            <a:pPr marL="514350" indent="-514350">
              <a:buAutoNum type="arabicParenR"/>
            </a:pPr>
            <a:r>
              <a:rPr lang="en-US" dirty="0" smtClean="0"/>
              <a:t>Data</a:t>
            </a:r>
            <a:endParaRPr lang="en-US" dirty="0" smtClean="0"/>
          </a:p>
        </p:txBody>
      </p:sp>
    </p:spTree>
    <p:extLst>
      <p:ext uri="{BB962C8B-B14F-4D97-AF65-F5344CB8AC3E}">
        <p14:creationId xmlns:p14="http://schemas.microsoft.com/office/powerpoint/2010/main" val="20553127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indent="0">
              <a:buNone/>
            </a:pPr>
            <a:endParaRPr lang="en-US" sz="2400" b="1" dirty="0" smtClean="0"/>
          </a:p>
          <a:p>
            <a:pPr marL="0" indent="0">
              <a:buNone/>
            </a:pPr>
            <a:r>
              <a:rPr lang="en-US" sz="2400" b="1" dirty="0" smtClean="0"/>
              <a:t>Summarize in 2 Sentences:</a:t>
            </a:r>
          </a:p>
          <a:p>
            <a:pPr marL="0" indent="0">
              <a:buNone/>
            </a:pPr>
            <a:endParaRPr lang="en-US" sz="2400" b="1" dirty="0" smtClean="0"/>
          </a:p>
          <a:p>
            <a:pPr marL="0" indent="0">
              <a:buNone/>
            </a:pPr>
            <a:r>
              <a:rPr lang="en-US" sz="2400" dirty="0" smtClean="0"/>
              <a:t>In </a:t>
            </a:r>
            <a:r>
              <a:rPr lang="en-US" sz="2400" dirty="0"/>
              <a:t>summary, the difference is that in the Bayesian view, a probability is assigned to a hypothesis. </a:t>
            </a:r>
            <a:endParaRPr lang="en-US" sz="2400" dirty="0" smtClean="0"/>
          </a:p>
          <a:p>
            <a:pPr marL="0" indent="0">
              <a:buNone/>
            </a:pPr>
            <a:endParaRPr lang="en-US" sz="2400" dirty="0"/>
          </a:p>
          <a:p>
            <a:pPr marL="0" indent="0">
              <a:buNone/>
            </a:pPr>
            <a:r>
              <a:rPr lang="en-US" sz="2400" dirty="0" smtClean="0"/>
              <a:t>In </a:t>
            </a:r>
            <a:r>
              <a:rPr lang="en-US" sz="2400" dirty="0"/>
              <a:t>the frequentist view, a hypothesis is tested without being assigned a probability.</a:t>
            </a:r>
          </a:p>
          <a:p>
            <a:pPr marL="0" indent="0">
              <a:buNone/>
            </a:pPr>
            <a:endParaRPr lang="en-US" sz="2400" b="1" dirty="0"/>
          </a:p>
        </p:txBody>
      </p:sp>
    </p:spTree>
    <p:extLst>
      <p:ext uri="{BB962C8B-B14F-4D97-AF65-F5344CB8AC3E}">
        <p14:creationId xmlns:p14="http://schemas.microsoft.com/office/powerpoint/2010/main" val="10118185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lvl="0" indent="0">
              <a:buNone/>
            </a:pPr>
            <a:endParaRPr lang="en-US" sz="2400" b="1" dirty="0"/>
          </a:p>
          <a:p>
            <a:pPr marL="0" lvl="0" indent="0">
              <a:buNone/>
            </a:pPr>
            <a:r>
              <a:rPr lang="en-US" sz="2400" b="1" dirty="0" smtClean="0"/>
              <a:t>How </a:t>
            </a:r>
            <a:r>
              <a:rPr lang="en-US" sz="2400" b="1" dirty="0"/>
              <a:t>can we test the Bayesian hypothesis testing approach?</a:t>
            </a:r>
          </a:p>
          <a:p>
            <a:pPr marL="0" indent="0">
              <a:buNone/>
            </a:pPr>
            <a:endParaRPr lang="en-US" sz="2400" b="1" dirty="0" smtClean="0"/>
          </a:p>
          <a:p>
            <a:pPr marL="0" indent="0">
              <a:buNone/>
            </a:pPr>
            <a:r>
              <a:rPr lang="en-US" sz="2400" dirty="0" smtClean="0"/>
              <a:t>I recommend looking at past tests or one that is concurrently being analyzed in the traditional way.</a:t>
            </a:r>
          </a:p>
          <a:p>
            <a:pPr marL="0" indent="0">
              <a:buNone/>
            </a:pPr>
            <a:endParaRPr lang="en-US" sz="2400" dirty="0"/>
          </a:p>
          <a:p>
            <a:pPr marL="0" indent="0">
              <a:buNone/>
            </a:pPr>
            <a:r>
              <a:rPr lang="en-US" sz="2400" dirty="0" smtClean="0"/>
              <a:t>By setting a probability cutoff of .95, we can compare what is “statistically significant” against the Bayesian .95 probability limit</a:t>
            </a:r>
            <a:endParaRPr lang="en-US" sz="2400" dirty="0"/>
          </a:p>
          <a:p>
            <a:pPr marL="0" indent="0">
              <a:buNone/>
            </a:pPr>
            <a:endParaRPr lang="en-US" sz="2400" b="1" dirty="0"/>
          </a:p>
        </p:txBody>
      </p:sp>
    </p:spTree>
    <p:extLst>
      <p:ext uri="{BB962C8B-B14F-4D97-AF65-F5344CB8AC3E}">
        <p14:creationId xmlns:p14="http://schemas.microsoft.com/office/powerpoint/2010/main" val="34719682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lvl="0" indent="0">
              <a:buNone/>
            </a:pPr>
            <a:endParaRPr lang="en-US" sz="2400" b="1" dirty="0"/>
          </a:p>
          <a:p>
            <a:pPr marL="0" lvl="0" indent="0">
              <a:buNone/>
            </a:pPr>
            <a:r>
              <a:rPr lang="en-US" sz="2400" b="1" dirty="0" smtClean="0"/>
              <a:t>How </a:t>
            </a:r>
            <a:r>
              <a:rPr lang="en-US" sz="2400" b="1" dirty="0"/>
              <a:t>can we test the Bayesian hypothesis testing approach?</a:t>
            </a:r>
          </a:p>
          <a:p>
            <a:pPr marL="0" indent="0">
              <a:buNone/>
            </a:pPr>
            <a:endParaRPr lang="en-US" sz="2400" b="1" dirty="0" smtClean="0"/>
          </a:p>
          <a:p>
            <a:pPr marL="0" indent="0">
              <a:buNone/>
            </a:pPr>
            <a:r>
              <a:rPr lang="en-US" sz="2400" dirty="0" smtClean="0"/>
              <a:t>I actually already looked at the entire dynamic summarization with hidden specs test. Every page that had a p-value of less than .05 also had a Bayesian probability of greater than .95.</a:t>
            </a:r>
          </a:p>
          <a:p>
            <a:pPr marL="0" indent="0">
              <a:buNone/>
            </a:pPr>
            <a:endParaRPr lang="en-US" sz="2400" dirty="0"/>
          </a:p>
          <a:p>
            <a:pPr marL="0" indent="0">
              <a:buNone/>
            </a:pPr>
            <a:r>
              <a:rPr lang="en-US" sz="2400" dirty="0" smtClean="0"/>
              <a:t>Further, terms that were on the edge, perhaps with a .06 or .07 p-value, actually squeaked in with a Bayesian probability of greater than .95.</a:t>
            </a:r>
            <a:endParaRPr lang="en-US" sz="2400" dirty="0"/>
          </a:p>
          <a:p>
            <a:pPr marL="0" indent="0">
              <a:buNone/>
            </a:pPr>
            <a:endParaRPr lang="en-US" sz="2400" b="1" dirty="0"/>
          </a:p>
        </p:txBody>
      </p:sp>
    </p:spTree>
    <p:extLst>
      <p:ext uri="{BB962C8B-B14F-4D97-AF65-F5344CB8AC3E}">
        <p14:creationId xmlns:p14="http://schemas.microsoft.com/office/powerpoint/2010/main" val="5436119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lvl="0" indent="0">
              <a:buNone/>
            </a:pPr>
            <a:endParaRPr lang="en-US" sz="2400" b="1" dirty="0"/>
          </a:p>
          <a:p>
            <a:pPr marL="0" lvl="0" indent="0">
              <a:buNone/>
            </a:pPr>
            <a:r>
              <a:rPr lang="en-US" sz="2400" b="1" dirty="0" smtClean="0"/>
              <a:t>How </a:t>
            </a:r>
            <a:r>
              <a:rPr lang="en-US" sz="2400" b="1" dirty="0"/>
              <a:t>can we test the Bayesian hypothesis testing approach?</a:t>
            </a:r>
          </a:p>
          <a:p>
            <a:pPr marL="0" indent="0">
              <a:buNone/>
            </a:pPr>
            <a:endParaRPr lang="en-US" sz="2400" b="1" dirty="0" smtClean="0"/>
          </a:p>
          <a:p>
            <a:pPr marL="0" indent="0">
              <a:buNone/>
            </a:pPr>
            <a:r>
              <a:rPr lang="en-US" sz="2400" dirty="0" smtClean="0"/>
              <a:t>HOWEVER</a:t>
            </a:r>
          </a:p>
          <a:p>
            <a:pPr marL="0" indent="0">
              <a:buNone/>
            </a:pPr>
            <a:endParaRPr lang="en-US" sz="2400" dirty="0"/>
          </a:p>
          <a:p>
            <a:pPr marL="0" indent="0">
              <a:buNone/>
            </a:pPr>
            <a:r>
              <a:rPr lang="en-US" sz="2400" dirty="0" smtClean="0"/>
              <a:t>Instead of focusing on statistically significant, I hope this presentation brought out a potential new point of view in regards to magnitude and probability. </a:t>
            </a:r>
          </a:p>
          <a:p>
            <a:pPr marL="0" indent="0">
              <a:buNone/>
            </a:pPr>
            <a:endParaRPr lang="en-US" sz="2400" dirty="0"/>
          </a:p>
          <a:p>
            <a:pPr marL="0" indent="0">
              <a:buNone/>
            </a:pPr>
            <a:r>
              <a:rPr lang="en-US" sz="2400" dirty="0" smtClean="0"/>
              <a:t>The example in the scenario was a real example. Although it was not “statistically significant”, it is hard not to see the potential benefits of releasing Variant B.</a:t>
            </a:r>
            <a:endParaRPr lang="en-US" sz="2400" dirty="0"/>
          </a:p>
          <a:p>
            <a:pPr marL="0" indent="0">
              <a:buNone/>
            </a:pPr>
            <a:endParaRPr lang="en-US" sz="2400" b="1" dirty="0"/>
          </a:p>
        </p:txBody>
      </p:sp>
    </p:spTree>
    <p:extLst>
      <p:ext uri="{BB962C8B-B14F-4D97-AF65-F5344CB8AC3E}">
        <p14:creationId xmlns:p14="http://schemas.microsoft.com/office/powerpoint/2010/main" val="4506981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a:xfrm>
            <a:off x="304800" y="1219200"/>
            <a:ext cx="8382000" cy="5105400"/>
          </a:xfrm>
        </p:spPr>
        <p:txBody>
          <a:bodyPr>
            <a:normAutofit/>
          </a:bodyPr>
          <a:lstStyle/>
          <a:p>
            <a:pPr marL="0" lvl="0" indent="0">
              <a:buNone/>
            </a:pPr>
            <a:endParaRPr lang="en-US" sz="2400" b="1" dirty="0"/>
          </a:p>
          <a:p>
            <a:pPr marL="0" lvl="0" indent="0" algn="ctr">
              <a:buNone/>
            </a:pPr>
            <a:endParaRPr lang="en-US" sz="2400" b="1" dirty="0" smtClean="0"/>
          </a:p>
          <a:p>
            <a:pPr marL="0" lvl="0" indent="0" algn="ctr">
              <a:buNone/>
            </a:pPr>
            <a:endParaRPr lang="en-US" sz="2400" b="1" dirty="0"/>
          </a:p>
          <a:p>
            <a:pPr marL="0" lvl="0" indent="0" algn="ctr">
              <a:buNone/>
            </a:pPr>
            <a:endParaRPr lang="en-US" sz="2400" b="1" dirty="0" smtClean="0"/>
          </a:p>
          <a:p>
            <a:pPr marL="0" lvl="0" indent="0" algn="ctr">
              <a:buNone/>
            </a:pPr>
            <a:r>
              <a:rPr lang="en-US" b="1" dirty="0" smtClean="0"/>
              <a:t>Questions?</a:t>
            </a:r>
            <a:endParaRPr lang="en-US" dirty="0"/>
          </a:p>
          <a:p>
            <a:pPr marL="0" indent="0">
              <a:buNone/>
            </a:pPr>
            <a:endParaRPr lang="en-US" sz="2400" b="1" dirty="0"/>
          </a:p>
        </p:txBody>
      </p:sp>
    </p:spTree>
    <p:extLst>
      <p:ext uri="{BB962C8B-B14F-4D97-AF65-F5344CB8AC3E}">
        <p14:creationId xmlns:p14="http://schemas.microsoft.com/office/powerpoint/2010/main" val="1943991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Classical Testing:</a:t>
            </a:r>
          </a:p>
          <a:p>
            <a:pPr marL="0" indent="0">
              <a:buNone/>
            </a:pPr>
            <a:endParaRPr lang="en-US" b="1" dirty="0" smtClean="0"/>
          </a:p>
          <a:p>
            <a:pPr marL="0" indent="0">
              <a:buNone/>
            </a:pPr>
            <a:r>
              <a:rPr lang="en-US" b="1" dirty="0" smtClean="0"/>
              <a:t>Null Hypothesis:</a:t>
            </a:r>
          </a:p>
          <a:p>
            <a:pPr marL="0" indent="0">
              <a:buNone/>
            </a:pPr>
            <a:endParaRPr lang="en-US" b="1" dirty="0" smtClean="0"/>
          </a:p>
          <a:p>
            <a:r>
              <a:rPr lang="en-US" dirty="0"/>
              <a:t>E</a:t>
            </a:r>
            <a:r>
              <a:rPr lang="en-US" dirty="0" smtClean="0"/>
              <a:t>xpresses </a:t>
            </a:r>
            <a:r>
              <a:rPr lang="en-US" dirty="0"/>
              <a:t>the belief that the observed difference in outcomes is merely due to </a:t>
            </a:r>
            <a:r>
              <a:rPr lang="en-US" dirty="0" smtClean="0"/>
              <a:t>chance; i.e. the treatment had no effect</a:t>
            </a:r>
          </a:p>
          <a:p>
            <a:pPr marL="0" indent="0">
              <a:buNone/>
            </a:pPr>
            <a:endParaRPr lang="en-US" dirty="0" smtClean="0"/>
          </a:p>
          <a:p>
            <a:r>
              <a:rPr lang="en-US" dirty="0" smtClean="0"/>
              <a:t>Does the data </a:t>
            </a:r>
            <a:r>
              <a:rPr lang="en-US" dirty="0"/>
              <a:t>we gathered provide sufficient support to reject </a:t>
            </a:r>
            <a:r>
              <a:rPr lang="en-US" dirty="0" smtClean="0"/>
              <a:t>it?</a:t>
            </a:r>
          </a:p>
        </p:txBody>
      </p:sp>
    </p:spTree>
    <p:extLst>
      <p:ext uri="{BB962C8B-B14F-4D97-AF65-F5344CB8AC3E}">
        <p14:creationId xmlns:p14="http://schemas.microsoft.com/office/powerpoint/2010/main" val="4194672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Bayesian Hypothesis Testing</a:t>
            </a:r>
            <a:endParaRPr lang="en-US" sz="3200"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Classical Testing:</a:t>
            </a:r>
          </a:p>
          <a:p>
            <a:pPr marL="0" indent="0">
              <a:buNone/>
            </a:pPr>
            <a:endParaRPr lang="en-US" b="1" dirty="0" smtClean="0"/>
          </a:p>
          <a:p>
            <a:pPr marL="0" indent="0">
              <a:buNone/>
            </a:pPr>
            <a:r>
              <a:rPr lang="en-US" b="1" dirty="0" smtClean="0"/>
              <a:t>Sample Size:</a:t>
            </a:r>
          </a:p>
          <a:p>
            <a:pPr marL="0" indent="0">
              <a:buNone/>
            </a:pPr>
            <a:r>
              <a:rPr lang="en-US" dirty="0" smtClean="0"/>
              <a:t>The required sample size is calculated from the following:</a:t>
            </a:r>
          </a:p>
          <a:p>
            <a:pPr marL="0" indent="0">
              <a:buNone/>
            </a:pPr>
            <a:endParaRPr lang="en-US" dirty="0"/>
          </a:p>
          <a:p>
            <a:pPr marL="514350" indent="-514350">
              <a:buAutoNum type="arabicParenR"/>
            </a:pPr>
            <a:r>
              <a:rPr lang="en-US" dirty="0" smtClean="0"/>
              <a:t>Baseline’s </a:t>
            </a:r>
            <a:r>
              <a:rPr lang="en-US" dirty="0"/>
              <a:t>current conversion rate </a:t>
            </a:r>
            <a:endParaRPr lang="en-US" dirty="0" smtClean="0"/>
          </a:p>
          <a:p>
            <a:pPr marL="514350" indent="-514350">
              <a:buAutoNum type="arabicParenR"/>
            </a:pPr>
            <a:r>
              <a:rPr lang="en-US" dirty="0" smtClean="0"/>
              <a:t>Minimum difference </a:t>
            </a:r>
            <a:r>
              <a:rPr lang="en-US" dirty="0"/>
              <a:t>in performance </a:t>
            </a:r>
            <a:r>
              <a:rPr lang="en-US" dirty="0" smtClean="0"/>
              <a:t>desired </a:t>
            </a:r>
            <a:r>
              <a:rPr lang="en-US" dirty="0"/>
              <a:t>to </a:t>
            </a:r>
            <a:r>
              <a:rPr lang="en-US" dirty="0" smtClean="0"/>
              <a:t>detect</a:t>
            </a:r>
          </a:p>
          <a:p>
            <a:pPr marL="514350" indent="-514350">
              <a:buAutoNum type="arabicParenR"/>
            </a:pPr>
            <a:r>
              <a:rPr lang="en-US" dirty="0" smtClean="0"/>
              <a:t>Desired </a:t>
            </a:r>
            <a:r>
              <a:rPr lang="en-US" dirty="0"/>
              <a:t>Statistical Power</a:t>
            </a:r>
            <a:endParaRPr lang="en-US" dirty="0" smtClean="0"/>
          </a:p>
        </p:txBody>
      </p:sp>
    </p:spTree>
    <p:extLst>
      <p:ext uri="{BB962C8B-B14F-4D97-AF65-F5344CB8AC3E}">
        <p14:creationId xmlns:p14="http://schemas.microsoft.com/office/powerpoint/2010/main" val="2722918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1445</TotalTime>
  <Words>3088</Words>
  <Application>Microsoft Office PowerPoint</Application>
  <PresentationFormat>On-screen Show (4:3)</PresentationFormat>
  <Paragraphs>487</Paragraphs>
  <Slides>74</Slides>
  <Notes>48</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Bayesian Hypothesis Testing  (An A/B Test That Makes Sense)  </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lpstr>Bayesian Hypothesis Testing</vt:lpstr>
    </vt:vector>
  </TitlesOfParts>
  <Company>McMaster-Carr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Hypothesis Testing  (An A/B Test That Makes Sense)</dc:title>
  <dc:creator>Alexander Booth</dc:creator>
  <cp:lastModifiedBy>Alexander Booth</cp:lastModifiedBy>
  <cp:revision>23</cp:revision>
  <dcterms:created xsi:type="dcterms:W3CDTF">2017-11-07T20:21:14Z</dcterms:created>
  <dcterms:modified xsi:type="dcterms:W3CDTF">2017-11-08T20:27:11Z</dcterms:modified>
</cp:coreProperties>
</file>