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9"/>
  </p:notesMasterIdLst>
  <p:sldIdLst>
    <p:sldId id="256" r:id="rId2"/>
    <p:sldId id="273" r:id="rId3"/>
    <p:sldId id="259" r:id="rId4"/>
    <p:sldId id="261" r:id="rId5"/>
    <p:sldId id="264" r:id="rId6"/>
    <p:sldId id="265" r:id="rId7"/>
    <p:sldId id="257" r:id="rId8"/>
    <p:sldId id="263" r:id="rId9"/>
    <p:sldId id="266" r:id="rId10"/>
    <p:sldId id="267" r:id="rId11"/>
    <p:sldId id="268" r:id="rId12"/>
    <p:sldId id="269" r:id="rId13"/>
    <p:sldId id="285"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94" autoAdjust="0"/>
  </p:normalViewPr>
  <p:slideViewPr>
    <p:cSldViewPr>
      <p:cViewPr varScale="1">
        <p:scale>
          <a:sx n="92" d="100"/>
          <a:sy n="92" d="100"/>
        </p:scale>
        <p:origin x="94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3AAB45-C4B2-4AFD-A8D7-45663CB4B3F6}" type="datetimeFigureOut">
              <a:rPr lang="en-US" smtClean="0"/>
              <a:t>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E3810-87B0-4006-A2B8-30368EBBDF04}" type="slidenum">
              <a:rPr lang="en-US" smtClean="0"/>
              <a:t>‹#›</a:t>
            </a:fld>
            <a:endParaRPr lang="en-US"/>
          </a:p>
        </p:txBody>
      </p:sp>
    </p:spTree>
    <p:extLst>
      <p:ext uri="{BB962C8B-B14F-4D97-AF65-F5344CB8AC3E}">
        <p14:creationId xmlns:p14="http://schemas.microsoft.com/office/powerpoint/2010/main" val="224591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idytextmining.com/usenet.html#usene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 feelings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3</a:t>
            </a:fld>
            <a:endParaRPr lang="en-US"/>
          </a:p>
        </p:txBody>
      </p:sp>
    </p:spTree>
    <p:extLst>
      <p:ext uri="{BB962C8B-B14F-4D97-AF65-F5344CB8AC3E}">
        <p14:creationId xmlns:p14="http://schemas.microsoft.com/office/powerpoint/2010/main" val="975687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sounds like a positive email, but it isn’t</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12</a:t>
            </a:fld>
            <a:endParaRPr lang="en-US"/>
          </a:p>
        </p:txBody>
      </p:sp>
    </p:spTree>
    <p:extLst>
      <p:ext uri="{BB962C8B-B14F-4D97-AF65-F5344CB8AC3E}">
        <p14:creationId xmlns:p14="http://schemas.microsoft.com/office/powerpoint/2010/main" val="472560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lexicon</a:t>
            </a:r>
          </a:p>
          <a:p>
            <a:endParaRPr lang="en-US" dirty="0" smtClean="0"/>
          </a:p>
          <a:p>
            <a:r>
              <a:rPr lang="en-US" dirty="0" smtClean="0"/>
              <a:t>● Texts are made up of words ● Words are in dictionaries ● Let's look up the words in the text, see what they mean, and be done with it!</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15</a:t>
            </a:fld>
            <a:endParaRPr lang="en-US"/>
          </a:p>
        </p:txBody>
      </p:sp>
    </p:spTree>
    <p:extLst>
      <p:ext uri="{BB962C8B-B14F-4D97-AF65-F5344CB8AC3E}">
        <p14:creationId xmlns:p14="http://schemas.microsoft.com/office/powerpoint/2010/main" val="2029085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way to analyze the sentiment of a text is to consider the text as a combination of its individual words and the sentiment content of the whole text as the sum of the sentiment content of the individual words. This isn’t the only way to approach sentiment analysis, but it is an often-used approach, </a:t>
            </a:r>
            <a:r>
              <a:rPr lang="en-US" sz="1200" b="0" i="1" kern="1200" dirty="0" smtClean="0">
                <a:solidFill>
                  <a:schemeClr val="tx1"/>
                </a:solidFill>
                <a:effectLst/>
                <a:latin typeface="+mn-lt"/>
                <a:ea typeface="+mn-ea"/>
                <a:cs typeface="+mn-cs"/>
              </a:rPr>
              <a:t>and</a:t>
            </a:r>
            <a:r>
              <a:rPr lang="en-US" sz="1200" b="0" i="0" kern="1200" dirty="0" smtClean="0">
                <a:solidFill>
                  <a:schemeClr val="tx1"/>
                </a:solidFill>
                <a:effectLst/>
                <a:latin typeface="+mn-lt"/>
                <a:ea typeface="+mn-ea"/>
                <a:cs typeface="+mn-cs"/>
              </a:rPr>
              <a:t> an approach that naturally takes advantage of the tidy tool ecosystem.</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16</a:t>
            </a:fld>
            <a:endParaRPr lang="en-US"/>
          </a:p>
        </p:txBody>
      </p:sp>
    </p:spTree>
    <p:extLst>
      <p:ext uri="{BB962C8B-B14F-4D97-AF65-F5344CB8AC3E}">
        <p14:creationId xmlns:p14="http://schemas.microsoft.com/office/powerpoint/2010/main" val="1793361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How were these sentiment lexicons put together and validated? They were constructed via either crowdsourcing (using, for example, Amazon Mechanical Turk) or by the labor of one of the authors, and were validated using some combination of crowdsourcing again, restaurant or movie reviews, or Twitter data. Given this information, we may hesitate to apply these sentiment lexicons to styles of text dramatically different from what they were validated on, such as narrative fiction from 200 years ago.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17</a:t>
            </a:fld>
            <a:endParaRPr lang="en-US"/>
          </a:p>
        </p:txBody>
      </p:sp>
    </p:spTree>
    <p:extLst>
      <p:ext uri="{BB962C8B-B14F-4D97-AF65-F5344CB8AC3E}">
        <p14:creationId xmlns:p14="http://schemas.microsoft.com/office/powerpoint/2010/main" val="3798234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 every English word is in the lexicons because many English words are pretty neutral. It is important to keep in mind that these methods do not take into account qualifiers before a word, such as in “no good” or “not true”; a lexicon-based method like this is based on unigrams only. For many kinds of text (like the narrative examples below), there are not sustained sections of sarcasm or negated text, so this is not an important effect. Also, we can use a tidy text approach to begin to understand what kinds of negation words are important in a given text; see Chapter </a:t>
            </a:r>
            <a:r>
              <a:rPr lang="en-US" sz="1200" b="0" i="0" u="none" strike="noStrike" kern="1200" dirty="0" smtClean="0">
                <a:solidFill>
                  <a:schemeClr val="tx1"/>
                </a:solidFill>
                <a:effectLst/>
                <a:latin typeface="+mn-lt"/>
                <a:ea typeface="+mn-ea"/>
                <a:cs typeface="+mn-cs"/>
                <a:hlinkClick r:id="rId3"/>
              </a:rPr>
              <a:t>9</a:t>
            </a:r>
            <a:r>
              <a:rPr lang="en-US" sz="1200" b="0" i="0" kern="1200" dirty="0" smtClean="0">
                <a:solidFill>
                  <a:schemeClr val="tx1"/>
                </a:solidFill>
                <a:effectLst/>
                <a:latin typeface="+mn-lt"/>
                <a:ea typeface="+mn-ea"/>
                <a:cs typeface="+mn-cs"/>
              </a:rPr>
              <a:t> for an extended example of such an analysis.</a:t>
            </a:r>
          </a:p>
          <a:p>
            <a:r>
              <a:rPr lang="en-US" sz="1200" b="0" i="0" kern="1200" dirty="0" smtClean="0">
                <a:solidFill>
                  <a:schemeClr val="tx1"/>
                </a:solidFill>
                <a:effectLst/>
                <a:latin typeface="+mn-lt"/>
                <a:ea typeface="+mn-ea"/>
                <a:cs typeface="+mn-cs"/>
              </a:rPr>
              <a:t>One last caveat is that the size of the chunk of text that we use to add up unigram sentiment scores can have an effect on an analysis. A text the size of many paragraphs can often have positive and negative sentiment averaged out to about zero, while sentence-sized or paragraph-sized text often works better.</a:t>
            </a:r>
          </a:p>
        </p:txBody>
      </p:sp>
      <p:sp>
        <p:nvSpPr>
          <p:cNvPr id="4" name="Slide Number Placeholder 3"/>
          <p:cNvSpPr>
            <a:spLocks noGrp="1"/>
          </p:cNvSpPr>
          <p:nvPr>
            <p:ph type="sldNum" sz="quarter" idx="10"/>
          </p:nvPr>
        </p:nvSpPr>
        <p:spPr/>
        <p:txBody>
          <a:bodyPr/>
          <a:lstStyle/>
          <a:p>
            <a:fld id="{01EE3810-87B0-4006-A2B8-30368EBBDF04}" type="slidenum">
              <a:rPr lang="en-US" smtClean="0"/>
              <a:t>18</a:t>
            </a:fld>
            <a:endParaRPr lang="en-US"/>
          </a:p>
        </p:txBody>
      </p:sp>
    </p:spTree>
    <p:extLst>
      <p:ext uri="{BB962C8B-B14F-4D97-AF65-F5344CB8AC3E}">
        <p14:creationId xmlns:p14="http://schemas.microsoft.com/office/powerpoint/2010/main" val="290800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Pride and</a:t>
            </a:r>
            <a:r>
              <a:rPr lang="en-US" baseline="0" dirty="0" smtClean="0"/>
              <a:t> Prejudice sentiment comparison across Lexicons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20</a:t>
            </a:fld>
            <a:endParaRPr lang="en-US"/>
          </a:p>
        </p:txBody>
      </p:sp>
    </p:spTree>
    <p:extLst>
      <p:ext uri="{BB962C8B-B14F-4D97-AF65-F5344CB8AC3E}">
        <p14:creationId xmlns:p14="http://schemas.microsoft.com/office/powerpoint/2010/main" val="2030260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24</a:t>
            </a:fld>
            <a:endParaRPr lang="en-US"/>
          </a:p>
        </p:txBody>
      </p:sp>
    </p:spTree>
    <p:extLst>
      <p:ext uri="{BB962C8B-B14F-4D97-AF65-F5344CB8AC3E}">
        <p14:creationId xmlns:p14="http://schemas.microsoft.com/office/powerpoint/2010/main" val="342959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a binary opposition in opinions is assumed ● For/against, like/dislike, good/bad, </a:t>
            </a:r>
            <a:r>
              <a:rPr lang="en-US" dirty="0" err="1" smtClean="0"/>
              <a:t>etc</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4</a:t>
            </a:fld>
            <a:endParaRPr lang="en-US"/>
          </a:p>
        </p:txBody>
      </p:sp>
    </p:spTree>
    <p:extLst>
      <p:ext uri="{BB962C8B-B14F-4D97-AF65-F5344CB8AC3E}">
        <p14:creationId xmlns:p14="http://schemas.microsoft.com/office/powerpoint/2010/main" val="334354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analysis is the detection of attitudes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5</a:t>
            </a:fld>
            <a:endParaRPr lang="en-US"/>
          </a:p>
        </p:txBody>
      </p:sp>
    </p:spTree>
    <p:extLst>
      <p:ext uri="{BB962C8B-B14F-4D97-AF65-F5344CB8AC3E}">
        <p14:creationId xmlns:p14="http://schemas.microsoft.com/office/powerpoint/2010/main" val="315728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4 Parts:</a:t>
            </a:r>
          </a:p>
          <a:p>
            <a:endParaRPr lang="en-US" dirty="0" smtClean="0"/>
          </a:p>
          <a:p>
            <a:pPr marL="285750" indent="-285750"/>
            <a:r>
              <a:rPr lang="en-US" dirty="0" smtClean="0"/>
              <a:t>Holder or source </a:t>
            </a:r>
          </a:p>
          <a:p>
            <a:pPr marL="285750" indent="-285750"/>
            <a:r>
              <a:rPr lang="en-US" dirty="0" smtClean="0"/>
              <a:t>Target </a:t>
            </a:r>
          </a:p>
          <a:p>
            <a:pPr marL="285750" indent="-285750"/>
            <a:r>
              <a:rPr lang="en-US" dirty="0" smtClean="0"/>
              <a:t>Type or Polarity</a:t>
            </a:r>
          </a:p>
          <a:p>
            <a:pPr marL="685800" lvl="1"/>
            <a:r>
              <a:rPr lang="en-US" i="1" dirty="0" smtClean="0"/>
              <a:t>Love, Hate, Ambivalent</a:t>
            </a:r>
          </a:p>
          <a:p>
            <a:pPr marL="685800" lvl="1"/>
            <a:r>
              <a:rPr lang="en-US" i="1" dirty="0" smtClean="0"/>
              <a:t>Positive, Negative, Neutral</a:t>
            </a:r>
          </a:p>
          <a:p>
            <a:pPr marL="285750" indent="-285750"/>
            <a:r>
              <a:rPr lang="en-US" dirty="0" smtClean="0"/>
              <a:t>Text containing the attitude</a:t>
            </a:r>
          </a:p>
          <a:p>
            <a:pPr marL="0" indent="0">
              <a:buNone/>
            </a:pPr>
            <a:endParaRPr lang="en-US" dirty="0" smtClean="0"/>
          </a:p>
          <a:p>
            <a:pPr marL="0" indent="0">
              <a:buNone/>
            </a:pPr>
            <a:endParaRPr lang="en-US" dirty="0" smtClean="0"/>
          </a:p>
          <a:p>
            <a:pPr marL="0" indent="0">
              <a:buNone/>
            </a:pPr>
            <a:r>
              <a:rPr lang="en-US" dirty="0" smtClean="0"/>
              <a:t>Sentiment analysis involves the detection of all of them</a:t>
            </a:r>
          </a:p>
          <a:p>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6</a:t>
            </a:fld>
            <a:endParaRPr lang="en-US"/>
          </a:p>
        </p:txBody>
      </p:sp>
    </p:spTree>
    <p:extLst>
      <p:ext uri="{BB962C8B-B14F-4D97-AF65-F5344CB8AC3E}">
        <p14:creationId xmlns:p14="http://schemas.microsoft.com/office/powerpoint/2010/main" val="1481020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Positive or negative</a:t>
            </a:r>
            <a:r>
              <a:rPr lang="en-US" baseline="0" dirty="0" smtClean="0"/>
              <a:t> movie review? Binary. Strong opinions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7</a:t>
            </a:fld>
            <a:endParaRPr lang="en-US"/>
          </a:p>
        </p:txBody>
      </p:sp>
    </p:spTree>
    <p:extLst>
      <p:ext uri="{BB962C8B-B14F-4D97-AF65-F5344CB8AC3E}">
        <p14:creationId xmlns:p14="http://schemas.microsoft.com/office/powerpoint/2010/main" val="14889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sentiment analysis? definition</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8</a:t>
            </a:fld>
            <a:endParaRPr lang="en-US"/>
          </a:p>
        </p:txBody>
      </p:sp>
    </p:spTree>
    <p:extLst>
      <p:ext uri="{BB962C8B-B14F-4D97-AF65-F5344CB8AC3E}">
        <p14:creationId xmlns:p14="http://schemas.microsoft.com/office/powerpoint/2010/main" val="1968174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analysis has many</a:t>
            </a:r>
            <a:r>
              <a:rPr lang="en-US" baseline="0" dirty="0" smtClean="0"/>
              <a:t> other names</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9</a:t>
            </a:fld>
            <a:endParaRPr lang="en-US"/>
          </a:p>
        </p:txBody>
      </p:sp>
    </p:spTree>
    <p:extLst>
      <p:ext uri="{BB962C8B-B14F-4D97-AF65-F5344CB8AC3E}">
        <p14:creationId xmlns:p14="http://schemas.microsoft.com/office/powerpoint/2010/main" val="114414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uses of sentiment analysis: </a:t>
            </a:r>
            <a:br>
              <a:rPr lang="en-US" dirty="0" smtClean="0"/>
            </a:br>
            <a:endParaRPr lang="en-US" dirty="0" smtClean="0"/>
          </a:p>
          <a:p>
            <a:r>
              <a:rPr lang="en-US" dirty="0" smtClean="0"/>
              <a:t>Movie: is this review positive or negative? • Products: what do people think about the new iPhone? • Public sentiment: how is consumer confidence? Is despair increasing? • Politics: what do people think about this candidate or issue? • Prediction: predict election outcomes or market trends from sentiment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10</a:t>
            </a:fld>
            <a:endParaRPr lang="en-US"/>
          </a:p>
        </p:txBody>
      </p:sp>
    </p:spTree>
    <p:extLst>
      <p:ext uri="{BB962C8B-B14F-4D97-AF65-F5344CB8AC3E}">
        <p14:creationId xmlns:p14="http://schemas.microsoft.com/office/powerpoint/2010/main" val="2644034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Challenges</a:t>
            </a:r>
            <a:r>
              <a:rPr lang="en-US" baseline="0" dirty="0" smtClean="0"/>
              <a:t> with Sentiment Analysis </a:t>
            </a:r>
          </a:p>
          <a:p>
            <a:r>
              <a:rPr lang="en-US" dirty="0" smtClean="0"/>
              <a:t>● People express opinions in complex ways ● In opinion texts, lexical content alone can be misleading ● Intra-textual and sub-sentential reversals, negation, topic change common ● Rhetorical devices/modes such as sarcasm, irony, implication, etc. </a:t>
            </a:r>
            <a:endParaRPr lang="en-US" dirty="0"/>
          </a:p>
        </p:txBody>
      </p:sp>
      <p:sp>
        <p:nvSpPr>
          <p:cNvPr id="4" name="Slide Number Placeholder 3"/>
          <p:cNvSpPr>
            <a:spLocks noGrp="1"/>
          </p:cNvSpPr>
          <p:nvPr>
            <p:ph type="sldNum" sz="quarter" idx="10"/>
          </p:nvPr>
        </p:nvSpPr>
        <p:spPr/>
        <p:txBody>
          <a:bodyPr/>
          <a:lstStyle/>
          <a:p>
            <a:fld id="{01EE3810-87B0-4006-A2B8-30368EBBDF04}" type="slidenum">
              <a:rPr lang="en-US" smtClean="0"/>
              <a:t>11</a:t>
            </a:fld>
            <a:endParaRPr lang="en-US"/>
          </a:p>
        </p:txBody>
      </p:sp>
    </p:spTree>
    <p:extLst>
      <p:ext uri="{BB962C8B-B14F-4D97-AF65-F5344CB8AC3E}">
        <p14:creationId xmlns:p14="http://schemas.microsoft.com/office/powerpoint/2010/main" val="355606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04982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93788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141703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15FC7-10A9-48AE-A5CB-FAD70B2D28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83073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615FC7-10A9-48AE-A5CB-FAD70B2D285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57181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15FC7-10A9-48AE-A5CB-FAD70B2D285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376289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15FC7-10A9-48AE-A5CB-FAD70B2D285D}"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410448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15FC7-10A9-48AE-A5CB-FAD70B2D285D}"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302571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15FC7-10A9-48AE-A5CB-FAD70B2D285D}"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377057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F615FC7-10A9-48AE-A5CB-FAD70B2D285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61510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F615FC7-10A9-48AE-A5CB-FAD70B2D285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8412A-2549-4FB0-8A74-9D0B6C8E8784}" type="slidenum">
              <a:rPr lang="en-US" smtClean="0"/>
              <a:t>‹#›</a:t>
            </a:fld>
            <a:endParaRPr lang="en-US"/>
          </a:p>
        </p:txBody>
      </p:sp>
    </p:spTree>
    <p:extLst>
      <p:ext uri="{BB962C8B-B14F-4D97-AF65-F5344CB8AC3E}">
        <p14:creationId xmlns:p14="http://schemas.microsoft.com/office/powerpoint/2010/main" val="290279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F615FC7-10A9-48AE-A5CB-FAD70B2D285D}" type="datetimeFigureOut">
              <a:rPr lang="en-US" smtClean="0"/>
              <a:t>2/6/2020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18412A-2549-4FB0-8A74-9D0B6C8E8784}" type="slidenum">
              <a:rPr lang="en-US" smtClean="0"/>
              <a:t>‹#›</a:t>
            </a:fld>
            <a:endParaRPr lang="en-US"/>
          </a:p>
        </p:txBody>
      </p:sp>
    </p:spTree>
    <p:extLst>
      <p:ext uri="{BB962C8B-B14F-4D97-AF65-F5344CB8AC3E}">
        <p14:creationId xmlns:p14="http://schemas.microsoft.com/office/powerpoint/2010/main" val="59973142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1828800"/>
            <a:ext cx="7772400" cy="1470025"/>
          </a:xfrm>
        </p:spPr>
        <p:txBody>
          <a:bodyPr/>
          <a:lstStyle/>
          <a:p>
            <a:r>
              <a:rPr lang="en-US" b="1" dirty="0" smtClean="0"/>
              <a:t>Sentiment</a:t>
            </a:r>
            <a:br>
              <a:rPr lang="en-US" b="1" dirty="0" smtClean="0"/>
            </a:br>
            <a:r>
              <a:rPr lang="en-US" b="1" dirty="0" smtClean="0"/>
              <a:t> Analysis</a:t>
            </a:r>
            <a:endParaRPr lang="en-US" b="1" dirty="0"/>
          </a:p>
        </p:txBody>
      </p:sp>
      <p:sp>
        <p:nvSpPr>
          <p:cNvPr id="3" name="Subtitle 2"/>
          <p:cNvSpPr>
            <a:spLocks noGrp="1"/>
          </p:cNvSpPr>
          <p:nvPr>
            <p:ph type="subTitle" idx="1"/>
          </p:nvPr>
        </p:nvSpPr>
        <p:spPr>
          <a:xfrm>
            <a:off x="4114800" y="4953000"/>
            <a:ext cx="6400800" cy="1752600"/>
          </a:xfrm>
        </p:spPr>
        <p:txBody>
          <a:bodyPr/>
          <a:lstStyle/>
          <a:p>
            <a:r>
              <a:rPr lang="en-US" dirty="0" smtClean="0"/>
              <a:t>Alexander Booth</a:t>
            </a:r>
          </a:p>
          <a:p>
            <a:r>
              <a:rPr lang="en-US" dirty="0" smtClean="0"/>
              <a:t>3/30/2019</a:t>
            </a:r>
            <a:endParaRPr lang="en-US" dirty="0"/>
          </a:p>
        </p:txBody>
      </p:sp>
      <p:pic>
        <p:nvPicPr>
          <p:cNvPr id="1028" name="Picture 4" descr="https://cdn-images-1.medium.com/max/361/0*ga5rNPmVYBsCm-l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5105399"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107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t2adb\AppData\Local\Microsoft\Windows\Temporary Internet Files\Content.IE5\XKVBV7Y4\MovieNight[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048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t2adb\AppData\Local\Microsoft\Windows\Temporary Internet Files\Content.IE5\XKVBV7Y4\iPhone6and_6Plus[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4800598"/>
            <a:ext cx="2057402" cy="20574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209800"/>
            <a:ext cx="3418703" cy="2564027"/>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89324" y="228600"/>
            <a:ext cx="3591438" cy="25908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4400" y="3540990"/>
            <a:ext cx="4171950" cy="2519216"/>
          </a:xfrm>
          <a:prstGeom prst="rect">
            <a:avLst/>
          </a:prstGeom>
        </p:spPr>
      </p:pic>
    </p:spTree>
    <p:extLst>
      <p:ext uri="{BB962C8B-B14F-4D97-AF65-F5344CB8AC3E}">
        <p14:creationId xmlns:p14="http://schemas.microsoft.com/office/powerpoint/2010/main" val="2298024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 y="914400"/>
            <a:ext cx="9144000" cy="4991386"/>
          </a:xfrm>
          <a:prstGeom prst="rect">
            <a:avLst/>
          </a:prstGeom>
        </p:spPr>
      </p:pic>
    </p:spTree>
    <p:extLst>
      <p:ext uri="{BB962C8B-B14F-4D97-AF65-F5344CB8AC3E}">
        <p14:creationId xmlns:p14="http://schemas.microsoft.com/office/powerpoint/2010/main" val="1247953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dirty="0" smtClean="0"/>
              <a:t>Dear Alexander,</a:t>
            </a:r>
          </a:p>
          <a:p>
            <a:pPr marL="0" indent="0">
              <a:buNone/>
            </a:pPr>
            <a:endParaRPr lang="en-US" dirty="0"/>
          </a:p>
          <a:p>
            <a:pPr marL="0" indent="0">
              <a:buNone/>
            </a:pPr>
            <a:r>
              <a:rPr lang="en-US" dirty="0" smtClean="0"/>
              <a:t>Yesterday, I had occasion to ask for </a:t>
            </a:r>
            <a:r>
              <a:rPr lang="en-US" dirty="0" smtClean="0"/>
              <a:t>technology </a:t>
            </a:r>
            <a:r>
              <a:rPr lang="en-US" dirty="0" smtClean="0"/>
              <a:t>help from </a:t>
            </a:r>
            <a:r>
              <a:rPr lang="en-US" dirty="0" smtClean="0"/>
              <a:t>Bobby. He </a:t>
            </a:r>
            <a:r>
              <a:rPr lang="en-US" dirty="0" smtClean="0"/>
              <a:t>had an excellent attitude, friendly and helpful advice, and the biggest smile in town. </a:t>
            </a:r>
          </a:p>
          <a:p>
            <a:pPr marL="0" indent="0">
              <a:buNone/>
            </a:pPr>
            <a:endParaRPr lang="en-US" dirty="0"/>
          </a:p>
          <a:p>
            <a:pPr marL="0" indent="0">
              <a:buNone/>
            </a:pPr>
            <a:r>
              <a:rPr lang="en-US" dirty="0" smtClean="0"/>
              <a:t>You suck. </a:t>
            </a:r>
          </a:p>
          <a:p>
            <a:pPr marL="0" indent="0">
              <a:buNone/>
            </a:pPr>
            <a:endParaRPr lang="en-US" dirty="0"/>
          </a:p>
          <a:p>
            <a:pPr marL="0" indent="0">
              <a:buNone/>
            </a:pPr>
            <a:r>
              <a:rPr lang="en-US" dirty="0" smtClean="0"/>
              <a:t>Sincerely,</a:t>
            </a:r>
          </a:p>
          <a:p>
            <a:pPr marL="0" indent="0">
              <a:buNone/>
            </a:pPr>
            <a:endParaRPr lang="en-US" dirty="0"/>
          </a:p>
          <a:p>
            <a:pPr marL="0" indent="0">
              <a:buNone/>
            </a:pPr>
            <a:r>
              <a:rPr lang="en-US" dirty="0" smtClean="0"/>
              <a:t>Bobby </a:t>
            </a:r>
            <a:r>
              <a:rPr lang="en-US" dirty="0" smtClean="0"/>
              <a:t>4 Best </a:t>
            </a:r>
            <a:r>
              <a:rPr lang="en-US" dirty="0" smtClean="0"/>
              <a:t>Analyst </a:t>
            </a:r>
            <a:r>
              <a:rPr lang="en-US" dirty="0" smtClean="0"/>
              <a:t>4-Eva</a:t>
            </a:r>
            <a:endParaRPr lang="en-US" dirty="0"/>
          </a:p>
        </p:txBody>
      </p:sp>
      <p:pic>
        <p:nvPicPr>
          <p:cNvPr id="5122" name="Picture 2" descr="C:\Users\t2adb\AppData\Local\Microsoft\Windows\Temporary Internet Files\Content.IE5\XKVBV7Y4\sad_smiley[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741" y="4419600"/>
            <a:ext cx="1795272" cy="188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897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1143000"/>
          </a:xfrm>
        </p:spPr>
        <p:txBody>
          <a:bodyPr>
            <a:normAutofit fontScale="90000"/>
          </a:bodyPr>
          <a:lstStyle/>
          <a:p>
            <a:r>
              <a:rPr lang="en-US" dirty="0" smtClean="0"/>
              <a:t>Basic Sentiment Analysis:</a:t>
            </a:r>
            <a:br>
              <a:rPr lang="en-US" dirty="0" smtClean="0"/>
            </a:br>
            <a:r>
              <a:rPr lang="en-US" dirty="0" smtClean="0"/>
              <a:t/>
            </a:r>
            <a:br>
              <a:rPr lang="en-US" dirty="0" smtClean="0"/>
            </a:br>
            <a:r>
              <a:rPr lang="en-US" dirty="0" smtClean="0"/>
              <a:t>Or How I Learned to Stop Worrying</a:t>
            </a:r>
            <a:br>
              <a:rPr lang="en-US" dirty="0" smtClean="0"/>
            </a:br>
            <a:r>
              <a:rPr lang="en-US" dirty="0" smtClean="0"/>
              <a:t>And Love the </a:t>
            </a:r>
            <a:r>
              <a:rPr lang="en-US" b="1" dirty="0" smtClean="0"/>
              <a:t>Lexicon</a:t>
            </a:r>
            <a:endParaRPr lang="en-US" b="1" dirty="0"/>
          </a:p>
        </p:txBody>
      </p:sp>
    </p:spTree>
    <p:extLst>
      <p:ext uri="{BB962C8B-B14F-4D97-AF65-F5344CB8AC3E}">
        <p14:creationId xmlns:p14="http://schemas.microsoft.com/office/powerpoint/2010/main" val="4031315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208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52800"/>
            <a:ext cx="91440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430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22736"/>
            <a:ext cx="9144000" cy="3612527"/>
          </a:xfrm>
          <a:prstGeom prst="rect">
            <a:avLst/>
          </a:prstGeom>
        </p:spPr>
      </p:pic>
      <p:pic>
        <p:nvPicPr>
          <p:cNvPr id="7170" name="Picture 2" descr="C:\Users\t2adb\AppData\Local\Microsoft\Windows\Temporary Internet Files\Content.IE5\XKVBV7Y4\Arrow_facing_right_-_Red.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440097">
            <a:off x="849339" y="791926"/>
            <a:ext cx="2119227" cy="10534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2adb\AppData\Local\Microsoft\Windows\Temporary Internet Files\Content.IE5\XKVBV7Y4\Arrow_facing_right_-_Red.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339238">
            <a:off x="3743169" y="789177"/>
            <a:ext cx="2119227" cy="105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91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G:\Sentiment Analysis\chauc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2864905" cy="418276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4528751" y="1140941"/>
            <a:ext cx="4114800" cy="4182762"/>
            <a:chOff x="4251852" y="914400"/>
            <a:chExt cx="4114800" cy="4182762"/>
          </a:xfrm>
        </p:grpSpPr>
        <p:pic>
          <p:nvPicPr>
            <p:cNvPr id="6" name="Picture 2" descr="G:\Sentiment Analysis\chauc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14400"/>
              <a:ext cx="2864905" cy="418276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t2adb\AppData\Local\Microsoft\Windows\Temporary Internet Files\Content.IE5\XKVBV7Y4\skotan-No-sign-X[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1852" y="914400"/>
              <a:ext cx="4114800" cy="4114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28874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Lexicon Warnings</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Old literature will be skewed</a:t>
            </a:r>
          </a:p>
          <a:p>
            <a:endParaRPr lang="en-US" dirty="0" smtClean="0"/>
          </a:p>
          <a:p>
            <a:r>
              <a:rPr lang="en-US" dirty="0" smtClean="0"/>
              <a:t>Most are unigrams (single words) so negation like “no good” or “not true” are treated as two words</a:t>
            </a:r>
          </a:p>
          <a:p>
            <a:endParaRPr lang="en-US" dirty="0" smtClean="0"/>
          </a:p>
          <a:p>
            <a:r>
              <a:rPr lang="en-US" dirty="0" smtClean="0"/>
              <a:t>Most English words are pretty neutral</a:t>
            </a:r>
          </a:p>
          <a:p>
            <a:endParaRPr lang="en-US" dirty="0" smtClean="0"/>
          </a:p>
          <a:p>
            <a:r>
              <a:rPr lang="en-US" dirty="0" smtClean="0"/>
              <a:t>Size of the chunk of text matters</a:t>
            </a:r>
          </a:p>
        </p:txBody>
      </p:sp>
    </p:spTree>
    <p:extLst>
      <p:ext uri="{BB962C8B-B14F-4D97-AF65-F5344CB8AC3E}">
        <p14:creationId xmlns:p14="http://schemas.microsoft.com/office/powerpoint/2010/main" val="609692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832" y="1371600"/>
            <a:ext cx="3810000" cy="3810000"/>
          </a:xfrm>
          <a:prstGeom prst="rect">
            <a:avLst/>
          </a:prstGeom>
        </p:spPr>
      </p:pic>
    </p:spTree>
    <p:extLst>
      <p:ext uri="{BB962C8B-B14F-4D97-AF65-F5344CB8AC3E}">
        <p14:creationId xmlns:p14="http://schemas.microsoft.com/office/powerpoint/2010/main" val="748590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Itinerararary</a:t>
            </a:r>
            <a:endParaRPr lang="en-US" dirty="0"/>
          </a:p>
        </p:txBody>
      </p:sp>
      <p:sp>
        <p:nvSpPr>
          <p:cNvPr id="3" name="Content Placeholder 2"/>
          <p:cNvSpPr>
            <a:spLocks noGrp="1"/>
          </p:cNvSpPr>
          <p:nvPr>
            <p:ph idx="1"/>
          </p:nvPr>
        </p:nvSpPr>
        <p:spPr>
          <a:xfrm>
            <a:off x="304800" y="1600200"/>
            <a:ext cx="8610600" cy="5029200"/>
          </a:xfrm>
        </p:spPr>
        <p:txBody>
          <a:bodyPr>
            <a:normAutofit/>
          </a:bodyPr>
          <a:lstStyle/>
          <a:p>
            <a:r>
              <a:rPr lang="en-US" dirty="0" smtClean="0"/>
              <a:t>What is Sentiment</a:t>
            </a:r>
          </a:p>
          <a:p>
            <a:r>
              <a:rPr lang="en-US" dirty="0" smtClean="0"/>
              <a:t>Challenges of Sentiment Analysis</a:t>
            </a:r>
          </a:p>
          <a:p>
            <a:r>
              <a:rPr lang="en-US" dirty="0" smtClean="0"/>
              <a:t>Basic Sentiment Analysis (Lexicon)</a:t>
            </a:r>
          </a:p>
          <a:p>
            <a:r>
              <a:rPr lang="en-US" dirty="0" smtClean="0"/>
              <a:t>SA in R</a:t>
            </a:r>
          </a:p>
          <a:p>
            <a:r>
              <a:rPr lang="en-US" dirty="0" smtClean="0"/>
              <a:t>Case Study #1: Jane Austen</a:t>
            </a:r>
          </a:p>
          <a:p>
            <a:r>
              <a:rPr lang="en-US" dirty="0" smtClean="0"/>
              <a:t>Case Study #2: Bee Movie</a:t>
            </a:r>
          </a:p>
          <a:p>
            <a:r>
              <a:rPr lang="en-US" dirty="0" smtClean="0"/>
              <a:t>SA in Python</a:t>
            </a:r>
          </a:p>
          <a:p>
            <a:r>
              <a:rPr lang="en-US" dirty="0" smtClean="0"/>
              <a:t>SA and Machine Learning: The Naïve Bayes Classifier</a:t>
            </a:r>
          </a:p>
          <a:p>
            <a:r>
              <a:rPr lang="en-US" dirty="0" smtClean="0"/>
              <a:t>Case Study #3: Trump Tweets</a:t>
            </a:r>
            <a:endParaRPr lang="en-US" dirty="0"/>
          </a:p>
        </p:txBody>
      </p:sp>
    </p:spTree>
    <p:extLst>
      <p:ext uri="{BB962C8B-B14F-4D97-AF65-F5344CB8AC3E}">
        <p14:creationId xmlns:p14="http://schemas.microsoft.com/office/powerpoint/2010/main" val="135601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49013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81800"/>
          </a:xfrm>
          <a:prstGeom prst="rect">
            <a:avLst/>
          </a:prstGeom>
        </p:spPr>
      </p:pic>
    </p:spTree>
    <p:extLst>
      <p:ext uri="{BB962C8B-B14F-4D97-AF65-F5344CB8AC3E}">
        <p14:creationId xmlns:p14="http://schemas.microsoft.com/office/powerpoint/2010/main" val="1483996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476"/>
            <a:ext cx="6841524" cy="6841524"/>
          </a:xfrm>
          <a:prstGeom prst="rect">
            <a:avLst/>
          </a:prstGeom>
        </p:spPr>
      </p:pic>
    </p:spTree>
    <p:extLst>
      <p:ext uri="{BB962C8B-B14F-4D97-AF65-F5344CB8AC3E}">
        <p14:creationId xmlns:p14="http://schemas.microsoft.com/office/powerpoint/2010/main" val="420753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361" y="0"/>
            <a:ext cx="6657278" cy="6858000"/>
          </a:xfrm>
          <a:prstGeom prst="rect">
            <a:avLst/>
          </a:prstGeom>
        </p:spPr>
      </p:pic>
    </p:spTree>
    <p:extLst>
      <p:ext uri="{BB962C8B-B14F-4D97-AF65-F5344CB8AC3E}">
        <p14:creationId xmlns:p14="http://schemas.microsoft.com/office/powerpoint/2010/main" val="3385840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41848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819399"/>
            <a:ext cx="4486902" cy="12479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4876800"/>
            <a:ext cx="4305901" cy="12574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401" y="457200"/>
            <a:ext cx="3972480" cy="1286055"/>
          </a:xfrm>
          <a:prstGeom prst="rect">
            <a:avLst/>
          </a:prstGeom>
        </p:spPr>
      </p:pic>
    </p:spTree>
    <p:extLst>
      <p:ext uri="{BB962C8B-B14F-4D97-AF65-F5344CB8AC3E}">
        <p14:creationId xmlns:p14="http://schemas.microsoft.com/office/powerpoint/2010/main" val="970529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2525"/>
            <a:ext cx="9144000" cy="4552950"/>
          </a:xfrm>
          <a:prstGeom prst="rect">
            <a:avLst/>
          </a:prstGeom>
        </p:spPr>
      </p:pic>
    </p:spTree>
    <p:extLst>
      <p:ext uri="{BB962C8B-B14F-4D97-AF65-F5344CB8AC3E}">
        <p14:creationId xmlns:p14="http://schemas.microsoft.com/office/powerpoint/2010/main" val="3289763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768"/>
            <a:ext cx="9144000" cy="5998464"/>
          </a:xfrm>
          <a:prstGeom prst="rect">
            <a:avLst/>
          </a:prstGeom>
        </p:spPr>
      </p:pic>
    </p:spTree>
    <p:extLst>
      <p:ext uri="{BB962C8B-B14F-4D97-AF65-F5344CB8AC3E}">
        <p14:creationId xmlns:p14="http://schemas.microsoft.com/office/powerpoint/2010/main" val="938481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099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143000"/>
          </a:xfrm>
        </p:spPr>
        <p:txBody>
          <a:bodyPr/>
          <a:lstStyle/>
          <a:p>
            <a:r>
              <a:rPr lang="en-US" dirty="0" smtClean="0"/>
              <a:t>How do people feel?</a:t>
            </a:r>
            <a:endParaRPr lang="en-US" dirty="0"/>
          </a:p>
        </p:txBody>
      </p:sp>
      <p:sp>
        <p:nvSpPr>
          <p:cNvPr id="3" name="Content Placeholder 2"/>
          <p:cNvSpPr>
            <a:spLocks noGrp="1"/>
          </p:cNvSpPr>
          <p:nvPr>
            <p:ph idx="1"/>
          </p:nvPr>
        </p:nvSpPr>
        <p:spPr>
          <a:xfrm>
            <a:off x="3429000" y="3200400"/>
            <a:ext cx="8229600" cy="4525963"/>
          </a:xfrm>
        </p:spPr>
        <p:txBody>
          <a:bodyPr/>
          <a:lstStyle/>
          <a:p>
            <a:pPr>
              <a:buFontTx/>
              <a:buChar char="-"/>
            </a:pPr>
            <a:r>
              <a:rPr lang="en-US" dirty="0" smtClean="0"/>
              <a:t>Moods</a:t>
            </a:r>
          </a:p>
          <a:p>
            <a:pPr>
              <a:buFontTx/>
              <a:buChar char="-"/>
            </a:pPr>
            <a:r>
              <a:rPr lang="en-US" dirty="0" smtClean="0"/>
              <a:t>Emotions</a:t>
            </a:r>
          </a:p>
          <a:p>
            <a:pPr>
              <a:buFontTx/>
              <a:buChar char="-"/>
            </a:pPr>
            <a:r>
              <a:rPr lang="en-US" dirty="0" smtClean="0"/>
              <a:t>Opinions</a:t>
            </a:r>
            <a:endParaRPr lang="en-US" dirty="0"/>
          </a:p>
        </p:txBody>
      </p:sp>
      <p:sp>
        <p:nvSpPr>
          <p:cNvPr id="4" name="TextBox 3"/>
          <p:cNvSpPr txBox="1"/>
          <p:nvPr/>
        </p:nvSpPr>
        <p:spPr>
          <a:xfrm>
            <a:off x="1752600" y="5595285"/>
            <a:ext cx="6477000" cy="584775"/>
          </a:xfrm>
          <a:prstGeom prst="rect">
            <a:avLst/>
          </a:prstGeom>
          <a:noFill/>
        </p:spPr>
        <p:txBody>
          <a:bodyPr wrap="square" rtlCol="0">
            <a:spAutoFit/>
          </a:bodyPr>
          <a:lstStyle/>
          <a:p>
            <a:r>
              <a:rPr lang="en-US" sz="3200" b="1" dirty="0" smtClean="0"/>
              <a:t>*Subjective impressions, not facts*</a:t>
            </a:r>
            <a:endParaRPr lang="en-US" sz="3200" b="1" dirty="0"/>
          </a:p>
        </p:txBody>
      </p:sp>
    </p:spTree>
    <p:extLst>
      <p:ext uri="{BB962C8B-B14F-4D97-AF65-F5344CB8AC3E}">
        <p14:creationId xmlns:p14="http://schemas.microsoft.com/office/powerpoint/2010/main" val="466016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9811" y="914400"/>
            <a:ext cx="6712610" cy="5154127"/>
          </a:xfrm>
        </p:spPr>
      </p:pic>
    </p:spTree>
    <p:extLst>
      <p:ext uri="{BB962C8B-B14F-4D97-AF65-F5344CB8AC3E}">
        <p14:creationId xmlns:p14="http://schemas.microsoft.com/office/powerpoint/2010/main" val="4066383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419599"/>
          </a:xfrm>
        </p:spPr>
        <p:txBody>
          <a:bodyPr>
            <a:normAutofit/>
          </a:bodyPr>
          <a:lstStyle/>
          <a:p>
            <a:pPr marL="285750" indent="-285750"/>
            <a:endParaRPr lang="en-US" dirty="0" smtClean="0"/>
          </a:p>
          <a:p>
            <a:pPr marL="0" indent="0">
              <a:buNone/>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74" y="1137917"/>
            <a:ext cx="6820852" cy="4582165"/>
          </a:xfrm>
          <a:prstGeom prst="rect">
            <a:avLst/>
          </a:prstGeom>
        </p:spPr>
      </p:pic>
    </p:spTree>
    <p:extLst>
      <p:ext uri="{BB962C8B-B14F-4D97-AF65-F5344CB8AC3E}">
        <p14:creationId xmlns:p14="http://schemas.microsoft.com/office/powerpoint/2010/main" val="557486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748" y="0"/>
            <a:ext cx="5378503" cy="6858000"/>
          </a:xfrm>
          <a:prstGeom prst="rect">
            <a:avLst/>
          </a:prstGeom>
        </p:spPr>
      </p:pic>
    </p:spTree>
    <p:extLst>
      <p:ext uri="{BB962C8B-B14F-4D97-AF65-F5344CB8AC3E}">
        <p14:creationId xmlns:p14="http://schemas.microsoft.com/office/powerpoint/2010/main" val="1668744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Sentiment Analysis?</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“Using Natural Language Processing (NLP), statistics, or machine learning methods to extract, identify, or otherwise characterize the sentiment content of a text unit.”</a:t>
            </a:r>
            <a:endParaRPr lang="en-US" dirty="0"/>
          </a:p>
        </p:txBody>
      </p:sp>
      <p:pic>
        <p:nvPicPr>
          <p:cNvPr id="2050" name="Picture 2" descr="C:\Users\t2adb\AppData\Local\Microsoft\Windows\Temporary Internet Files\Content.IE5\XKVBV7Y4\bookwor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495800"/>
            <a:ext cx="2590800" cy="212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24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Rose By Any Other Name…</a:t>
            </a:r>
            <a:endParaRPr lang="en-US" dirty="0"/>
          </a:p>
        </p:txBody>
      </p:sp>
      <p:sp>
        <p:nvSpPr>
          <p:cNvPr id="3" name="Content Placeholder 2"/>
          <p:cNvSpPr>
            <a:spLocks noGrp="1"/>
          </p:cNvSpPr>
          <p:nvPr>
            <p:ph idx="1"/>
          </p:nvPr>
        </p:nvSpPr>
        <p:spPr>
          <a:xfrm>
            <a:off x="457200" y="2057400"/>
            <a:ext cx="8229600" cy="4525963"/>
          </a:xfrm>
        </p:spPr>
        <p:txBody>
          <a:bodyPr/>
          <a:lstStyle/>
          <a:p>
            <a:r>
              <a:rPr lang="en-US" dirty="0" smtClean="0"/>
              <a:t>Opinion Mining</a:t>
            </a:r>
          </a:p>
          <a:p>
            <a:r>
              <a:rPr lang="en-US" dirty="0" smtClean="0"/>
              <a:t>Opinion Extraction</a:t>
            </a:r>
          </a:p>
          <a:p>
            <a:r>
              <a:rPr lang="en-US" dirty="0" smtClean="0"/>
              <a:t>Sentiment Mining</a:t>
            </a:r>
          </a:p>
          <a:p>
            <a:r>
              <a:rPr lang="en-US" dirty="0" smtClean="0"/>
              <a:t>Subjectivity Analysis</a:t>
            </a:r>
          </a:p>
          <a:p>
            <a:r>
              <a:rPr lang="en-US" dirty="0" smtClean="0"/>
              <a:t>Polarity Determination</a:t>
            </a:r>
          </a:p>
          <a:p>
            <a:r>
              <a:rPr lang="en-US" dirty="0" smtClean="0"/>
              <a:t>Text Analysis</a:t>
            </a:r>
            <a:endParaRPr lang="en-US" dirty="0"/>
          </a:p>
        </p:txBody>
      </p:sp>
      <p:pic>
        <p:nvPicPr>
          <p:cNvPr id="3074" name="Picture 2" descr="C:\Users\t2adb\AppData\Local\Microsoft\Windows\Temporary Internet Files\Content.IE5\XKVBV7Y4\Rose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752600"/>
            <a:ext cx="319201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612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3400</TotalTime>
  <Words>681</Words>
  <Application>Microsoft Office PowerPoint</Application>
  <PresentationFormat>On-screen Show (4:3)</PresentationFormat>
  <Paragraphs>92</Paragraphs>
  <Slides>27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Sentiment  Analysis</vt:lpstr>
      <vt:lpstr>Itinerararary</vt:lpstr>
      <vt:lpstr>PowerPoint Presentation</vt:lpstr>
      <vt:lpstr>How do people feel?</vt:lpstr>
      <vt:lpstr>PowerPoint Presentation</vt:lpstr>
      <vt:lpstr>PowerPoint Presentation</vt:lpstr>
      <vt:lpstr>PowerPoint Presentation</vt:lpstr>
      <vt:lpstr>What is Sentiment Analysis?</vt:lpstr>
      <vt:lpstr>A Rose By Any Other Name…</vt:lpstr>
      <vt:lpstr>PowerPoint Presentation</vt:lpstr>
      <vt:lpstr>PowerPoint Presentation</vt:lpstr>
      <vt:lpstr>PowerPoint Presentation</vt:lpstr>
      <vt:lpstr>Basic Sentiment Analysis:  Or How I Learned to Stop Worrying And Love the Lexicon</vt:lpstr>
      <vt:lpstr>PowerPoint Presentation</vt:lpstr>
      <vt:lpstr>PowerPoint Presentation</vt:lpstr>
      <vt:lpstr>PowerPoint Presentation</vt:lpstr>
      <vt:lpstr>PowerPoint Presentation</vt:lpstr>
      <vt:lpstr>Lexicon Warnings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McMaster-Carr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Booth</dc:creator>
  <cp:lastModifiedBy>Booth, Alexander</cp:lastModifiedBy>
  <cp:revision>28</cp:revision>
  <dcterms:created xsi:type="dcterms:W3CDTF">2018-01-22T17:13:15Z</dcterms:created>
  <dcterms:modified xsi:type="dcterms:W3CDTF">2020-02-06T17:30:51Z</dcterms:modified>
</cp:coreProperties>
</file>