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7"/>
  </p:notesMasterIdLst>
  <p:sldIdLst>
    <p:sldId id="256" r:id="rId2"/>
    <p:sldId id="341" r:id="rId3"/>
    <p:sldId id="340" r:id="rId4"/>
    <p:sldId id="343" r:id="rId5"/>
    <p:sldId id="344" r:id="rId6"/>
    <p:sldId id="346" r:id="rId7"/>
    <p:sldId id="347" r:id="rId8"/>
    <p:sldId id="348" r:id="rId9"/>
    <p:sldId id="349" r:id="rId10"/>
    <p:sldId id="375" r:id="rId11"/>
    <p:sldId id="376" r:id="rId12"/>
    <p:sldId id="350" r:id="rId13"/>
    <p:sldId id="351" r:id="rId14"/>
    <p:sldId id="352" r:id="rId15"/>
    <p:sldId id="371" r:id="rId16"/>
    <p:sldId id="373" r:id="rId17"/>
    <p:sldId id="367" r:id="rId18"/>
    <p:sldId id="368" r:id="rId19"/>
    <p:sldId id="369" r:id="rId20"/>
    <p:sldId id="370" r:id="rId21"/>
    <p:sldId id="354" r:id="rId22"/>
    <p:sldId id="356" r:id="rId23"/>
    <p:sldId id="357" r:id="rId24"/>
    <p:sldId id="372" r:id="rId25"/>
    <p:sldId id="358" r:id="rId26"/>
    <p:sldId id="359" r:id="rId27"/>
    <p:sldId id="360" r:id="rId28"/>
    <p:sldId id="361" r:id="rId29"/>
    <p:sldId id="364" r:id="rId30"/>
    <p:sldId id="365" r:id="rId31"/>
    <p:sldId id="366" r:id="rId32"/>
    <p:sldId id="374" r:id="rId33"/>
    <p:sldId id="362" r:id="rId34"/>
    <p:sldId id="377" r:id="rId35"/>
    <p:sldId id="30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API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Явное преобразование общего вида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&gt;&lt;_sat&gt;&lt;rounding&gt;(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Характер округления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rte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до ближайшего четного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rtz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–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округление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сторону нуля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rtp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+∞</a:t>
            </a:r>
            <a:endParaRPr lang="en-US" sz="2200" dirty="0" smtClean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</a:t>
            </a:r>
            <a:r>
              <a:rPr lang="en-US" sz="2200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−∞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Поведение при выходе за границы типа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_sat –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выходящие за пределы значения округляются до ближайших значений целевого типа; 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NaN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0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51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7947"/>
            <a:ext cx="856895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short4 s;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отрицательные числа округляются до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ushort4 u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convert_ushort4_sat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s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float4 f;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поведение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 &gt; INT_MAX, f &lt; 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зависит от реализации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//f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&lt;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=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i2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так же как 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i2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но округление до ближайшего целого числа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i3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convert_int4_sat_rte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Спецификаторы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global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глобальной памяти устройства</a:t>
            </a:r>
          </a:p>
          <a:p>
            <a:r>
              <a:rPr lang="ru-RU" sz="30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local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быстрой локальной памяти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Общая память для всех элементов группы</a:t>
            </a:r>
          </a:p>
          <a:p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Память только для чтения в глобальной 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private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Быстрая память доступная одному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5511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Спецификаторы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аргументы функции-ядра располагаются в частной(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private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Указатели в аргументах функции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обязаны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быть объявлены со спецификаторами памяти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__local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Присваивание указателя из одного адресного пространства другому запрещено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Преобразование типа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из одного адресного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пространства в другое вызывает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UB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7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700808"/>
            <a:ext cx="87484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количество измерений пространства задачи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get_work_dim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количество элементов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элементов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30" y="1988840"/>
            <a:ext cx="8748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групп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get_num_groups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группы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get_group_id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атомарные операции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типа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int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atomic_add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atomic_sub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atomic_inc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atomic_dec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atomic_or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atomic_and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atomic_xor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atomic_min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atomic_max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atomic_cmpxchg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поддерживает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4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cl.hpp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обертку над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стиле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программу с использованием стандартных контейнеров и других инструментов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легче читается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медленнее чем «чистый С»*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PT Sans" pitchFamily="34" charset="-52"/>
                <a:ea typeface="PT Sans" pitchFamily="34" charset="-52"/>
              </a:rPr>
              <a:t>*В некоторых случаях</a:t>
            </a:r>
            <a:endParaRPr lang="ru-RU" sz="1600" dirty="0">
              <a:solidFill>
                <a:schemeClr val="bg2">
                  <a:lumMod val="90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42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84784"/>
            <a:ext cx="828092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платформ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устройств для каждой платформы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контекста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CL_DEVICE_TYPE_DEFAULT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кода ядра, создание и компиляция программного объекта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92899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создание очереди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ядра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make_kernel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типов параметров*/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"kernel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устройства с хоста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//запуск ядра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EnqueueArgs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параметров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хоста с устройства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ISO C99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некоторыми ограничениями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Векторные типы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для рабочих элементов/групп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Синхронизация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Спецификаторы размещения в памяти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Спецификатор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__kernel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функция-ядро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Сумма векторов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умма двух векторов в стиле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Функция-ядро вынесена в отдельный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файл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6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низ 11"/>
          <p:cNvSpPr/>
          <p:nvPr/>
        </p:nvSpPr>
        <p:spPr>
          <a:xfrm flipV="1">
            <a:off x="1845817" y="2078861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низ 1"/>
          <p:cNvSpPr/>
          <p:nvPr/>
        </p:nvSpPr>
        <p:spPr>
          <a:xfrm>
            <a:off x="6300192" y="2006852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Иерархия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38" y="2078861"/>
            <a:ext cx="3169778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O(2-3)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такт/элемент</a:t>
            </a:r>
            <a:endParaRPr lang="en-US" sz="20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такт/группа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Глобальная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O(100-200)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Память хоста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438" y="1620915"/>
            <a:ext cx="3169778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Ширина шины</a:t>
            </a:r>
            <a:endParaRPr lang="en-US" sz="2400" b="1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6315" y="1548907"/>
            <a:ext cx="2613214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PT Sans" pitchFamily="34" charset="-52"/>
                <a:ea typeface="PT Sans" pitchFamily="34" charset="-52"/>
                <a:cs typeface="Arial"/>
              </a:defRPr>
            </a:lvl1pPr>
          </a:lstStyle>
          <a:p>
            <a:pPr algn="ctr"/>
            <a:r>
              <a:rPr lang="ru-RU" dirty="0" smtClean="0">
                <a:sym typeface="Myriad Set Text" charset="0"/>
              </a:rPr>
              <a:t>Объем памяти</a:t>
            </a:r>
            <a:endParaRPr lang="en-US" dirty="0">
              <a:sym typeface="Myriad Set T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6314" y="2006853"/>
            <a:ext cx="2613215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</a:t>
            </a:r>
            <a:r>
              <a:rPr lang="en-US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/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элемент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Кбайт/группу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Global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Host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9256" y="3557339"/>
            <a:ext cx="938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PT Sans"/>
              </a:rPr>
              <a:t>VS</a:t>
            </a:r>
            <a:endParaRPr lang="ru-RU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49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Частная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Несколько десятков 4-байтных слов на рабочий элемент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Там размещаются переменные, объявленные в ядре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обладает своим набором таких переменных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частная память кончается, переменные будут размещаться в глобальной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8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Десятки Кбайт на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всеми элементами одной рабочей группы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между локальной и глобальной памятью производится в ядрах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__local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7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Локальная память используется для создания буфера с часто используемыми данными из глобальной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локальной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не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«серебряная пуля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»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30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локальной памяти – приложения, использующие локальную память могут потерять в производительности при исполнении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и скорость кэшей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увеличивается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озможен прирост скорости без прямого участия программиста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5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Равна размеру оперативной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Здесь размещаются динамические массивы и локальные переменные не уместившиеся в частной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__global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34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модель памяти с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нестрогой согласованностью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Состояние памяти видимое для отдельного рабочего элемента не является гарантированно корректным для всех рабочих элементов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Рабочий элемент корректно видит свои операции чтения/записи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0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элементов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рабочей группы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согласованность локальной и глобальной гарантирована после барьеров синхронизации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Барьерная согласованность не гарантирована для элементов разных рабочих групп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84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 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возможна только между рабочими элементами, входящими в одну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между рабочими группами выполняющими одно и то же ядро невозможна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основных вида синхронизации: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88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Ограничения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С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указателей 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битовых полей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Нет массивов переменной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длинны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Рекурсия не поддерживается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стандартных заголовков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double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опционален (поддерживается большинством реализаций)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void barrier()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Рабочий элемент встретивший барьер ждет, пока все элементы группы не подойдут к барьеру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барьер расположен в ветвлении то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должны выбрать все элементы группы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не должен выбрать ни один элемент группы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en-US" sz="3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0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147248" cy="1515624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 памяти – гарантирует, что все операции чтения и/или записи завершены у данного барьера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32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200" u="sng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45024"/>
            <a:ext cx="813690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операции чтения и записи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read_mem_fence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чтения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записи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79512" y="1481329"/>
            <a:ext cx="8712968" cy="3963896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произведение квадратных матриц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глобальная сетка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6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Одномерная область вычислений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обсчитывает свою строку матрицы С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частной памяти – массив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для хранения строки матрицы 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локальной памяти – копирование столбца матрицы В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локальную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453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область вычислений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Блочное произведение матриц по аналогии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-версией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68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645024"/>
            <a:ext cx="8064896" cy="79208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Транспонирование матрицы на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38797"/>
              </p:ext>
            </p:extLst>
          </p:nvPr>
        </p:nvGraphicFramePr>
        <p:xfrm>
          <a:off x="457200" y="189888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077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Скалярный тип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Векторный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</a:t>
                      </a:r>
                      <a:endParaRPr lang="en-US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(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n = 2,</a:t>
                      </a:r>
                      <a:r>
                        <a:rPr lang="en-US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4,  8, 16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)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для кода на хосте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char,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charn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short,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shortn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long,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longn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float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floatn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cl_float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19" y="1628800"/>
            <a:ext cx="858567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 u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 будет (1, 1, 1,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4607" y="2829129"/>
            <a:ext cx="60121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ошибка, только 2 компоненты!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861047"/>
            <a:ext cx="601216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float8 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1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s7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8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float16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sa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f.sA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10я компонента</a:t>
            </a: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f.sF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16я компонента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10797"/>
              </p:ext>
            </p:extLst>
          </p:nvPr>
        </p:nvGraphicFramePr>
        <p:xfrm>
          <a:off x="288032" y="1541016"/>
          <a:ext cx="85324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Векторные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Численные индексы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2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4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8 компонент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16 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2, 3, 4, 5, 6, 7, 8, 9,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a/A, b/B, c/C, d/D, e/E, f/F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6104" y="3640956"/>
            <a:ext cx="60121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low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high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f.xy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2.0f)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high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f.zw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(3.0f,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f.yw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(2.0f,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even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f.xz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3.0f)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0160"/>
              </p:ext>
            </p:extLst>
          </p:nvPr>
        </p:nvGraphicFramePr>
        <p:xfrm>
          <a:off x="288032" y="1541016"/>
          <a:ext cx="8532440" cy="18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Суффикс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доступа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Возвращаемые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значения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.lo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левую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.hi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правую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.odd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нечетные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.even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165963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поддерживается поэлементное выполнение основных операторов С: +, -, *, /,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&amp;, |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т.д.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3393840"/>
            <a:ext cx="33123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int4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 =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2839842"/>
            <a:ext cx="345638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u(1)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w(1)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u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аналогично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Неявное преобразование скалярных типов и указателей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требуется явное преобразование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151462"/>
            <a:ext cx="72728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int4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float4 f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convert_float4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51595</TotalTime>
  <Words>1527</Words>
  <Application>Microsoft Office PowerPoint</Application>
  <PresentationFormat>Экран (4:3)</PresentationFormat>
  <Paragraphs>319</Paragraphs>
  <Slides>35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itis_kfu</vt:lpstr>
      <vt:lpstr>API OpenCL</vt:lpstr>
      <vt:lpstr>OpenCL C</vt:lpstr>
      <vt:lpstr>Ограничения OpenCL С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Спецификаторы памяти</vt:lpstr>
      <vt:lpstr>Спецификаторы памяти</vt:lpstr>
      <vt:lpstr>Встроенные функции</vt:lpstr>
      <vt:lpstr>Встроенные функции</vt:lpstr>
      <vt:lpstr>Атомарные операции</vt:lpstr>
      <vt:lpstr>С++ и OpenCL</vt:lpstr>
      <vt:lpstr>С++ и OpenCL</vt:lpstr>
      <vt:lpstr>С++ и OpenCL</vt:lpstr>
      <vt:lpstr>Сумма векторов</vt:lpstr>
      <vt:lpstr>Иерархия памяти</vt:lpstr>
      <vt:lpstr>Частная память</vt:lpstr>
      <vt:lpstr>Локальная память</vt:lpstr>
      <vt:lpstr>Локальная память</vt:lpstr>
      <vt:lpstr>Локальная память</vt:lpstr>
      <vt:lpstr>Глобальная память</vt:lpstr>
      <vt:lpstr>Согласованность памяти</vt:lpstr>
      <vt:lpstr>Согласованность памяти</vt:lpstr>
      <vt:lpstr>Синхронизация в OpenCL</vt:lpstr>
      <vt:lpstr>Синхронизация</vt:lpstr>
      <vt:lpstr>Синхронизация</vt:lpstr>
      <vt:lpstr>Произведение матриц</vt:lpstr>
      <vt:lpstr>Произведение матриц</vt:lpstr>
      <vt:lpstr>Произведение матриц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416</cp:revision>
  <dcterms:created xsi:type="dcterms:W3CDTF">2016-04-21T14:31:18Z</dcterms:created>
  <dcterms:modified xsi:type="dcterms:W3CDTF">2017-11-30T07:42:27Z</dcterms:modified>
</cp:coreProperties>
</file>