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2"/>
  </p:notesMasterIdLst>
  <p:sldIdLst>
    <p:sldId id="256" r:id="rId2"/>
    <p:sldId id="340" r:id="rId3"/>
    <p:sldId id="341" r:id="rId4"/>
    <p:sldId id="343" r:id="rId5"/>
    <p:sldId id="342" r:id="rId6"/>
    <p:sldId id="345" r:id="rId7"/>
    <p:sldId id="346" r:id="rId8"/>
    <p:sldId id="388" r:id="rId9"/>
    <p:sldId id="347" r:id="rId10"/>
    <p:sldId id="348" r:id="rId11"/>
    <p:sldId id="349" r:id="rId12"/>
    <p:sldId id="350" r:id="rId13"/>
    <p:sldId id="351" r:id="rId14"/>
    <p:sldId id="352" r:id="rId15"/>
    <p:sldId id="385" r:id="rId16"/>
    <p:sldId id="389" r:id="rId17"/>
    <p:sldId id="353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90" r:id="rId26"/>
    <p:sldId id="362" r:id="rId27"/>
    <p:sldId id="363" r:id="rId28"/>
    <p:sldId id="364" r:id="rId29"/>
    <p:sldId id="367" r:id="rId30"/>
    <p:sldId id="365" r:id="rId31"/>
    <p:sldId id="392" r:id="rId32"/>
    <p:sldId id="368" r:id="rId33"/>
    <p:sldId id="369" r:id="rId34"/>
    <p:sldId id="370" r:id="rId35"/>
    <p:sldId id="371" r:id="rId36"/>
    <p:sldId id="372" r:id="rId37"/>
    <p:sldId id="373" r:id="rId38"/>
    <p:sldId id="393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6" r:id="rId50"/>
    <p:sldId id="300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0" autoAdjust="0"/>
    <p:restoredTop sz="95078" autoAdjust="0"/>
  </p:normalViewPr>
  <p:slideViewPr>
    <p:cSldViewPr>
      <p:cViewPr>
        <p:scale>
          <a:sx n="90" d="100"/>
          <a:sy n="90" d="100"/>
        </p:scale>
        <p:origin x="-822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82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Введение в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Intel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Intel® SDK for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™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Applications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архив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apt-get install rpm alien libnuma1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Установка через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alien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alien –i *base*.rpm *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intel-cpu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*.rpm *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devel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*.rpm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Скопировать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ICD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папку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cp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/opt/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intel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/&lt;version&gt;/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/intel64.icd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/vendors/</a:t>
            </a:r>
          </a:p>
        </p:txBody>
      </p:sp>
    </p:spTree>
    <p:extLst>
      <p:ext uri="{BB962C8B-B14F-4D97-AF65-F5344CB8AC3E}">
        <p14:creationId xmlns:p14="http://schemas.microsoft.com/office/powerpoint/2010/main" val="7922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Внести открытый драйвер в черный список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vim 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modprobe.d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blacklist.conf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blacklist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nouveau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apt-get install build-essential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linux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-header-generic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новый драйвер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архив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908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виртуальном терминале остановить оконный менеджер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service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lightdm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stop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Дать скрипту права на запуск и запустить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chmod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+x *.run</a:t>
            </a: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./*.run</a:t>
            </a:r>
          </a:p>
          <a:p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Предустановочный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тест может не пройти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Ответить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yes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DKMS, 32-bit GL libraries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на обновление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X-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config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997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содержит реализацию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gcc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ключами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</a:t>
            </a:r>
          </a:p>
          <a:p>
            <a:pPr lvl="1"/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I/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путь к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CUDA/include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–L/</a:t>
            </a:r>
            <a:r>
              <a:rPr lang="ru-RU" sz="2400" i="1" dirty="0">
                <a:latin typeface="PT Sans" pitchFamily="34" charset="-52"/>
                <a:ea typeface="PT Sans" pitchFamily="34" charset="-52"/>
              </a:rPr>
              <a:t>путь к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CUDA/lib64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lOpenCL</a:t>
            </a:r>
            <a:endParaRPr lang="en-US" sz="2400" i="1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58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Список устройств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прос всех доступных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устройств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Сначала определяем доступные платформы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Затем определяем доступные устройства под эти платформы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623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Модель основана на концепциях хоста(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host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 и устройств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Device)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 всегда один, устройств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быть несколько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Устройство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состоит из одного или нескольких вычислительных узлов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Compute Unit, CU)</a:t>
            </a:r>
          </a:p>
        </p:txBody>
      </p:sp>
    </p:spTree>
    <p:extLst>
      <p:ext uri="{BB962C8B-B14F-4D97-AF65-F5344CB8AC3E}">
        <p14:creationId xmlns:p14="http://schemas.microsoft.com/office/powerpoint/2010/main" val="29337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из вычислительных узлов состоит из обрабатывающих элементов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Processing Element, PE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делится на память хоста и память устройства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77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/>
              <a:ea typeface="PT Sans" pitchFamily="34" charset="-52"/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3252355" y="1882154"/>
            <a:ext cx="3080698" cy="2682960"/>
            <a:chOff x="2955" y="1823"/>
            <a:chExt cx="1701" cy="1429"/>
          </a:xfrm>
        </p:grpSpPr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1701" cy="1327"/>
              <a:chOff x="2955" y="1823"/>
              <a:chExt cx="1701" cy="1327"/>
            </a:xfrm>
          </p:grpSpPr>
          <p:grpSp>
            <p:nvGrpSpPr>
              <p:cNvPr id="15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7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8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3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9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20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21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5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6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6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11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5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6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7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9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5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90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9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3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91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3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7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2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5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80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4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5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6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8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4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8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9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8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2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60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2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6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61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4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5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7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8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7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1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9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31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30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0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Line 290"/>
            <p:cNvSpPr>
              <a:spLocks noChangeShapeType="1"/>
            </p:cNvSpPr>
            <p:nvPr/>
          </p:nvSpPr>
          <p:spPr bwMode="auto">
            <a:xfrm flipH="1" flipV="1">
              <a:off x="3853" y="3078"/>
              <a:ext cx="59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33053" y="2996952"/>
            <a:ext cx="86914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PT Sans"/>
              </a:rPr>
              <a:t>Host</a:t>
            </a:r>
            <a:endParaRPr lang="ru-RU" sz="2400" b="1" dirty="0">
              <a:latin typeface="PT San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0716" y="4565114"/>
            <a:ext cx="204754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PT Sans"/>
              </a:rPr>
              <a:t>OpenCL</a:t>
            </a:r>
            <a:r>
              <a:rPr lang="en-US" sz="2000" b="1" dirty="0" smtClean="0">
                <a:latin typeface="PT Sans"/>
              </a:rPr>
              <a:t> device</a:t>
            </a:r>
            <a:endParaRPr lang="ru-RU" sz="2000" b="1" dirty="0">
              <a:latin typeface="PT Sans"/>
            </a:endParaRPr>
          </a:p>
        </p:txBody>
      </p:sp>
      <p:sp>
        <p:nvSpPr>
          <p:cNvPr id="140" name="Line 290"/>
          <p:cNvSpPr>
            <a:spLocks noChangeShapeType="1"/>
          </p:cNvSpPr>
          <p:nvPr/>
        </p:nvSpPr>
        <p:spPr bwMode="auto">
          <a:xfrm flipV="1">
            <a:off x="2045429" y="4279733"/>
            <a:ext cx="1893336" cy="42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87624" y="4724105"/>
            <a:ext cx="170912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T Sans"/>
              </a:rPr>
              <a:t>Compute unit</a:t>
            </a:r>
            <a:endParaRPr lang="ru-RU" sz="2000" dirty="0">
              <a:latin typeface="PT San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5417" y="2636912"/>
            <a:ext cx="193835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PT Sans"/>
              </a:rPr>
              <a:t>Processing unit</a:t>
            </a:r>
            <a:endParaRPr lang="ru-RU" sz="2000" i="1" dirty="0">
              <a:latin typeface="PT Sans"/>
            </a:endParaRPr>
          </a:p>
        </p:txBody>
      </p:sp>
      <p:sp>
        <p:nvSpPr>
          <p:cNvPr id="143" name="Line 290"/>
          <p:cNvSpPr>
            <a:spLocks noChangeShapeType="1"/>
          </p:cNvSpPr>
          <p:nvPr/>
        </p:nvSpPr>
        <p:spPr bwMode="auto">
          <a:xfrm>
            <a:off x="1471179" y="3046209"/>
            <a:ext cx="1915198" cy="9969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277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PU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Рассматриваются как одно устройство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Один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ядро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Один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PE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является собственным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хостом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отдельное устройство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Возможно одновременное использование всех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через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325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Ядро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Базовая единица исполняемого кода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Запускается на устройствах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Параллелизм по данным и по заданиям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Хост код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Исполняется на хосте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Отправляет ядра на исполнение устройствам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939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Свободный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позволяющий писать параллельный код под различные платформы: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любых производителей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Многоядерные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CPU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любых производителей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MIC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DSP/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etc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Один код для разного типа устройств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 все ресурсы гетерогенных систем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Ядро выполняется на сетке вычислений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Computation Domain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размерности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 = 1, 2, 3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элемент сетки называется рабочий элемент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work-item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Сетка определяет общее число запущенных элементов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глобальные измерения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рабочий элемент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исполняет одно и то же ядро 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701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Рабочие элементы объединены в </a:t>
            </a:r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рабочие группы (</a:t>
            </a:r>
            <a:r>
              <a:rPr lang="en-US" sz="2800" b="1" dirty="0" smtClean="0">
                <a:latin typeface="PT Sans" pitchFamily="34" charset="-52"/>
                <a:ea typeface="PT Sans" pitchFamily="34" charset="-52"/>
              </a:rPr>
              <a:t>work-group</a:t>
            </a:r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800" b="1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Локальные измерения определяют размерность рабочих групп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элементы одной группы выполняются на одном и том же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Общая разделяемая память и синхронизация между элементами в одной группе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группы определяется пользователем или может быть задан автоматически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02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71563"/>
              </p:ext>
            </p:extLst>
          </p:nvPr>
        </p:nvGraphicFramePr>
        <p:xfrm>
          <a:off x="1691680" y="1412776"/>
          <a:ext cx="4920208" cy="419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026"/>
                <a:gridCol w="615026"/>
                <a:gridCol w="615026"/>
                <a:gridCol w="615026"/>
                <a:gridCol w="615026"/>
                <a:gridCol w="615026"/>
                <a:gridCol w="615026"/>
                <a:gridCol w="615026"/>
              </a:tblGrid>
              <a:tr h="52403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4" name="Группа 33"/>
          <p:cNvGrpSpPr/>
          <p:nvPr/>
        </p:nvGrpSpPr>
        <p:grpSpPr>
          <a:xfrm>
            <a:off x="179512" y="2219457"/>
            <a:ext cx="8839497" cy="3297775"/>
            <a:chOff x="179512" y="2105728"/>
            <a:chExt cx="8839497" cy="3297775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3212976"/>
              <a:ext cx="1326517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T Sans" pitchFamily="34" charset="-52"/>
                  <a:ea typeface="PT Sans" pitchFamily="34" charset="-52"/>
                </a:rPr>
                <a:t>Work-grou</a:t>
              </a:r>
              <a:r>
                <a:rPr lang="en-US" dirty="0">
                  <a:latin typeface="PT Sans" pitchFamily="34" charset="-52"/>
                  <a:ea typeface="PT Sans" pitchFamily="34" charset="-52"/>
                </a:rPr>
                <a:t>p</a:t>
              </a:r>
              <a:endParaRPr lang="ru-RU" dirty="0">
                <a:latin typeface="PT Sans" pitchFamily="34" charset="-52"/>
                <a:ea typeface="PT Sans" pitchFamily="34" charset="-5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48264" y="2313753"/>
              <a:ext cx="1232069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>
                  <a:latin typeface="PT Sans" pitchFamily="34" charset="-52"/>
                  <a:ea typeface="PT Sans" pitchFamily="34" charset="-52"/>
                </a:defRPr>
              </a:lvl1pPr>
            </a:lstStyle>
            <a:p>
              <a:r>
                <a:rPr lang="en-US" dirty="0"/>
                <a:t>Work-item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04248" y="3212976"/>
              <a:ext cx="2214761" cy="1200329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latin typeface="PT Sans" pitchFamily="34" charset="-52"/>
                  <a:ea typeface="PT Sans" pitchFamily="34" charset="-52"/>
                </a:defRPr>
              </a:lvl1pPr>
            </a:lstStyle>
            <a:p>
              <a:r>
                <a:rPr lang="ru-RU" dirty="0"/>
                <a:t>Глобальный размер: </a:t>
              </a:r>
              <a:r>
                <a:rPr lang="ru-RU" dirty="0" smtClean="0"/>
                <a:t>8×8</a:t>
              </a:r>
              <a:endParaRPr lang="ru-RU" dirty="0"/>
            </a:p>
            <a:p>
              <a:r>
                <a:rPr lang="ru-RU" dirty="0"/>
                <a:t>Локальный размер: 4×4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29014" y="5034171"/>
              <a:ext cx="1863466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PT Sans" pitchFamily="34" charset="-52"/>
                  <a:ea typeface="PT Sans" pitchFamily="34" charset="-52"/>
                </a:rPr>
                <a:t>Синхронизация</a:t>
              </a:r>
              <a:endParaRPr lang="ru-RU" dirty="0">
                <a:latin typeface="PT Sans" pitchFamily="34" charset="-52"/>
                <a:ea typeface="PT Sans" pitchFamily="34" charset="-52"/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827584" y="2389530"/>
              <a:ext cx="2088232" cy="823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 flipV="1">
              <a:off x="6228184" y="2105728"/>
              <a:ext cx="1317135" cy="208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30" idx="1"/>
            </p:cNvCxnSpPr>
            <p:nvPr/>
          </p:nvCxnSpPr>
          <p:spPr>
            <a:xfrm flipH="1" flipV="1">
              <a:off x="5652120" y="4725144"/>
              <a:ext cx="1376894" cy="493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 flipV="1">
              <a:off x="5128709" y="5218837"/>
              <a:ext cx="1880948" cy="11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13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67544" y="206086"/>
            <a:ext cx="8229600" cy="114300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Задача должна обладать «размерностью» –например, вычислить значение функции в каждой точке некоего куба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Ядро запускается на 1,2,3-мерных сетках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каждом измерении мы определяем глобальный размер задачи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точка исходной задачи обрабатывается своим рабочим элементом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04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Контекст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Контекст создается на хосте для управления ресурсами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Окружение в котором происходит исполнение ядер, синхронизация, управление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20830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Контекст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Контекст включает в себя</a:t>
            </a: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Устройства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одно или несколько устройств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Программные объекты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– исходный или бинарный код реализующий ядра</a:t>
            </a: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Ядра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специальные функции для запуска на устройствах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Объекты памяти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указатель (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handle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) на регион глобальной памяти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22767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Очередь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команды устройству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от контекста поступают через очередь команд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Очередь принимает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Команды на запуск ядер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Операции передачи данных между хостом и устройством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Команды синхронизации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Каждая очередь команд соответствует отдельному устройству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0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278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хоста –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RAM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доступ на чтение/запись рабочим элементам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 хосту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Константная память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– доступ на чтение/запись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хосту, элементам на чтение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Локальная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– доступ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на чтение/запись элементам одной группы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Частная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– доступна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одному элементу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12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6282062" cy="4719915"/>
          </a:xfrm>
        </p:spPr>
      </p:pic>
    </p:spTree>
    <p:extLst>
      <p:ext uri="{BB962C8B-B14F-4D97-AF65-F5344CB8AC3E}">
        <p14:creationId xmlns:p14="http://schemas.microsoft.com/office/powerpoint/2010/main" val="35849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vs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073017"/>
              </p:ext>
            </p:extLst>
          </p:nvPr>
        </p:nvGraphicFramePr>
        <p:xfrm>
          <a:off x="457200" y="1481138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OpenCL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Nvidia</a:t>
                      </a:r>
                      <a:r>
                        <a:rPr lang="en-US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CUDA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Хост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Хост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Compute Unit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Stream </a:t>
                      </a:r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Multiproccesor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Processing Element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Stream Processor 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Глобальная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Глобальная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Константная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Константная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память</a:t>
                      </a:r>
                      <a:endParaRPr lang="ru-RU" sz="28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Локальная 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память</a:t>
                      </a:r>
                      <a:endParaRPr lang="ru-RU" sz="28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Разделяемая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Частная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Регистры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6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Стандарт разработан группой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Khronos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Compute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Создан при поддержке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Intel, AMD/ATI,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Apple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Единый интерфейс для работы с параллельными архитектурами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Свободно распространяемый, бесплатный, кросс-платформенный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фреймворк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496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Любое приложение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состоит из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Кода хоста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Кода ядер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хоста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Создает окружение для программы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Создает ядра и управляет ими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ядра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Выполнение параллельного алгоритма множеством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0922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Основные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шаги кода на хосте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Определяет платформу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устройства,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контексты и очереди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Создает программу – динамическую библиотеку ядра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Определяет параметры ядра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Отправляет ядро на исполнение и занимается передачей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данных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Завершает работу и очищает память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482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29600" cy="4406293"/>
          </a:xfrm>
        </p:spPr>
      </p:pic>
    </p:spTree>
    <p:extLst>
      <p:ext uri="{BB962C8B-B14F-4D97-AF65-F5344CB8AC3E}">
        <p14:creationId xmlns:p14="http://schemas.microsoft.com/office/powerpoint/2010/main" val="20235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723535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Получить первую доступную платформу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2621811"/>
            <a:ext cx="806489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cl_platform_id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clGetPlatfromIDs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записываемых платформ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найденных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платформ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num_platforms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число доступных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платформ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Задействовать первый доступный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данной платформе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787893"/>
            <a:ext cx="813690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num_of_devices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clGetDeviceIDs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платформы из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clGetPlatformIDs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CL_DEVICE_TYPE_GPU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тип устройства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устройств добавляемых в список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устройств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num_of_devices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найденных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057596"/>
              </p:ext>
            </p:extLst>
          </p:nvPr>
        </p:nvGraphicFramePr>
        <p:xfrm>
          <a:off x="457200" y="1481138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PT Sans"/>
                        </a:rPr>
                        <a:t>cl_device_type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Описание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CL_DEVICE_TYPE_CPU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Устройство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r>
                        <a:rPr lang="ru-RU" baseline="0" dirty="0" smtClean="0">
                          <a:latin typeface="PT Sans"/>
                        </a:rPr>
                        <a:t>которое является хостом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CL_DEVICE_TYPE_GPU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Совместимые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smtClean="0">
                          <a:latin typeface="PT Sans"/>
                        </a:rPr>
                        <a:t>GPU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CL_DEVICE_TYPE_ACCELERATOR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Ускоритель</a:t>
                      </a:r>
                      <a:r>
                        <a:rPr lang="ru-RU" baseline="0" dirty="0" smtClean="0">
                          <a:latin typeface="PT Sans"/>
                        </a:rPr>
                        <a:t> вычислений на </a:t>
                      </a:r>
                      <a:r>
                        <a:rPr lang="en-US" baseline="0" dirty="0" smtClean="0">
                          <a:latin typeface="PT Sans"/>
                        </a:rPr>
                        <a:t>PCI-E </a:t>
                      </a:r>
                      <a:r>
                        <a:rPr lang="ru-RU" baseline="0" dirty="0" smtClean="0">
                          <a:latin typeface="PT Sans"/>
                        </a:rPr>
                        <a:t>шине (например </a:t>
                      </a:r>
                      <a:r>
                        <a:rPr lang="en-US" baseline="0" dirty="0" smtClean="0">
                          <a:latin typeface="PT Sans"/>
                        </a:rPr>
                        <a:t>IBM CELL Blade</a:t>
                      </a:r>
                      <a:r>
                        <a:rPr lang="ru-RU" baseline="0" dirty="0" smtClean="0">
                          <a:latin typeface="PT Sans"/>
                        </a:rPr>
                        <a:t>)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CL_DEVICE_TYPE_DEFAULT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Системное устройство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r>
                        <a:rPr lang="ru-RU" baseline="0" dirty="0" smtClean="0">
                          <a:latin typeface="PT Sans"/>
                        </a:rPr>
                        <a:t>по умолчанию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CL_DEVICE_TYPE_ALL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Все доступные</a:t>
                      </a:r>
                      <a:r>
                        <a:rPr lang="ru-RU" baseline="0" dirty="0" smtClean="0">
                          <a:latin typeface="PT Sans"/>
                        </a:rPr>
                        <a:t> в системе устройства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7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Платформа: контекст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простой контекст для одного устройства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2571869"/>
            <a:ext cx="763284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платформы из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clGetPlatformIDs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количество устройств в списке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массив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функцию обработки ошибок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аргументы функции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обработки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 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Платформа: очередь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очередь команд ассоциированную с конкретным устройством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765827"/>
            <a:ext cx="784887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cl_command_queue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clCreateCommandQueue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устройство ассоциированное с контекстом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свойства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Программный объект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410791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Программный объект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program object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 объединяет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Исходный или бинарный код программы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Последний успешно собранный исполняемый файл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Список устройств для которых собирался исполняемый файл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Опции и лог сборки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происходит на этапе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795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Программный объект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579519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программный объект из исходников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276872"/>
            <a:ext cx="87849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"__kernel void hello(__global float 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__global float *out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){\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id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(0);\n"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 =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 *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"}\n"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cl_program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clCreateProgramWithSource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строк в следующем параметре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массив строк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длина каждой строки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или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нуль-терминированная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строка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Область применения – от смартфона до суперкомпьютера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Ускорение «тяжелых» задач на любой параллельной платформе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Поддержка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Embedded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-систем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в системах дополненной реальности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Параллельное программирование в авиации, автомобилях, смартфонах</a:t>
            </a: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38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Сборка программы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435280" cy="1443615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и линковка программного объекта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Подобие «динамической библиотеки» из которой потом вызываются нужные функции-ядра</a:t>
            </a:r>
          </a:p>
          <a:p>
            <a:pPr marL="109728" indent="0">
              <a:buNone/>
            </a:pP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3496940"/>
            <a:ext cx="842493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clBuildProgram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программный объект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устройств в списке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устройств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–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значит для всех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опции сборки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функция обратного вызова после компиляции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аргументы для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функция обратного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вызова 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410791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Буфер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С-подобный массив, линейная последовательность байтов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Доступны ядрам через указатели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Изображение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Задает двух- и трехмерные регионы памяти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Доступны на чтение/запись только при помощи специальных функций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Применяются при совместной работе с графическими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API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76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323528" y="1481329"/>
            <a:ext cx="8352928" cy="252373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ы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памяти создаются с хоста при помощи специальных функций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780928"/>
            <a:ext cx="885698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cl_mem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context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CL_MEM_READ_WRITE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флаг задающий тип использования буфера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inputsrc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память хоста откуда копировать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15558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Запись данных в буфер на устройстве из памяти хоста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2632844"/>
            <a:ext cx="885698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clEnqueueWriteBuffer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буфер, куда производится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задает блокирующую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отступ в байтах в записываемом буфере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считываемых 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host_ptr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память хоста откуда копируются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события, который нужно вернуть при 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15558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Запись данных из буфера на устройстве в память хоста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632844"/>
            <a:ext cx="8784976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clEnqueueReadBuffer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буфер, куда производится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задает блокирующую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отступ в байтах в записываемом буфере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считываемых 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host_ptr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память хоста, куда копируются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события, который нужно вернуть при 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ядра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947671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– инкапсулирует указанную функцию-ядро вместе с аргументами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посылается через очередь на исполнение </a:t>
            </a:r>
            <a:endParaRPr lang="ru-RU" sz="22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3501008"/>
            <a:ext cx="864096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cl_kernel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программный объект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"hello"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имя ядра объявленного со спецификатором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ядра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94767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Требуется присоединить к объекту ядра все аргументы соответствующей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__kernel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Аргументы в функции-ядре должны объявляться со спецификаторами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__global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или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_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_constant</a:t>
            </a:r>
            <a:endParaRPr lang="ru-RU" sz="24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4327936"/>
            <a:ext cx="828092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clSetKernelArg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ядра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индекс аргумента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cl_mem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аргумента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input_data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данные аргумента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Постановка в очередь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108357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необходимо поставить в очередь на выполнение</a:t>
            </a:r>
            <a:endParaRPr lang="ru-RU" sz="22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492896"/>
            <a:ext cx="828092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clEnqueueNDRangeKernel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ядра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измерений задачи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зарезервированный параметр,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д.б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global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рабочих элементов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рабочих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групп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объект,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который нужно вернуть при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Очистка данных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108357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После завершения необходимо освободить память и уничтожить объекты</a:t>
            </a:r>
            <a:endParaRPr lang="ru-RU" sz="22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82688" y="2708920"/>
            <a:ext cx="566963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clReleaseMemObject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clReleaseMemObject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clReleaseCommandQueue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Hello, world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вычисление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квадратов элементов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вектора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Замеряется общее время выполнения с учетом создания всех контекстов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204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err="1" smtClean="0">
                <a:latin typeface="PT Sans" pitchFamily="34" charset="-52"/>
                <a:ea typeface="PT Sans" pitchFamily="34" charset="-52"/>
              </a:rPr>
              <a:t>Вендоры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1916831"/>
            <a:ext cx="9087535" cy="309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OSX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работает из коробки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с ключом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framework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-DAPPLE</a:t>
            </a: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595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GPU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apt-get install build-essential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linux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-headers-generic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debhelper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dh-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modaliases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execstack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dkms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lib32gcc1 libc6-i386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-headers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драйвера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amd.com/drivers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установщик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sh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fglrx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*.run --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buildpkg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Ubuntu/precise</a:t>
            </a:r>
          </a:p>
        </p:txBody>
      </p:sp>
    </p:spTree>
    <p:extLst>
      <p:ext uri="{BB962C8B-B14F-4D97-AF65-F5344CB8AC3E}">
        <p14:creationId xmlns:p14="http://schemas.microsoft.com/office/powerpoint/2010/main" val="25757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GPU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драйвера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dpkg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–i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fglrx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*.deb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Обновить х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org.conf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amdconfig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--initial --adapter=all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Проверка – запуск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fglrxinfo</a:t>
            </a:r>
            <a:endParaRPr lang="en-US" sz="28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239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AMD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APP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SDK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архив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Установка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./Install*.sh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линки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ln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–s /opt/AMDAPP/lib/x86_64/*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usr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/local/lib</a:t>
            </a: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ln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–s /opt/AMDAPP/include/*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usr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/local/include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Обновить пути линковки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ldconfig</a:t>
            </a:r>
            <a:endParaRPr lang="en-US" sz="2400" i="1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 и запуск команды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clinfo</a:t>
            </a:r>
            <a:endParaRPr lang="en-US" sz="28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791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31498</TotalTime>
  <Words>1375</Words>
  <Application>Microsoft Office PowerPoint</Application>
  <PresentationFormat>Экран (4:3)</PresentationFormat>
  <Paragraphs>377</Paragraphs>
  <Slides>50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itis_kfu</vt:lpstr>
      <vt:lpstr>Введение в OpenCL</vt:lpstr>
      <vt:lpstr>Open Compute Language</vt:lpstr>
      <vt:lpstr>Open Compute Language</vt:lpstr>
      <vt:lpstr>Open Compute Language</vt:lpstr>
      <vt:lpstr>Вендоры</vt:lpstr>
      <vt:lpstr>Установка: OSX</vt:lpstr>
      <vt:lpstr>Установка AMD GPU: Ubuntu</vt:lpstr>
      <vt:lpstr>Установка AMD GPU: Ubuntu</vt:lpstr>
      <vt:lpstr>Установка AMD СPU: Ubuntu</vt:lpstr>
      <vt:lpstr>Установка Intel СPU: Ubuntu</vt:lpstr>
      <vt:lpstr>Установка Nvidia GPU: Ubuntu</vt:lpstr>
      <vt:lpstr>Установка Nvidia GPU: Ubuntu</vt:lpstr>
      <vt:lpstr>OpenCL Nvidia CUDA</vt:lpstr>
      <vt:lpstr>Список устройств OpenCL</vt:lpstr>
      <vt:lpstr>Модель OpenCL</vt:lpstr>
      <vt:lpstr>Модель OpenCL</vt:lpstr>
      <vt:lpstr>Модель OpenCL</vt:lpstr>
      <vt:lpstr>Модель OpenCL</vt:lpstr>
      <vt:lpstr>Исполнение OpenCL</vt:lpstr>
      <vt:lpstr>Исполнение OpenCL</vt:lpstr>
      <vt:lpstr>Исполнение OpenCL</vt:lpstr>
      <vt:lpstr>Исполнение OpenCL</vt:lpstr>
      <vt:lpstr>Исполнение OpenCL</vt:lpstr>
      <vt:lpstr>Контекст OpenCL</vt:lpstr>
      <vt:lpstr>Контекст OpenCL</vt:lpstr>
      <vt:lpstr>Очередь OpenCL</vt:lpstr>
      <vt:lpstr>Модель памяти</vt:lpstr>
      <vt:lpstr>Модель памяти</vt:lpstr>
      <vt:lpstr>OpenCL vs Nvidia CUDA</vt:lpstr>
      <vt:lpstr>Приложение на OpenCL</vt:lpstr>
      <vt:lpstr>Приложение на OpenCL</vt:lpstr>
      <vt:lpstr>Приложение на OpenCL</vt:lpstr>
      <vt:lpstr>Платформа</vt:lpstr>
      <vt:lpstr>Платформа</vt:lpstr>
      <vt:lpstr>Платформа</vt:lpstr>
      <vt:lpstr>Платформа: контекст</vt:lpstr>
      <vt:lpstr>Платформа: очередь</vt:lpstr>
      <vt:lpstr>Программный объект</vt:lpstr>
      <vt:lpstr>Программный объект</vt:lpstr>
      <vt:lpstr>Сборка программы</vt:lpstr>
      <vt:lpstr>Объект памяти</vt:lpstr>
      <vt:lpstr>Объект памяти</vt:lpstr>
      <vt:lpstr>Объект памяти</vt:lpstr>
      <vt:lpstr>Объект памяти</vt:lpstr>
      <vt:lpstr>Объект ядра</vt:lpstr>
      <vt:lpstr>Объект ядра</vt:lpstr>
      <vt:lpstr>Постановка в очередь</vt:lpstr>
      <vt:lpstr>Очистка данных</vt:lpstr>
      <vt:lpstr>Hello, world на OpenCL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380</cp:revision>
  <dcterms:created xsi:type="dcterms:W3CDTF">2016-04-21T14:31:18Z</dcterms:created>
  <dcterms:modified xsi:type="dcterms:W3CDTF">2017-11-15T11:00:21Z</dcterms:modified>
</cp:coreProperties>
</file>