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52"/>
  </p:notesMasterIdLst>
  <p:sldIdLst>
    <p:sldId id="256" r:id="rId2"/>
    <p:sldId id="340" r:id="rId3"/>
    <p:sldId id="341" r:id="rId4"/>
    <p:sldId id="343" r:id="rId5"/>
    <p:sldId id="342" r:id="rId6"/>
    <p:sldId id="345" r:id="rId7"/>
    <p:sldId id="346" r:id="rId8"/>
    <p:sldId id="388" r:id="rId9"/>
    <p:sldId id="347" r:id="rId10"/>
    <p:sldId id="348" r:id="rId11"/>
    <p:sldId id="349" r:id="rId12"/>
    <p:sldId id="350" r:id="rId13"/>
    <p:sldId id="351" r:id="rId14"/>
    <p:sldId id="352" r:id="rId15"/>
    <p:sldId id="385" r:id="rId16"/>
    <p:sldId id="389" r:id="rId17"/>
    <p:sldId id="353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90" r:id="rId26"/>
    <p:sldId id="362" r:id="rId27"/>
    <p:sldId id="363" r:id="rId28"/>
    <p:sldId id="364" r:id="rId29"/>
    <p:sldId id="367" r:id="rId30"/>
    <p:sldId id="365" r:id="rId31"/>
    <p:sldId id="392" r:id="rId32"/>
    <p:sldId id="368" r:id="rId33"/>
    <p:sldId id="369" r:id="rId34"/>
    <p:sldId id="370" r:id="rId35"/>
    <p:sldId id="371" r:id="rId36"/>
    <p:sldId id="372" r:id="rId37"/>
    <p:sldId id="373" r:id="rId38"/>
    <p:sldId id="393" r:id="rId39"/>
    <p:sldId id="375" r:id="rId40"/>
    <p:sldId id="376" r:id="rId41"/>
    <p:sldId id="377" r:id="rId42"/>
    <p:sldId id="378" r:id="rId43"/>
    <p:sldId id="379" r:id="rId44"/>
    <p:sldId id="380" r:id="rId45"/>
    <p:sldId id="381" r:id="rId46"/>
    <p:sldId id="382" r:id="rId47"/>
    <p:sldId id="383" r:id="rId48"/>
    <p:sldId id="384" r:id="rId49"/>
    <p:sldId id="386" r:id="rId50"/>
    <p:sldId id="300" r:id="rId5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0" autoAdjust="0"/>
    <p:restoredTop sz="95078" autoAdjust="0"/>
  </p:normalViewPr>
  <p:slideViewPr>
    <p:cSldViewPr>
      <p:cViewPr>
        <p:scale>
          <a:sx n="90" d="100"/>
          <a:sy n="90" d="100"/>
        </p:scale>
        <p:origin x="-82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CACB0-F8FE-4858-B318-FD65BA258CC9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86834-D4DC-4436-81F0-088D0656D6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2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825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51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60000" t="92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1780108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T Sans" pitchFamily="34" charset="-52"/>
                <a:ea typeface="PT Sans" pitchFamily="34" charset="-52"/>
              </a:rPr>
              <a:t>Введение в </a:t>
            </a:r>
            <a:r>
              <a:rPr lang="en-US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T Sans" pitchFamily="34" charset="-52"/>
                <a:ea typeface="PT Sans" pitchFamily="34" charset="-52"/>
              </a:rPr>
              <a:t>OpenCL</a:t>
            </a:r>
            <a:endParaRPr lang="ru-RU" sz="4400" dirty="0">
              <a:solidFill>
                <a:schemeClr val="tx1">
                  <a:lumMod val="75000"/>
                  <a:lumOff val="25000"/>
                </a:schemeClr>
              </a:solidFill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7712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Установка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Intel 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PU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: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Ubuntu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Скачать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Intel® SDK for </a:t>
            </a:r>
            <a:r>
              <a:rPr lang="en-US" sz="2800" dirty="0" err="1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™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Applications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Распаковать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архив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Установить пакеты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apt-get install rpm alien libnuma1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Установка через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alien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alien –i *base*.rpm *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intel-cpu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*.rpm *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devel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*.rpm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Скопировать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ICD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папку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cp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/opt/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intel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/&lt;version&gt;/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etc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/intel64.icd /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etc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/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/vendors/</a:t>
            </a:r>
          </a:p>
        </p:txBody>
      </p:sp>
    </p:spTree>
    <p:extLst>
      <p:ext uri="{BB962C8B-B14F-4D97-AF65-F5344CB8AC3E}">
        <p14:creationId xmlns:p14="http://schemas.microsoft.com/office/powerpoint/2010/main" val="79223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400" dirty="0" smtClean="0">
                <a:latin typeface="PT Sans" pitchFamily="34" charset="-52"/>
                <a:ea typeface="PT Sans" pitchFamily="34" charset="-52"/>
              </a:rPr>
              <a:t>Установка </a:t>
            </a:r>
            <a:r>
              <a:rPr lang="en-US" sz="4400" dirty="0" err="1" smtClean="0">
                <a:latin typeface="PT Sans" pitchFamily="34" charset="-52"/>
                <a:ea typeface="PT Sans" pitchFamily="34" charset="-52"/>
              </a:rPr>
              <a:t>Nvidia</a:t>
            </a:r>
            <a:r>
              <a:rPr lang="en-US" sz="4400" dirty="0" smtClean="0">
                <a:latin typeface="PT Sans" pitchFamily="34" charset="-52"/>
                <a:ea typeface="PT Sans" pitchFamily="34" charset="-52"/>
              </a:rPr>
              <a:t> GPU</a:t>
            </a:r>
            <a:r>
              <a:rPr lang="ru-RU" sz="4400" dirty="0" smtClean="0">
                <a:latin typeface="PT Sans" pitchFamily="34" charset="-52"/>
                <a:ea typeface="PT Sans" pitchFamily="34" charset="-52"/>
              </a:rPr>
              <a:t>: </a:t>
            </a:r>
            <a:r>
              <a:rPr lang="en-US" sz="4400" dirty="0" smtClean="0">
                <a:latin typeface="PT Sans" pitchFamily="34" charset="-52"/>
                <a:ea typeface="PT Sans" pitchFamily="34" charset="-52"/>
              </a:rPr>
              <a:t>Ubuntu</a:t>
            </a:r>
            <a:endParaRPr lang="ru-RU" sz="44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Внести открытый драйвер в черный список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 err="1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vim /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etc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/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modprobe.d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/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blacklist.conf</a:t>
            </a:r>
            <a:endParaRPr lang="en-US" sz="24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blacklist 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nouveau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Установить пакеты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apt-get install build-essential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linux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-header-generic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-headers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Скачать новый драйвер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Nvidia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Распаковать архив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9086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400" dirty="0" smtClean="0">
                <a:latin typeface="PT Sans" pitchFamily="34" charset="-52"/>
                <a:ea typeface="PT Sans" pitchFamily="34" charset="-52"/>
              </a:rPr>
              <a:t>Установка </a:t>
            </a:r>
            <a:r>
              <a:rPr lang="en-US" sz="4400" dirty="0" err="1" smtClean="0">
                <a:latin typeface="PT Sans" pitchFamily="34" charset="-52"/>
                <a:ea typeface="PT Sans" pitchFamily="34" charset="-52"/>
              </a:rPr>
              <a:t>Nvidia</a:t>
            </a:r>
            <a:r>
              <a:rPr lang="en-US" sz="4400" dirty="0" smtClean="0">
                <a:latin typeface="PT Sans" pitchFamily="34" charset="-52"/>
                <a:ea typeface="PT Sans" pitchFamily="34" charset="-52"/>
              </a:rPr>
              <a:t> GPU</a:t>
            </a:r>
            <a:r>
              <a:rPr lang="ru-RU" sz="4400" dirty="0" smtClean="0">
                <a:latin typeface="PT Sans" pitchFamily="34" charset="-52"/>
                <a:ea typeface="PT Sans" pitchFamily="34" charset="-52"/>
              </a:rPr>
              <a:t>: </a:t>
            </a:r>
            <a:r>
              <a:rPr lang="en-US" sz="4400" dirty="0" smtClean="0">
                <a:latin typeface="PT Sans" pitchFamily="34" charset="-52"/>
                <a:ea typeface="PT Sans" pitchFamily="34" charset="-52"/>
              </a:rPr>
              <a:t>Ubuntu</a:t>
            </a:r>
            <a:endParaRPr lang="ru-RU" sz="44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виртуальном терминале остановить оконный менеджер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service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lightdm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stop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Дать скрипту права на запуск и запустить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chmod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 +x *.run</a:t>
            </a:r>
          </a:p>
          <a:p>
            <a:pPr lvl="1"/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 ./*.run</a:t>
            </a:r>
          </a:p>
          <a:p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Предустановочный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тест может не пройти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Ответить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yes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для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DKMS, 32-bit GL libraries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 на обновление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X-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config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Перезагрузка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09970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Nvidia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 CUDA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</a:t>
            </a:r>
            <a:r>
              <a:rPr lang="en-US" sz="2800" dirty="0" err="1">
                <a:latin typeface="PT Sans" pitchFamily="34" charset="-52"/>
                <a:ea typeface="PT Sans" pitchFamily="34" charset="-52"/>
              </a:rPr>
              <a:t>Nvidia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содержится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Компиляция с ключами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:</a:t>
            </a:r>
          </a:p>
          <a:p>
            <a:pPr lvl="1"/>
            <a:r>
              <a:rPr lang="ru-RU" sz="2400" i="1" dirty="0" smtClean="0">
                <a:latin typeface="PT Sans" pitchFamily="34" charset="-52"/>
                <a:ea typeface="PT Sans" pitchFamily="34" charset="-52"/>
              </a:rPr>
              <a:t>–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I/</a:t>
            </a:r>
            <a:r>
              <a:rPr lang="ru-RU" sz="2400" i="1" dirty="0" smtClean="0">
                <a:latin typeface="PT Sans" pitchFamily="34" charset="-52"/>
                <a:ea typeface="PT Sans" pitchFamily="34" charset="-52"/>
              </a:rPr>
              <a:t>путь к 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CUDA/include </a:t>
            </a:r>
          </a:p>
          <a:p>
            <a:pPr lvl="1"/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–L/</a:t>
            </a:r>
            <a:r>
              <a:rPr lang="ru-RU" sz="2400" i="1" dirty="0">
                <a:latin typeface="PT Sans" pitchFamily="34" charset="-52"/>
                <a:ea typeface="PT Sans" pitchFamily="34" charset="-52"/>
              </a:rPr>
              <a:t>путь к 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CUDA/lib64 </a:t>
            </a:r>
          </a:p>
          <a:p>
            <a:pPr lvl="1"/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-</a:t>
            </a:r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lOpenCL</a:t>
            </a:r>
            <a:endParaRPr lang="en-US" sz="2400" i="1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586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Список устройств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Пример: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о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прос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всех доступных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устройств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Сначала определяем доступные платформы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Затем определяем доступные устройства под эти платформы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6239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Модель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Модель основана на концепциях хоста(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host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) и устройств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(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Device)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Хост всегда один, устройств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может быть несколько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Устройство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состоит из одного или нескольких вычислительных узлов (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Compute Unit, CU)</a:t>
            </a:r>
          </a:p>
        </p:txBody>
      </p:sp>
    </p:spTree>
    <p:extLst>
      <p:ext uri="{BB962C8B-B14F-4D97-AF65-F5344CB8AC3E}">
        <p14:creationId xmlns:p14="http://schemas.microsoft.com/office/powerpoint/2010/main" val="293371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Модель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Каждый из вычислительных узлов состоит из обрабатывающих элементов (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Processing Element, PE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)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Память делится на память хоста и память устройства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2770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/>
                <a:ea typeface="PT Sans" pitchFamily="34" charset="-52"/>
              </a:rPr>
              <a:t>Модель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/>
              <a:ea typeface="PT Sans" pitchFamily="34" charset="-52"/>
            </a:endParaRPr>
          </a:p>
        </p:txBody>
      </p:sp>
      <p:grpSp>
        <p:nvGrpSpPr>
          <p:cNvPr id="5" name="Group 292"/>
          <p:cNvGrpSpPr>
            <a:grpSpLocks/>
          </p:cNvGrpSpPr>
          <p:nvPr/>
        </p:nvGrpSpPr>
        <p:grpSpPr bwMode="auto">
          <a:xfrm>
            <a:off x="3252355" y="1882154"/>
            <a:ext cx="3080698" cy="2682960"/>
            <a:chOff x="2955" y="1823"/>
            <a:chExt cx="1701" cy="1429"/>
          </a:xfrm>
        </p:grpSpPr>
        <p:grpSp>
          <p:nvGrpSpPr>
            <p:cNvPr id="8" name="Group 287"/>
            <p:cNvGrpSpPr>
              <a:grpSpLocks/>
            </p:cNvGrpSpPr>
            <p:nvPr/>
          </p:nvGrpSpPr>
          <p:grpSpPr bwMode="auto">
            <a:xfrm>
              <a:off x="2955" y="1823"/>
              <a:ext cx="1701" cy="1327"/>
              <a:chOff x="2955" y="1823"/>
              <a:chExt cx="1701" cy="1327"/>
            </a:xfrm>
          </p:grpSpPr>
          <p:grpSp>
            <p:nvGrpSpPr>
              <p:cNvPr id="15" name="Group 215"/>
              <p:cNvGrpSpPr>
                <a:grpSpLocks/>
              </p:cNvGrpSpPr>
              <p:nvPr/>
            </p:nvGrpSpPr>
            <p:grpSpPr bwMode="auto">
              <a:xfrm>
                <a:off x="3660" y="1823"/>
                <a:ext cx="892" cy="588"/>
                <a:chOff x="4314" y="1823"/>
                <a:chExt cx="892" cy="588"/>
              </a:xfrm>
            </p:grpSpPr>
            <p:sp>
              <p:nvSpPr>
                <p:cNvPr id="117" name="Rectangle 140"/>
                <p:cNvSpPr>
                  <a:spLocks noChangeArrowheads="1"/>
                </p:cNvSpPr>
                <p:nvPr/>
              </p:nvSpPr>
              <p:spPr bwMode="auto">
                <a:xfrm>
                  <a:off x="4314" y="1823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118" name="Group 141"/>
                <p:cNvGrpSpPr>
                  <a:grpSpLocks/>
                </p:cNvGrpSpPr>
                <p:nvPr/>
              </p:nvGrpSpPr>
              <p:grpSpPr bwMode="auto">
                <a:xfrm>
                  <a:off x="4608" y="1824"/>
                  <a:ext cx="550" cy="346"/>
                  <a:chOff x="3958" y="2316"/>
                  <a:chExt cx="550" cy="346"/>
                </a:xfrm>
              </p:grpSpPr>
              <p:sp>
                <p:nvSpPr>
                  <p:cNvPr id="133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4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5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6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7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8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119" name="Group 148"/>
                <p:cNvGrpSpPr>
                  <a:grpSpLocks/>
                </p:cNvGrpSpPr>
                <p:nvPr/>
              </p:nvGrpSpPr>
              <p:grpSpPr bwMode="auto">
                <a:xfrm>
                  <a:off x="4480" y="1911"/>
                  <a:ext cx="550" cy="346"/>
                  <a:chOff x="3958" y="2316"/>
                  <a:chExt cx="550" cy="346"/>
                </a:xfrm>
              </p:grpSpPr>
              <p:sp>
                <p:nvSpPr>
                  <p:cNvPr id="127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8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9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1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2" name="Text Box 1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120" name="Group 155"/>
                <p:cNvGrpSpPr>
                  <a:grpSpLocks/>
                </p:cNvGrpSpPr>
                <p:nvPr/>
              </p:nvGrpSpPr>
              <p:grpSpPr bwMode="auto">
                <a:xfrm>
                  <a:off x="4368" y="2016"/>
                  <a:ext cx="550" cy="346"/>
                  <a:chOff x="3958" y="2316"/>
                  <a:chExt cx="550" cy="346"/>
                </a:xfrm>
              </p:grpSpPr>
              <p:sp>
                <p:nvSpPr>
                  <p:cNvPr id="121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2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3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4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5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6" name="Text Box 1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</p:grpSp>
          <p:sp>
            <p:nvSpPr>
              <p:cNvPr id="16" name="Line 162"/>
              <p:cNvSpPr>
                <a:spLocks noChangeShapeType="1"/>
              </p:cNvSpPr>
              <p:nvPr/>
            </p:nvSpPr>
            <p:spPr bwMode="auto">
              <a:xfrm>
                <a:off x="4556" y="2117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7" name="Group 251"/>
              <p:cNvGrpSpPr>
                <a:grpSpLocks/>
              </p:cNvGrpSpPr>
              <p:nvPr/>
            </p:nvGrpSpPr>
            <p:grpSpPr bwMode="auto">
              <a:xfrm>
                <a:off x="3351" y="2157"/>
                <a:ext cx="986" cy="588"/>
                <a:chOff x="4080" y="2102"/>
                <a:chExt cx="986" cy="588"/>
              </a:xfrm>
            </p:grpSpPr>
            <p:grpSp>
              <p:nvGrpSpPr>
                <p:cNvPr id="86" name="Group 252"/>
                <p:cNvGrpSpPr>
                  <a:grpSpLocks/>
                </p:cNvGrpSpPr>
                <p:nvPr/>
              </p:nvGrpSpPr>
              <p:grpSpPr bwMode="auto">
                <a:xfrm>
                  <a:off x="4176" y="2304"/>
                  <a:ext cx="550" cy="346"/>
                  <a:chOff x="3958" y="2316"/>
                  <a:chExt cx="550" cy="346"/>
                </a:xfrm>
              </p:grpSpPr>
              <p:sp>
                <p:nvSpPr>
                  <p:cNvPr id="111" name="Rectangle 253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2" name="Rectangle 254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3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4" name="Rectangle 256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5" name="Rectangle 257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6" name="Text Box 2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87" name="Line 259"/>
                <p:cNvSpPr>
                  <a:spLocks noChangeShapeType="1"/>
                </p:cNvSpPr>
                <p:nvPr/>
              </p:nvSpPr>
              <p:spPr bwMode="auto">
                <a:xfrm>
                  <a:off x="4778" y="261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8" name="Rectangle 260"/>
                <p:cNvSpPr>
                  <a:spLocks noChangeArrowheads="1"/>
                </p:cNvSpPr>
                <p:nvPr/>
              </p:nvSpPr>
              <p:spPr bwMode="auto">
                <a:xfrm>
                  <a:off x="4080" y="2102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89" name="Group 261"/>
                <p:cNvGrpSpPr>
                  <a:grpSpLocks/>
                </p:cNvGrpSpPr>
                <p:nvPr/>
              </p:nvGrpSpPr>
              <p:grpSpPr bwMode="auto">
                <a:xfrm>
                  <a:off x="4368" y="2112"/>
                  <a:ext cx="550" cy="346"/>
                  <a:chOff x="3958" y="2316"/>
                  <a:chExt cx="550" cy="346"/>
                </a:xfrm>
              </p:grpSpPr>
              <p:sp>
                <p:nvSpPr>
                  <p:cNvPr id="105" name="Rectangle 262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" name="Rectangle 263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7" name="Rectangle 26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8" name="Rectangle 26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9" name="Rectangle 266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0" name="Text Box 2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90" name="Group 268"/>
                <p:cNvGrpSpPr>
                  <a:grpSpLocks/>
                </p:cNvGrpSpPr>
                <p:nvPr/>
              </p:nvGrpSpPr>
              <p:grpSpPr bwMode="auto">
                <a:xfrm>
                  <a:off x="4246" y="2190"/>
                  <a:ext cx="550" cy="346"/>
                  <a:chOff x="3958" y="2316"/>
                  <a:chExt cx="550" cy="346"/>
                </a:xfrm>
              </p:grpSpPr>
              <p:sp>
                <p:nvSpPr>
                  <p:cNvPr id="99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0" name="Rectangle 270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1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2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3" name="Rectangle 273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4" name="Text Box 2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91" name="Group 275"/>
                <p:cNvGrpSpPr>
                  <a:grpSpLocks/>
                </p:cNvGrpSpPr>
                <p:nvPr/>
              </p:nvGrpSpPr>
              <p:grpSpPr bwMode="auto">
                <a:xfrm>
                  <a:off x="4128" y="2294"/>
                  <a:ext cx="550" cy="346"/>
                  <a:chOff x="3958" y="2316"/>
                  <a:chExt cx="550" cy="346"/>
                </a:xfrm>
              </p:grpSpPr>
              <p:sp>
                <p:nvSpPr>
                  <p:cNvPr id="93" name="Rectangle 276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4" name="Rectangle 277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5" name="Rectangle 27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6" name="Rectangle 27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7" name="Rectangle 280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8" name="Text Box 2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92" name="Line 282"/>
                <p:cNvSpPr>
                  <a:spLocks noChangeShapeType="1"/>
                </p:cNvSpPr>
                <p:nvPr/>
              </p:nvSpPr>
              <p:spPr bwMode="auto">
                <a:xfrm>
                  <a:off x="4970" y="239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8" name="Group 219"/>
              <p:cNvGrpSpPr>
                <a:grpSpLocks/>
              </p:cNvGrpSpPr>
              <p:nvPr/>
            </p:nvGrpSpPr>
            <p:grpSpPr bwMode="auto">
              <a:xfrm>
                <a:off x="3168" y="2346"/>
                <a:ext cx="986" cy="588"/>
                <a:chOff x="4080" y="2102"/>
                <a:chExt cx="986" cy="588"/>
              </a:xfrm>
            </p:grpSpPr>
            <p:grpSp>
              <p:nvGrpSpPr>
                <p:cNvPr id="55" name="Group 220"/>
                <p:cNvGrpSpPr>
                  <a:grpSpLocks/>
                </p:cNvGrpSpPr>
                <p:nvPr/>
              </p:nvGrpSpPr>
              <p:grpSpPr bwMode="auto">
                <a:xfrm>
                  <a:off x="4176" y="2304"/>
                  <a:ext cx="550" cy="346"/>
                  <a:chOff x="3958" y="2316"/>
                  <a:chExt cx="550" cy="346"/>
                </a:xfrm>
              </p:grpSpPr>
              <p:sp>
                <p:nvSpPr>
                  <p:cNvPr id="80" name="Rectangle 221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1" name="Rectangle 222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2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3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4" name="Rectangle 225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5" name="Text Box 2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56" name="Line 227"/>
                <p:cNvSpPr>
                  <a:spLocks noChangeShapeType="1"/>
                </p:cNvSpPr>
                <p:nvPr/>
              </p:nvSpPr>
              <p:spPr bwMode="auto">
                <a:xfrm>
                  <a:off x="4778" y="261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" name="Rectangle 228"/>
                <p:cNvSpPr>
                  <a:spLocks noChangeArrowheads="1"/>
                </p:cNvSpPr>
                <p:nvPr/>
              </p:nvSpPr>
              <p:spPr bwMode="auto">
                <a:xfrm>
                  <a:off x="4080" y="2102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58" name="Group 229"/>
                <p:cNvGrpSpPr>
                  <a:grpSpLocks/>
                </p:cNvGrpSpPr>
                <p:nvPr/>
              </p:nvGrpSpPr>
              <p:grpSpPr bwMode="auto">
                <a:xfrm>
                  <a:off x="4368" y="2112"/>
                  <a:ext cx="550" cy="346"/>
                  <a:chOff x="3958" y="2316"/>
                  <a:chExt cx="550" cy="346"/>
                </a:xfrm>
              </p:grpSpPr>
              <p:sp>
                <p:nvSpPr>
                  <p:cNvPr id="74" name="Rectangle 230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5" name="Rectangle 231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" name="Rectangle 232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" name="Rectangle 233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8" name="Rectangle 234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9" name="Text Box 2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59" name="Group 236"/>
                <p:cNvGrpSpPr>
                  <a:grpSpLocks/>
                </p:cNvGrpSpPr>
                <p:nvPr/>
              </p:nvGrpSpPr>
              <p:grpSpPr bwMode="auto">
                <a:xfrm>
                  <a:off x="4246" y="2190"/>
                  <a:ext cx="550" cy="346"/>
                  <a:chOff x="3958" y="2316"/>
                  <a:chExt cx="550" cy="346"/>
                </a:xfrm>
              </p:grpSpPr>
              <p:sp>
                <p:nvSpPr>
                  <p:cNvPr id="68" name="Rectangle 237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9" name="Rectangle 238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0" name="Rectangle 239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1" name="Rectangle 24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2" name="Rectangle 241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3" name="Text Box 2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60" name="Group 243"/>
                <p:cNvGrpSpPr>
                  <a:grpSpLocks/>
                </p:cNvGrpSpPr>
                <p:nvPr/>
              </p:nvGrpSpPr>
              <p:grpSpPr bwMode="auto">
                <a:xfrm>
                  <a:off x="4128" y="2294"/>
                  <a:ext cx="550" cy="346"/>
                  <a:chOff x="3958" y="2316"/>
                  <a:chExt cx="550" cy="346"/>
                </a:xfrm>
              </p:grpSpPr>
              <p:sp>
                <p:nvSpPr>
                  <p:cNvPr id="62" name="Rectangle 244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3" name="Rectangle 245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4" name="Rectangle 246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5" name="Rectangle 24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6" name="Rectangle 248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7" name="Text Box 2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61" name="Line 250"/>
                <p:cNvSpPr>
                  <a:spLocks noChangeShapeType="1"/>
                </p:cNvSpPr>
                <p:nvPr/>
              </p:nvSpPr>
              <p:spPr bwMode="auto">
                <a:xfrm>
                  <a:off x="4970" y="239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9" name="Group 216"/>
              <p:cNvGrpSpPr>
                <a:grpSpLocks/>
              </p:cNvGrpSpPr>
              <p:nvPr/>
            </p:nvGrpSpPr>
            <p:grpSpPr bwMode="auto">
              <a:xfrm>
                <a:off x="2955" y="2562"/>
                <a:ext cx="986" cy="588"/>
                <a:chOff x="4080" y="2102"/>
                <a:chExt cx="986" cy="588"/>
              </a:xfrm>
            </p:grpSpPr>
            <p:grpSp>
              <p:nvGrpSpPr>
                <p:cNvPr id="24" name="Group 69"/>
                <p:cNvGrpSpPr>
                  <a:grpSpLocks/>
                </p:cNvGrpSpPr>
                <p:nvPr/>
              </p:nvGrpSpPr>
              <p:grpSpPr bwMode="auto">
                <a:xfrm>
                  <a:off x="4176" y="2304"/>
                  <a:ext cx="550" cy="346"/>
                  <a:chOff x="3958" y="2316"/>
                  <a:chExt cx="550" cy="346"/>
                </a:xfrm>
              </p:grpSpPr>
              <p:sp>
                <p:nvSpPr>
                  <p:cNvPr id="49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0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1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2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3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4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25" name="Line 86"/>
                <p:cNvSpPr>
                  <a:spLocks noChangeShapeType="1"/>
                </p:cNvSpPr>
                <p:nvPr/>
              </p:nvSpPr>
              <p:spPr bwMode="auto">
                <a:xfrm>
                  <a:off x="4778" y="261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" name="Rectangle 115"/>
                <p:cNvSpPr>
                  <a:spLocks noChangeArrowheads="1"/>
                </p:cNvSpPr>
                <p:nvPr/>
              </p:nvSpPr>
              <p:spPr bwMode="auto">
                <a:xfrm>
                  <a:off x="4080" y="2102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27" name="Group 116"/>
                <p:cNvGrpSpPr>
                  <a:grpSpLocks/>
                </p:cNvGrpSpPr>
                <p:nvPr/>
              </p:nvGrpSpPr>
              <p:grpSpPr bwMode="auto">
                <a:xfrm>
                  <a:off x="4368" y="2112"/>
                  <a:ext cx="550" cy="346"/>
                  <a:chOff x="3958" y="2316"/>
                  <a:chExt cx="550" cy="346"/>
                </a:xfrm>
              </p:grpSpPr>
              <p:sp>
                <p:nvSpPr>
                  <p:cNvPr id="43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4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5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6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7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8" name="Text Box 1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28" name="Group 123"/>
                <p:cNvGrpSpPr>
                  <a:grpSpLocks/>
                </p:cNvGrpSpPr>
                <p:nvPr/>
              </p:nvGrpSpPr>
              <p:grpSpPr bwMode="auto">
                <a:xfrm>
                  <a:off x="4246" y="2190"/>
                  <a:ext cx="550" cy="346"/>
                  <a:chOff x="3958" y="2316"/>
                  <a:chExt cx="550" cy="346"/>
                </a:xfrm>
              </p:grpSpPr>
              <p:sp>
                <p:nvSpPr>
                  <p:cNvPr id="37" name="Rectangle 124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8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9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0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1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2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29" name="Group 130"/>
                <p:cNvGrpSpPr>
                  <a:grpSpLocks/>
                </p:cNvGrpSpPr>
                <p:nvPr/>
              </p:nvGrpSpPr>
              <p:grpSpPr bwMode="auto">
                <a:xfrm>
                  <a:off x="4128" y="2294"/>
                  <a:ext cx="550" cy="346"/>
                  <a:chOff x="3958" y="2316"/>
                  <a:chExt cx="550" cy="346"/>
                </a:xfrm>
              </p:grpSpPr>
              <p:sp>
                <p:nvSpPr>
                  <p:cNvPr id="31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2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3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4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5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6" name="Text Box 1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30" name="Line 137"/>
                <p:cNvSpPr>
                  <a:spLocks noChangeShapeType="1"/>
                </p:cNvSpPr>
                <p:nvPr/>
              </p:nvSpPr>
              <p:spPr bwMode="auto">
                <a:xfrm>
                  <a:off x="4970" y="239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0" name="Line 214"/>
              <p:cNvSpPr>
                <a:spLocks noChangeShapeType="1"/>
              </p:cNvSpPr>
              <p:nvPr/>
            </p:nvSpPr>
            <p:spPr bwMode="auto">
              <a:xfrm flipV="1">
                <a:off x="3936" y="2112"/>
                <a:ext cx="720" cy="75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Line 286"/>
              <p:cNvSpPr>
                <a:spLocks noChangeShapeType="1"/>
              </p:cNvSpPr>
              <p:nvPr/>
            </p:nvSpPr>
            <p:spPr bwMode="auto">
              <a:xfrm>
                <a:off x="4230" y="2550"/>
                <a:ext cx="42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2" name="Line 290"/>
            <p:cNvSpPr>
              <a:spLocks noChangeShapeType="1"/>
            </p:cNvSpPr>
            <p:nvPr/>
          </p:nvSpPr>
          <p:spPr bwMode="auto">
            <a:xfrm flipH="1" flipV="1">
              <a:off x="3853" y="3078"/>
              <a:ext cx="59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333053" y="2996952"/>
            <a:ext cx="869149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PT Sans"/>
              </a:rPr>
              <a:t>Host</a:t>
            </a:r>
            <a:endParaRPr lang="ru-RU" sz="2400" b="1" dirty="0">
              <a:latin typeface="PT Sans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900716" y="4565114"/>
            <a:ext cx="2047548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PT Sans"/>
              </a:rPr>
              <a:t>OpenCL</a:t>
            </a:r>
            <a:r>
              <a:rPr lang="en-US" sz="2000" b="1" dirty="0" smtClean="0">
                <a:latin typeface="PT Sans"/>
              </a:rPr>
              <a:t> device</a:t>
            </a:r>
            <a:endParaRPr lang="ru-RU" sz="2000" b="1" dirty="0">
              <a:latin typeface="PT Sans"/>
            </a:endParaRPr>
          </a:p>
        </p:txBody>
      </p:sp>
      <p:sp>
        <p:nvSpPr>
          <p:cNvPr id="140" name="Line 290"/>
          <p:cNvSpPr>
            <a:spLocks noChangeShapeType="1"/>
          </p:cNvSpPr>
          <p:nvPr/>
        </p:nvSpPr>
        <p:spPr bwMode="auto">
          <a:xfrm flipV="1">
            <a:off x="2045429" y="4279733"/>
            <a:ext cx="1893336" cy="4205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187624" y="4724105"/>
            <a:ext cx="1709122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T Sans"/>
              </a:rPr>
              <a:t>Compute unit</a:t>
            </a:r>
            <a:endParaRPr lang="ru-RU" sz="2000" dirty="0">
              <a:latin typeface="PT Sans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45417" y="2636912"/>
            <a:ext cx="1938351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PT Sans"/>
              </a:rPr>
              <a:t>Processing unit</a:t>
            </a:r>
            <a:endParaRPr lang="ru-RU" sz="2000" i="1" dirty="0">
              <a:latin typeface="PT Sans"/>
            </a:endParaRPr>
          </a:p>
        </p:txBody>
      </p:sp>
      <p:sp>
        <p:nvSpPr>
          <p:cNvPr id="143" name="Line 290"/>
          <p:cNvSpPr>
            <a:spLocks noChangeShapeType="1"/>
          </p:cNvSpPr>
          <p:nvPr/>
        </p:nvSpPr>
        <p:spPr bwMode="auto">
          <a:xfrm>
            <a:off x="1471179" y="3046209"/>
            <a:ext cx="1915198" cy="99695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2775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Модель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PU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Рассматриваются как одно устройство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Один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CU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на ядро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Один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PE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на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CU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>
                <a:latin typeface="PT Sans" pitchFamily="34" charset="-52"/>
                <a:ea typeface="PT Sans" pitchFamily="34" charset="-52"/>
              </a:rPr>
              <a:t>CPU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является собственным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хостом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Каждый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GPU –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отдельное устройство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Возможно одновременное использование всех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CPU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и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GPU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через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3255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Исполнение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b="1" dirty="0" smtClean="0">
                <a:latin typeface="PT Sans" pitchFamily="34" charset="-52"/>
                <a:ea typeface="PT Sans" pitchFamily="34" charset="-52"/>
              </a:rPr>
              <a:t>Ядро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Базовая единица исполняемого кода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Запускается на устройствах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Параллелизм по данным и по заданиям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b="1" dirty="0" smtClean="0">
                <a:latin typeface="PT Sans" pitchFamily="34" charset="-52"/>
                <a:ea typeface="PT Sans" pitchFamily="34" charset="-52"/>
              </a:rPr>
              <a:t>Хост код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Исполняется на хосте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Отправляет ядра на исполнение устройствам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endParaRPr lang="en-US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9396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Open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Compute Language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Свободный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API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позволяющий писать параллельный код под различные платформы:</a:t>
            </a:r>
          </a:p>
          <a:p>
            <a:pPr lvl="1"/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GPU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любых производителей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Многоядерные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CPU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 любых производителей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MIC</a:t>
            </a:r>
          </a:p>
          <a:p>
            <a:pPr lvl="1"/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DSP/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etc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Один код для разного типа устройств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Использует все ресурсы гетерогенных систем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89812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Исполнение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Ядро выполняется на сетке вычислений (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Computation Domain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)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размерности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n</a:t>
            </a:r>
          </a:p>
          <a:p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n = 1, 2, 3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Каждый элемент сетки называется рабочий элемент (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work-item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)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Сетка определяет общее число запущенных элементов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–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глобальные измерения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Каждый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рабочий элемент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исполняет одно и то же ядро 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7016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Исполнение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Рабочие элементы объединены в </a:t>
            </a:r>
            <a:r>
              <a:rPr lang="ru-RU" sz="2800" b="1" dirty="0" smtClean="0">
                <a:latin typeface="PT Sans" pitchFamily="34" charset="-52"/>
                <a:ea typeface="PT Sans" pitchFamily="34" charset="-52"/>
              </a:rPr>
              <a:t>рабочие группы (</a:t>
            </a:r>
            <a:r>
              <a:rPr lang="en-US" sz="2800" b="1" dirty="0" smtClean="0">
                <a:latin typeface="PT Sans" pitchFamily="34" charset="-52"/>
                <a:ea typeface="PT Sans" pitchFamily="34" charset="-52"/>
              </a:rPr>
              <a:t>work-group</a:t>
            </a:r>
            <a:r>
              <a:rPr lang="ru-RU" sz="2800" b="1" dirty="0" smtClean="0">
                <a:latin typeface="PT Sans" pitchFamily="34" charset="-52"/>
                <a:ea typeface="PT Sans" pitchFamily="34" charset="-52"/>
              </a:rPr>
              <a:t>)</a:t>
            </a:r>
            <a:endParaRPr lang="ru-RU" sz="2800" b="1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Локальные измерения определяют размерность рабочих групп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Все элементы одной группы выполняются на одном и том же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Общая разделяемая память и синхронизация между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элементами в одной группе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Размер группы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определяется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пользователем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или может быть задан автоматически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023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400" dirty="0">
                <a:latin typeface="PT Sans" pitchFamily="34" charset="-52"/>
                <a:ea typeface="PT Sans" pitchFamily="34" charset="-52"/>
              </a:rPr>
              <a:t>Исполнение </a:t>
            </a:r>
            <a:r>
              <a:rPr lang="en-US" sz="44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400" dirty="0">
              <a:latin typeface="PT Sans" pitchFamily="34" charset="-52"/>
              <a:ea typeface="PT Sans" pitchFamily="34" charset="-52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871563"/>
              </p:ext>
            </p:extLst>
          </p:nvPr>
        </p:nvGraphicFramePr>
        <p:xfrm>
          <a:off x="1691680" y="1412776"/>
          <a:ext cx="4920208" cy="419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026"/>
                <a:gridCol w="615026"/>
                <a:gridCol w="615026"/>
                <a:gridCol w="615026"/>
                <a:gridCol w="615026"/>
                <a:gridCol w="615026"/>
                <a:gridCol w="615026"/>
                <a:gridCol w="615026"/>
              </a:tblGrid>
              <a:tr h="52403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03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2403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03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03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2403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2403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2403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4" name="Группа 33"/>
          <p:cNvGrpSpPr/>
          <p:nvPr/>
        </p:nvGrpSpPr>
        <p:grpSpPr>
          <a:xfrm>
            <a:off x="179512" y="2219457"/>
            <a:ext cx="8839497" cy="3297775"/>
            <a:chOff x="179512" y="2105728"/>
            <a:chExt cx="8839497" cy="3297775"/>
          </a:xfrm>
        </p:grpSpPr>
        <p:sp>
          <p:nvSpPr>
            <p:cNvPr id="16" name="TextBox 15"/>
            <p:cNvSpPr txBox="1"/>
            <p:nvPr/>
          </p:nvSpPr>
          <p:spPr>
            <a:xfrm>
              <a:off x="179512" y="3212976"/>
              <a:ext cx="1326517" cy="369332"/>
            </a:xfrm>
            <a:prstGeom prst="rect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T Sans" pitchFamily="34" charset="-52"/>
                  <a:ea typeface="PT Sans" pitchFamily="34" charset="-52"/>
                </a:rPr>
                <a:t>Work-grou</a:t>
              </a:r>
              <a:r>
                <a:rPr lang="en-US" dirty="0">
                  <a:latin typeface="PT Sans" pitchFamily="34" charset="-52"/>
                  <a:ea typeface="PT Sans" pitchFamily="34" charset="-52"/>
                </a:rPr>
                <a:t>p</a:t>
              </a:r>
              <a:endParaRPr lang="ru-RU" dirty="0">
                <a:latin typeface="PT Sans" pitchFamily="34" charset="-52"/>
                <a:ea typeface="PT Sans" pitchFamily="34" charset="-5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48264" y="2313753"/>
              <a:ext cx="1232069" cy="369332"/>
            </a:xfrm>
            <a:prstGeom prst="rect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>
              <a:defPPr>
                <a:defRPr lang="ru-RU"/>
              </a:defPPr>
              <a:lvl1pPr>
                <a:defRPr>
                  <a:latin typeface="PT Sans" pitchFamily="34" charset="-52"/>
                  <a:ea typeface="PT Sans" pitchFamily="34" charset="-52"/>
                </a:defRPr>
              </a:lvl1pPr>
            </a:lstStyle>
            <a:p>
              <a:r>
                <a:rPr lang="en-US" dirty="0"/>
                <a:t>Work-item</a:t>
              </a:r>
              <a:endParaRPr lang="ru-RU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04248" y="3212976"/>
              <a:ext cx="2214761" cy="1200329"/>
            </a:xfrm>
            <a:prstGeom prst="rect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>
                  <a:latin typeface="PT Sans" pitchFamily="34" charset="-52"/>
                  <a:ea typeface="PT Sans" pitchFamily="34" charset="-52"/>
                </a:defRPr>
              </a:lvl1pPr>
            </a:lstStyle>
            <a:p>
              <a:r>
                <a:rPr lang="ru-RU" dirty="0"/>
                <a:t>Глобальный размер: </a:t>
              </a:r>
              <a:r>
                <a:rPr lang="ru-RU" dirty="0" smtClean="0"/>
                <a:t>8×8</a:t>
              </a:r>
              <a:endParaRPr lang="ru-RU" dirty="0"/>
            </a:p>
            <a:p>
              <a:r>
                <a:rPr lang="ru-RU" dirty="0"/>
                <a:t>Локальный размер: 4×4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029014" y="5034171"/>
              <a:ext cx="1863466" cy="369332"/>
            </a:xfrm>
            <a:prstGeom prst="rect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/>
            <a:p>
              <a:r>
                <a:rPr lang="ru-RU" dirty="0" smtClean="0">
                  <a:latin typeface="PT Sans" pitchFamily="34" charset="-52"/>
                  <a:ea typeface="PT Sans" pitchFamily="34" charset="-52"/>
                </a:rPr>
                <a:t>Синхронизация</a:t>
              </a:r>
              <a:endParaRPr lang="ru-RU" dirty="0">
                <a:latin typeface="PT Sans" pitchFamily="34" charset="-52"/>
                <a:ea typeface="PT Sans" pitchFamily="34" charset="-52"/>
              </a:endParaRPr>
            </a:p>
          </p:txBody>
        </p:sp>
        <p:cxnSp>
          <p:nvCxnSpPr>
            <p:cNvPr id="23" name="Прямая со стрелкой 22"/>
            <p:cNvCxnSpPr/>
            <p:nvPr/>
          </p:nvCxnSpPr>
          <p:spPr>
            <a:xfrm flipV="1">
              <a:off x="827584" y="2389530"/>
              <a:ext cx="2088232" cy="8234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/>
            <p:nvPr/>
          </p:nvCxnSpPr>
          <p:spPr>
            <a:xfrm flipH="1" flipV="1">
              <a:off x="6228184" y="2105728"/>
              <a:ext cx="1317135" cy="2080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30" idx="1"/>
            </p:cNvCxnSpPr>
            <p:nvPr/>
          </p:nvCxnSpPr>
          <p:spPr>
            <a:xfrm flipH="1" flipV="1">
              <a:off x="5652120" y="4725144"/>
              <a:ext cx="1376894" cy="4936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 flipH="1" flipV="1">
              <a:off x="5128709" y="5218837"/>
              <a:ext cx="1880948" cy="117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132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467544" y="206086"/>
            <a:ext cx="8229600" cy="1143000"/>
          </a:xfr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Исполнение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Задача должна обладать «размерностью» –например, вычислить значение функции в каждой точке некоего куба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Ядро запускается на 1,2,3-мерных сетках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каждом измерении мы определяем глобальный размер задачи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Каждая точка исходной задачи обрабатывается своим рабочим элементом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5047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Контекст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Контекст создается на хосте для управления ресурсами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Окружение в котором происходит исполнение ядер, синхронизация, управление памятью</a:t>
            </a:r>
          </a:p>
        </p:txBody>
      </p:sp>
    </p:spTree>
    <p:extLst>
      <p:ext uri="{BB962C8B-B14F-4D97-AF65-F5344CB8AC3E}">
        <p14:creationId xmlns:p14="http://schemas.microsoft.com/office/powerpoint/2010/main" val="208304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Контекст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Контекст включает в себя</a:t>
            </a:r>
          </a:p>
          <a:p>
            <a:pPr lvl="1"/>
            <a:r>
              <a:rPr lang="ru-RU" sz="2400" b="1" dirty="0" smtClean="0">
                <a:latin typeface="PT Sans" pitchFamily="34" charset="-52"/>
                <a:ea typeface="PT Sans" pitchFamily="34" charset="-52"/>
              </a:rPr>
              <a:t>Устройства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 – одно или несколько устройств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b="1" dirty="0" smtClean="0">
                <a:latin typeface="PT Sans" pitchFamily="34" charset="-52"/>
                <a:ea typeface="PT Sans" pitchFamily="34" charset="-52"/>
              </a:rPr>
              <a:t>Программные объекты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– исходный или бинарный код реализующий ядра</a:t>
            </a:r>
          </a:p>
          <a:p>
            <a:pPr lvl="1"/>
            <a:r>
              <a:rPr lang="ru-RU" sz="2400" b="1" dirty="0" smtClean="0">
                <a:latin typeface="PT Sans" pitchFamily="34" charset="-52"/>
                <a:ea typeface="PT Sans" pitchFamily="34" charset="-52"/>
              </a:rPr>
              <a:t>Ядра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 – специальные функции для запуска на устройствах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b="1" dirty="0" smtClean="0">
                <a:latin typeface="PT Sans" pitchFamily="34" charset="-52"/>
                <a:ea typeface="PT Sans" pitchFamily="34" charset="-52"/>
              </a:rPr>
              <a:t>Объекты памяти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–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указатель (</a:t>
            </a:r>
            <a:r>
              <a:rPr lang="ru-RU" sz="2400" dirty="0" err="1">
                <a:latin typeface="PT Sans" pitchFamily="34" charset="-52"/>
                <a:ea typeface="PT Sans" pitchFamily="34" charset="-52"/>
              </a:rPr>
              <a:t>handle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) на регион глобальной памяти устройства</a:t>
            </a:r>
          </a:p>
        </p:txBody>
      </p:sp>
    </p:spTree>
    <p:extLst>
      <p:ext uri="{BB962C8B-B14F-4D97-AF65-F5344CB8AC3E}">
        <p14:creationId xmlns:p14="http://schemas.microsoft.com/office/powerpoint/2010/main" val="227677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Очередь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Все команды устройству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от контекста поступают через очередь команд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Очередь принимает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Команды на запуск ядер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Операции передачи данных между хостом и устройством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Команды синхронизации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Каждая очередь команд соответствует отдельному устройству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en-US" sz="20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2786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Модель памяти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Память хоста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–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RAM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Глобальная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память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–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доступ на чтение/запись рабочим элементам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  хосту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Константная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память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– доступ на чтение/запись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хосту,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элементам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на чтение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Локальная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память – доступ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на чтение/запись элементам одной группы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Частная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память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– доступна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одному элементу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endParaRPr lang="ru-RU" sz="28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7129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Модель памяти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40768"/>
            <a:ext cx="6282062" cy="4719915"/>
          </a:xfrm>
        </p:spPr>
      </p:pic>
    </p:spTree>
    <p:extLst>
      <p:ext uri="{BB962C8B-B14F-4D97-AF65-F5344CB8AC3E}">
        <p14:creationId xmlns:p14="http://schemas.microsoft.com/office/powerpoint/2010/main" val="358493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vs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Nvidia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 CUDA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073017"/>
              </p:ext>
            </p:extLst>
          </p:nvPr>
        </p:nvGraphicFramePr>
        <p:xfrm>
          <a:off x="457200" y="1481138"/>
          <a:ext cx="82296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PT Sans" pitchFamily="34" charset="-52"/>
                          <a:ea typeface="PT Sans" pitchFamily="34" charset="-52"/>
                        </a:rPr>
                        <a:t>OpenCL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PT Sans" pitchFamily="34" charset="-52"/>
                          <a:ea typeface="PT Sans" pitchFamily="34" charset="-52"/>
                        </a:rPr>
                        <a:t>Nvidia</a:t>
                      </a:r>
                      <a:r>
                        <a:rPr lang="en-US" sz="2800" baseline="0" dirty="0" smtClean="0">
                          <a:latin typeface="PT Sans" pitchFamily="34" charset="-52"/>
                          <a:ea typeface="PT Sans" pitchFamily="34" charset="-52"/>
                        </a:rPr>
                        <a:t> CUDA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latin typeface="PT Sans" pitchFamily="34" charset="-52"/>
                          <a:ea typeface="PT Sans" pitchFamily="34" charset="-52"/>
                        </a:rPr>
                        <a:t>Хост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latin typeface="PT Sans" pitchFamily="34" charset="-52"/>
                          <a:ea typeface="PT Sans" pitchFamily="34" charset="-52"/>
                        </a:rPr>
                        <a:t>Хост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PT Sans" pitchFamily="34" charset="-52"/>
                          <a:ea typeface="PT Sans" pitchFamily="34" charset="-52"/>
                        </a:rPr>
                        <a:t>Compute Unit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PT Sans" pitchFamily="34" charset="-52"/>
                          <a:ea typeface="PT Sans" pitchFamily="34" charset="-52"/>
                        </a:rPr>
                        <a:t>Stream </a:t>
                      </a:r>
                      <a:r>
                        <a:rPr lang="en-US" sz="2800" dirty="0" err="1" smtClean="0">
                          <a:latin typeface="PT Sans" pitchFamily="34" charset="-52"/>
                          <a:ea typeface="PT Sans" pitchFamily="34" charset="-52"/>
                        </a:rPr>
                        <a:t>Multiproccesor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PT Sans" pitchFamily="34" charset="-52"/>
                          <a:ea typeface="PT Sans" pitchFamily="34" charset="-52"/>
                        </a:rPr>
                        <a:t>Processing Element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PT Sans" pitchFamily="34" charset="-52"/>
                          <a:ea typeface="PT Sans" pitchFamily="34" charset="-52"/>
                        </a:rPr>
                        <a:t>Stream Processor 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latin typeface="PT Sans" pitchFamily="34" charset="-52"/>
                          <a:ea typeface="PT Sans" pitchFamily="34" charset="-52"/>
                        </a:rPr>
                        <a:t>Глобальная память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latin typeface="PT Sans" pitchFamily="34" charset="-52"/>
                          <a:ea typeface="PT Sans" pitchFamily="34" charset="-52"/>
                        </a:rPr>
                        <a:t>Глобальная память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latin typeface="PT Sans" pitchFamily="34" charset="-52"/>
                          <a:ea typeface="PT Sans" pitchFamily="34" charset="-52"/>
                        </a:rPr>
                        <a:t>Константная</a:t>
                      </a:r>
                      <a:r>
                        <a:rPr lang="ru-RU" sz="2800" baseline="0" dirty="0" smtClean="0">
                          <a:latin typeface="PT Sans" pitchFamily="34" charset="-52"/>
                          <a:ea typeface="PT Sans" pitchFamily="34" charset="-52"/>
                        </a:rPr>
                        <a:t> память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latin typeface="PT Sans" pitchFamily="34" charset="-52"/>
                          <a:ea typeface="PT Sans" pitchFamily="34" charset="-52"/>
                        </a:rPr>
                        <a:t>Константная</a:t>
                      </a:r>
                      <a:r>
                        <a:rPr lang="ru-RU" sz="2800" baseline="0" dirty="0" smtClean="0">
                          <a:latin typeface="PT Sans" pitchFamily="34" charset="-52"/>
                          <a:ea typeface="PT Sans" pitchFamily="34" charset="-52"/>
                        </a:rPr>
                        <a:t> память</a:t>
                      </a:r>
                      <a:endParaRPr lang="ru-RU" sz="28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latin typeface="PT Sans" pitchFamily="34" charset="-52"/>
                          <a:ea typeface="PT Sans" pitchFamily="34" charset="-52"/>
                        </a:rPr>
                        <a:t>Локальная </a:t>
                      </a:r>
                      <a:r>
                        <a:rPr lang="ru-RU" sz="2800" baseline="0" dirty="0" smtClean="0">
                          <a:latin typeface="PT Sans" pitchFamily="34" charset="-52"/>
                          <a:ea typeface="PT Sans" pitchFamily="34" charset="-52"/>
                        </a:rPr>
                        <a:t>память</a:t>
                      </a:r>
                      <a:endParaRPr lang="ru-RU" sz="28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latin typeface="PT Sans" pitchFamily="34" charset="-52"/>
                          <a:ea typeface="PT Sans" pitchFamily="34" charset="-52"/>
                        </a:rPr>
                        <a:t>Разделяемая память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latin typeface="PT Sans" pitchFamily="34" charset="-52"/>
                          <a:ea typeface="PT Sans" pitchFamily="34" charset="-52"/>
                        </a:rPr>
                        <a:t>Частная память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latin typeface="PT Sans" pitchFamily="34" charset="-52"/>
                          <a:ea typeface="PT Sans" pitchFamily="34" charset="-52"/>
                        </a:rPr>
                        <a:t>Регистры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66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>
                <a:latin typeface="PT Sans" pitchFamily="34" charset="-52"/>
                <a:ea typeface="PT Sans" pitchFamily="34" charset="-52"/>
              </a:rPr>
              <a:t>Open</a:t>
            </a:r>
            <a:r>
              <a:rPr lang="ru-RU" sz="40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4000" dirty="0">
                <a:latin typeface="PT Sans" pitchFamily="34" charset="-52"/>
                <a:ea typeface="PT Sans" pitchFamily="34" charset="-52"/>
              </a:rPr>
              <a:t>Compute Language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Стандарт разработан группой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Khronos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Compute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Создан при поддержке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Intel, AMD/ATI,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Nvidia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Apple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Единый интерфейс для работы с параллельными архитектурами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Свободно распространяемый, бесплатный, кросс-платформенный 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фреймворк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4968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Приложение на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Любое приложение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состоит из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Кода хоста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Кода ядер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Код хоста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Создает окружение для программы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Создает ядра и управляет ими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Код ядра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Выполнение параллельного алгоритма множеством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209229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Приложение на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Основные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шаги кода на хосте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Определяет платформу –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устройства,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контексты и очереди</a:t>
            </a: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Создает программу – динамическую библиотеку ядра</a:t>
            </a: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Определяет параметры ядра</a:t>
            </a: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Отправляет ядро на исполнение и занимается передачей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данных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Завершает работу и очищает память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4825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Приложение на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8229600" cy="4406293"/>
          </a:xfrm>
        </p:spPr>
      </p:pic>
    </p:spTree>
    <p:extLst>
      <p:ext uri="{BB962C8B-B14F-4D97-AF65-F5344CB8AC3E}">
        <p14:creationId xmlns:p14="http://schemas.microsoft.com/office/powerpoint/2010/main" val="202352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Платформа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91264" cy="723535"/>
          </a:xfrm>
        </p:spPr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Получить первую доступную платформу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2621811"/>
            <a:ext cx="8064895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cl_platform_id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platforms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cl_uint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num_platforms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cl_int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err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clGetPlatfromIDs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количество записываемых платформ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platforms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список найденных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OpenCL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платформ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num_platforms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число доступных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OpenCL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платформ</a:t>
            </a: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66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Платформа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19256" cy="1011567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Задействовать первый доступный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данной платформе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2787893"/>
            <a:ext cx="813690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cl_device_id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device_id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cl_uint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num_of_devices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err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clGetDeviceIDs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platforms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номер платформы из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clGetPlatformIDs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CL_DEVICE_TYPE_GPU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тип устройства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количество устройств добавляемых в список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device_id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device_id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список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устройств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num_of_devices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количество найденных устройств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40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Платформа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057596"/>
              </p:ext>
            </p:extLst>
          </p:nvPr>
        </p:nvGraphicFramePr>
        <p:xfrm>
          <a:off x="457200" y="1481138"/>
          <a:ext cx="82296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PT Sans"/>
                        </a:rPr>
                        <a:t>cl_device_type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PT Sans"/>
                        </a:rPr>
                        <a:t>Описание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T Sans"/>
                        </a:rPr>
                        <a:t>CL_DEVICE_TYPE_CPU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/>
                        </a:rPr>
                        <a:t>Устройство</a:t>
                      </a:r>
                      <a:r>
                        <a:rPr lang="ru-RU" baseline="0" dirty="0" smtClean="0">
                          <a:latin typeface="PT Sans"/>
                        </a:rPr>
                        <a:t> </a:t>
                      </a:r>
                      <a:r>
                        <a:rPr lang="en-US" baseline="0" dirty="0" err="1" smtClean="0">
                          <a:latin typeface="PT Sans"/>
                        </a:rPr>
                        <a:t>OpenCL</a:t>
                      </a:r>
                      <a:r>
                        <a:rPr lang="en-US" baseline="0" dirty="0" smtClean="0">
                          <a:latin typeface="PT Sans"/>
                        </a:rPr>
                        <a:t> </a:t>
                      </a:r>
                      <a:r>
                        <a:rPr lang="ru-RU" baseline="0" dirty="0" smtClean="0">
                          <a:latin typeface="PT Sans"/>
                        </a:rPr>
                        <a:t>которое является хостом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T Sans"/>
                        </a:rPr>
                        <a:t>CL_DEVICE_TYPE_GPU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/>
                        </a:rPr>
                        <a:t>Совместимые</a:t>
                      </a:r>
                      <a:r>
                        <a:rPr lang="ru-RU" baseline="0" dirty="0" smtClean="0">
                          <a:latin typeface="PT Sans"/>
                        </a:rPr>
                        <a:t> </a:t>
                      </a:r>
                      <a:r>
                        <a:rPr lang="en-US" baseline="0" dirty="0" smtClean="0">
                          <a:latin typeface="PT Sans"/>
                        </a:rPr>
                        <a:t>GPU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T Sans"/>
                        </a:rPr>
                        <a:t>CL_DEVICE_TYPE_ACCELERATOR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/>
                        </a:rPr>
                        <a:t>Ускоритель</a:t>
                      </a:r>
                      <a:r>
                        <a:rPr lang="ru-RU" baseline="0" dirty="0" smtClean="0">
                          <a:latin typeface="PT Sans"/>
                        </a:rPr>
                        <a:t> вычислений на </a:t>
                      </a:r>
                      <a:r>
                        <a:rPr lang="en-US" baseline="0" dirty="0" smtClean="0">
                          <a:latin typeface="PT Sans"/>
                        </a:rPr>
                        <a:t>PCI-E </a:t>
                      </a:r>
                      <a:r>
                        <a:rPr lang="ru-RU" baseline="0" dirty="0" smtClean="0">
                          <a:latin typeface="PT Sans"/>
                        </a:rPr>
                        <a:t>шине (например </a:t>
                      </a:r>
                      <a:r>
                        <a:rPr lang="en-US" baseline="0" dirty="0" smtClean="0">
                          <a:latin typeface="PT Sans"/>
                        </a:rPr>
                        <a:t>IBM CELL Blade</a:t>
                      </a:r>
                      <a:r>
                        <a:rPr lang="ru-RU" baseline="0" dirty="0" smtClean="0">
                          <a:latin typeface="PT Sans"/>
                        </a:rPr>
                        <a:t>)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T Sans"/>
                        </a:rPr>
                        <a:t>CL_DEVICE_TYPE_DEFAULT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/>
                        </a:rPr>
                        <a:t>Системное устройство</a:t>
                      </a:r>
                      <a:r>
                        <a:rPr lang="ru-RU" baseline="0" dirty="0" smtClean="0">
                          <a:latin typeface="PT Sans"/>
                        </a:rPr>
                        <a:t> </a:t>
                      </a:r>
                      <a:r>
                        <a:rPr lang="en-US" baseline="0" dirty="0" err="1" smtClean="0">
                          <a:latin typeface="PT Sans"/>
                        </a:rPr>
                        <a:t>OpenCL</a:t>
                      </a:r>
                      <a:r>
                        <a:rPr lang="en-US" baseline="0" dirty="0" smtClean="0">
                          <a:latin typeface="PT Sans"/>
                        </a:rPr>
                        <a:t> </a:t>
                      </a:r>
                      <a:r>
                        <a:rPr lang="ru-RU" baseline="0" dirty="0" smtClean="0">
                          <a:latin typeface="PT Sans"/>
                        </a:rPr>
                        <a:t>по умолчанию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T Sans"/>
                        </a:rPr>
                        <a:t>CL_DEVICE_TYPE_ALL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/>
                        </a:rPr>
                        <a:t>Все доступные</a:t>
                      </a:r>
                      <a:r>
                        <a:rPr lang="ru-RU" baseline="0" dirty="0" smtClean="0">
                          <a:latin typeface="PT Sans"/>
                        </a:rPr>
                        <a:t> в системе устройства </a:t>
                      </a:r>
                      <a:r>
                        <a:rPr lang="en-US" baseline="0" dirty="0" err="1" smtClean="0">
                          <a:latin typeface="PT Sans"/>
                        </a:rPr>
                        <a:t>OpenCL</a:t>
                      </a:r>
                      <a:r>
                        <a:rPr lang="en-US" baseline="0" dirty="0" smtClean="0">
                          <a:latin typeface="PT Sans"/>
                        </a:rPr>
                        <a:t> 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73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Платформа: контекст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19256" cy="1011567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Создать простой контекст для одного устройства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2571869"/>
            <a:ext cx="7632848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cl_context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context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context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clCreateContext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platform_id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номер платформы из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clGetPlatformIDs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количество устройств в списке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device_id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device_id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массив устройств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указатель на функцию обработки ошибок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аргументы функции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обработки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ошибок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err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код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ошибки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 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24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Платформа: очередь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19256" cy="1011567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Создать очередь команд ассоциированную с конкретным устройством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2765827"/>
            <a:ext cx="7848872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cl_command_queue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command_queue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command_queue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clCreateCommandQueue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context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контекст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OpenCL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device_id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устройство ассоциированное с контекстом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свойства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err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код ошибки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35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Программный объект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19256" cy="4107911"/>
          </a:xfrm>
        </p:spPr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Программный объект (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program object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) объединяет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Исходный или бинарный код программы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Последний успешно собранный исполняемый файл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Список устройств для которых собирался исполняемый файл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Опции и лог сборки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Компиляция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происходит на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этапе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37955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Программный объект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19256" cy="579519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Создать программный объект из исходников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2276872"/>
            <a:ext cx="8784976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ProgramSource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"__kernel void hello(__global float *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__global float *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){\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\</a:t>
            </a:r>
          </a:p>
          <a:p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size_t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id =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get_global_id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(0);\n"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\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out[id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 =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in[id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 *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in[id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];\n"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\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"}\n"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cl_program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program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program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clCreateProgramWithSource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context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контекст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количество строк в следующем параметре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ProgramSource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массив строк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длина каждой строки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или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нуль-терминированная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строка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err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код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ошибки</a:t>
            </a:r>
            <a:r>
              <a:rPr lang="ru-RU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8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>
                <a:latin typeface="PT Sans" pitchFamily="34" charset="-52"/>
                <a:ea typeface="PT Sans" pitchFamily="34" charset="-52"/>
              </a:rPr>
              <a:t>Open</a:t>
            </a:r>
            <a:r>
              <a:rPr lang="ru-RU" sz="40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4000" dirty="0">
                <a:latin typeface="PT Sans" pitchFamily="34" charset="-52"/>
                <a:ea typeface="PT Sans" pitchFamily="34" charset="-52"/>
              </a:rPr>
              <a:t>Compute Language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Область применения – от смартфона до суперкомпьютера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Ускорение «тяжелых» задач на любой параллельной платформе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Поддержка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Embedded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-систем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Использование в системах дополненной реальности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Параллельное программирование в авиации, автомобилях, смартфонах</a:t>
            </a:r>
          </a:p>
          <a:p>
            <a:endParaRPr lang="en-US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6381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Сборка программы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435280" cy="1443615"/>
          </a:xfrm>
        </p:spPr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Компиляция и линковка программного объекта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Подобие «динамической библиотеки» из которой потом вызываются нужные функции-ядра</a:t>
            </a:r>
          </a:p>
          <a:p>
            <a:pPr marL="109728" indent="0">
              <a:buNone/>
            </a:pPr>
            <a:endParaRPr lang="ru-RU" sz="2800" i="1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23528" y="3496940"/>
            <a:ext cx="8424936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err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clBuildProgram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program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программный объект</a:t>
            </a:r>
            <a:endParaRPr lang="pt-BR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количество устройств в списке устройств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список устройств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–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значит для всех устройств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опции сборки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функция обратного вызова после компиляции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аргументы для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функция обратного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вызова 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1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Объект памяти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19256" cy="4107911"/>
          </a:xfrm>
        </p:spPr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Буфер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С-подобный массив, линейная последовательность байтов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Доступны ядрам через указатели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Изображение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Задает двух- и трехмерные регионы памяти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Доступны на чтение/запись только при помощи специальных функций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Применяются при совместной работе с графическими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API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5760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Объект памяти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323528" y="1481329"/>
            <a:ext cx="8352928" cy="2523735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Объект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ы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памяти создаются с хоста при помощи специальных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функций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2780928"/>
            <a:ext cx="8856984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cl_mem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input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input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clCreateBuffer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context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контекст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CL_MEM_READ_WRITE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флаг задающий тип использования буфера</a:t>
            </a:r>
            <a:endParaRPr lang="ru-RU" dirty="0" smtClean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sizeof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type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DATA_SIZE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размер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данных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inputsrc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указатель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на память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хоста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откуда копировать данные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err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код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ошибки</a:t>
            </a:r>
            <a:r>
              <a:rPr lang="ru-RU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Объект памяти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19256" cy="1155583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Запись данных в буфер на устройстве из памяти хоста</a:t>
            </a:r>
          </a:p>
          <a:p>
            <a:endParaRPr lang="ru-RU" sz="28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2632844"/>
            <a:ext cx="8856984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err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clEnqueueWriteBuffer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command_queue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очередь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input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указатель на буфер, куда производится запись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CL_TRUE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задает блокирующую запись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отступ в байтах в записываемом буфере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sizeof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DATA_SIZE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размер считываемых данных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host_ptr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указатель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на память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хоста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от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куда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копируются данные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количество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событий в списке событий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события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 которые надо завершить до копирования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объект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события, который нужно вернуть при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завершении</a:t>
            </a:r>
            <a:r>
              <a:rPr lang="ru-RU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11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Объект памяти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19256" cy="1155583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Запись данных из буфера на устройстве в память хоста</a:t>
            </a:r>
          </a:p>
          <a:p>
            <a:endParaRPr lang="ru-RU" sz="28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2632844"/>
            <a:ext cx="8784976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err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clEnqueueReadBuffer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command_queue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очередь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input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указатель на буфер, куда производится запись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CL_TRUE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задает блокирующую запись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отступ в байтах в записываемом буфере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sizeof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DATA_SIZE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размер считываемых данных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host_ptr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указатель на память хоста, куда копируются данные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количество событий в списке событий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события, которые надо завершить до копирования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объект события, который нужно вернуть при завершении</a:t>
            </a:r>
            <a:r>
              <a:rPr lang="ru-RU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29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Объект ядра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19256" cy="1947671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Объект ядра – инкапсулирует указанную функцию-ядро вместе с аргументами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Объект ядра посылается через очередь на исполнение </a:t>
            </a:r>
            <a:endParaRPr lang="ru-RU" sz="22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3501008"/>
            <a:ext cx="864096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cl_kernel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kernel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kernel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clCreateKernel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program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программный объект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"hello"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имя ядра объявленного со спецификатором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__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kernel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err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код ошибки</a:t>
            </a:r>
            <a:r>
              <a:rPr lang="ru-RU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41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Объект ядра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19256" cy="1947671"/>
          </a:xfrm>
        </p:spPr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Требуется присоединить к объекту ядра все аргументы соответствующей 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__kernel</a:t>
            </a:r>
            <a:r>
              <a:rPr lang="ru-RU" sz="2800" i="1" dirty="0" smtClean="0">
                <a:latin typeface="PT Sans" pitchFamily="34" charset="-52"/>
                <a:ea typeface="PT Sans" pitchFamily="34" charset="-52"/>
              </a:rPr>
              <a:t>-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функции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Аргументы в функции-ядре должны объявляться со спецификаторами 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__global</a:t>
            </a:r>
            <a:r>
              <a:rPr lang="ru-RU" sz="2800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или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_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_constant</a:t>
            </a:r>
            <a:endParaRPr lang="ru-RU" sz="2400" i="1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4327936"/>
            <a:ext cx="828092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err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clSetKernelArg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kernel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объект ядра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индекс аргумента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sizeof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cl_mem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размер аргумента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input_data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указатель на данные аргумента</a:t>
            </a:r>
            <a:r>
              <a:rPr lang="ru-RU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69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Постановка в очередь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91264" cy="1083575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Объект ядра необходимо поставить в очередь на выполнение</a:t>
            </a:r>
            <a:endParaRPr lang="ru-RU" sz="2200" i="1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2492896"/>
            <a:ext cx="828092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err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clEnqueueNDRangeKernel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command_queue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очередь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kernel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объект ядра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количество измерений задачи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зарезервированный параметр, </a:t>
            </a:r>
            <a:r>
              <a:rPr lang="ru-RU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д.б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global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количество рабочих элементов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lo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с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al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количество рабочих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групп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количество событий в списке событий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события, которые надо завершить до копирования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объект,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который нужно вернуть при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завершении</a:t>
            </a:r>
            <a:r>
              <a:rPr lang="ru-RU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42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Очистка данных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91264" cy="1083575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После завершения необходимо освободить память и уничтожить объекты</a:t>
            </a:r>
            <a:endParaRPr lang="ru-RU" sz="2200" i="1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82688" y="2708920"/>
            <a:ext cx="5669632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clReleaseMemObject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input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clReleaseMemObject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output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clReleaseProgram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program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clReleaseKernel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kernel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clReleaseCommandQueue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command_queue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clReleaseContext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context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65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Пример 1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Вычисление квадратов элементов вектора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2047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400" dirty="0" err="1" smtClean="0">
                <a:latin typeface="PT Sans" pitchFamily="34" charset="-52"/>
                <a:ea typeface="PT Sans" pitchFamily="34" charset="-52"/>
              </a:rPr>
              <a:t>Вендоры</a:t>
            </a:r>
            <a:endParaRPr lang="ru-RU" sz="4400" dirty="0">
              <a:latin typeface="PT Sans" pitchFamily="34" charset="-52"/>
              <a:ea typeface="PT Sans" pitchFamily="34" charset="-5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1916831"/>
            <a:ext cx="9087535" cy="309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646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5500" t="500" r="26500" b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780108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PT Sans" pitchFamily="34" charset="-52"/>
                <a:ea typeface="PT Sans" pitchFamily="34" charset="-52"/>
              </a:rPr>
              <a:t>Вопросы</a:t>
            </a:r>
            <a:endParaRPr lang="ru-RU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43608" y="4293096"/>
            <a:ext cx="6984776" cy="79208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PT Sans" pitchFamily="34" charset="-52"/>
                <a:ea typeface="PT Sans" pitchFamily="34" charset="-52"/>
              </a:rPr>
              <a:t>ekhramch@kpfu.ru</a:t>
            </a:r>
            <a:endParaRPr lang="ru-RU" dirty="0" smtClean="0">
              <a:latin typeface="PT Sans" pitchFamily="34" charset="-52"/>
              <a:ea typeface="PT Sans" pitchFamily="34" charset="-52"/>
            </a:endParaRPr>
          </a:p>
          <a:p>
            <a:endParaRPr lang="ru-RU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2843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Установка: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OSX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работает из коробки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Компиляция с ключом </a:t>
            </a:r>
          </a:p>
          <a:p>
            <a:pPr lvl="1"/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-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framework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-DAPPLE</a:t>
            </a:r>
          </a:p>
          <a:p>
            <a:endParaRPr lang="en-US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85950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Установка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AMD GPU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: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Ubuntu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Установить пакеты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apt-get install build-essential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linux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-headers-generic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debhelper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dh-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modaliases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execstack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dkms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lib32gcc1 libc6-i386 </a:t>
            </a:r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-headers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Скачать драйвера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amd.com/drivers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Создать установщик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sh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fglrx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*.run --</a:t>
            </a:r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buildpkg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 Ubuntu/precise</a:t>
            </a:r>
          </a:p>
        </p:txBody>
      </p:sp>
    </p:spTree>
    <p:extLst>
      <p:ext uri="{BB962C8B-B14F-4D97-AF65-F5344CB8AC3E}">
        <p14:creationId xmlns:p14="http://schemas.microsoft.com/office/powerpoint/2010/main" val="25757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Установка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AMD GPU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: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Ubuntu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Установить драйвера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dpkg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–i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fglrx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*.deb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Обновить х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org.conf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amdconfig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--initial --adapter=all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Перезагрузка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Проверка – запуск </a:t>
            </a:r>
            <a:r>
              <a:rPr lang="en-US" sz="2800" i="1" dirty="0" err="1" smtClean="0">
                <a:latin typeface="PT Sans" pitchFamily="34" charset="-52"/>
                <a:ea typeface="PT Sans" pitchFamily="34" charset="-52"/>
              </a:rPr>
              <a:t>fglrxinfo</a:t>
            </a:r>
            <a:endParaRPr lang="en-US" sz="2800" i="1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2392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Установка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AMD 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PU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: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Ubuntu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Скачать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AMD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APP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SDK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Распаковать архив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Установка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./Install*.sh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Создать 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линки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ln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–s /opt/AMDAPP/lib/x86_64/* /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usr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/local/lib</a:t>
            </a:r>
          </a:p>
          <a:p>
            <a:pPr lvl="1"/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ln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–s /opt/AMDAPP/include/* /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usr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/local/include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Обновить пути линковки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ldconfig</a:t>
            </a:r>
            <a:endParaRPr lang="en-US" sz="2400" i="1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Перезагрузка и запуск команды </a:t>
            </a:r>
            <a:r>
              <a:rPr lang="en-US" sz="2800" i="1" dirty="0" err="1" smtClean="0">
                <a:latin typeface="PT Sans" pitchFamily="34" charset="-52"/>
                <a:ea typeface="PT Sans" pitchFamily="34" charset="-52"/>
              </a:rPr>
              <a:t>clinfo</a:t>
            </a:r>
            <a:endParaRPr lang="en-US" sz="2800" i="1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57911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tis_kfu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itis_kfu</Template>
  <TotalTime>31495</TotalTime>
  <Words>1361</Words>
  <Application>Microsoft Office PowerPoint</Application>
  <PresentationFormat>Экран (4:3)</PresentationFormat>
  <Paragraphs>377</Paragraphs>
  <Slides>50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1" baseType="lpstr">
      <vt:lpstr>itis_kfu</vt:lpstr>
      <vt:lpstr>Введение в OpenCL</vt:lpstr>
      <vt:lpstr>Open Compute Language</vt:lpstr>
      <vt:lpstr>Open Compute Language</vt:lpstr>
      <vt:lpstr>Open Compute Language</vt:lpstr>
      <vt:lpstr>Вендоры</vt:lpstr>
      <vt:lpstr>Установка: OSX</vt:lpstr>
      <vt:lpstr>Установка AMD GPU: Ubuntu</vt:lpstr>
      <vt:lpstr>Установка AMD GPU: Ubuntu</vt:lpstr>
      <vt:lpstr>Установка AMD СPU: Ubuntu</vt:lpstr>
      <vt:lpstr>Установка Intel СPU: Ubuntu</vt:lpstr>
      <vt:lpstr>Установка Nvidia GPU: Ubuntu</vt:lpstr>
      <vt:lpstr>Установка Nvidia GPU: Ubuntu</vt:lpstr>
      <vt:lpstr>OpenCL Nvidia CUDA</vt:lpstr>
      <vt:lpstr>Список устройств OpenCL</vt:lpstr>
      <vt:lpstr>Модель OpenCL</vt:lpstr>
      <vt:lpstr>Модель OpenCL</vt:lpstr>
      <vt:lpstr>Модель OpenCL</vt:lpstr>
      <vt:lpstr>Модель OpenCL</vt:lpstr>
      <vt:lpstr>Исполнение OpenCL</vt:lpstr>
      <vt:lpstr>Исполнение OpenCL</vt:lpstr>
      <vt:lpstr>Исполнение OpenCL</vt:lpstr>
      <vt:lpstr>Исполнение OpenCL</vt:lpstr>
      <vt:lpstr>Исполнение OpenCL</vt:lpstr>
      <vt:lpstr>Контекст OpenCL</vt:lpstr>
      <vt:lpstr>Контекст OpenCL</vt:lpstr>
      <vt:lpstr>Очередь OpenCL</vt:lpstr>
      <vt:lpstr>Модель памяти</vt:lpstr>
      <vt:lpstr>Модель памяти</vt:lpstr>
      <vt:lpstr>OpenCL vs Nvidia CUDA</vt:lpstr>
      <vt:lpstr>Приложение на OpenCL</vt:lpstr>
      <vt:lpstr>Приложение на OpenCL</vt:lpstr>
      <vt:lpstr>Приложение на OpenCL</vt:lpstr>
      <vt:lpstr>Платформа</vt:lpstr>
      <vt:lpstr>Платформа</vt:lpstr>
      <vt:lpstr>Платформа</vt:lpstr>
      <vt:lpstr>Платформа: контекст</vt:lpstr>
      <vt:lpstr>Платформа: очередь</vt:lpstr>
      <vt:lpstr>Программный объект</vt:lpstr>
      <vt:lpstr>Программный объект</vt:lpstr>
      <vt:lpstr>Сборка программы</vt:lpstr>
      <vt:lpstr>Объект памяти</vt:lpstr>
      <vt:lpstr>Объект памяти</vt:lpstr>
      <vt:lpstr>Объект памяти</vt:lpstr>
      <vt:lpstr>Объект памяти</vt:lpstr>
      <vt:lpstr>Объект ядра</vt:lpstr>
      <vt:lpstr>Объект ядра</vt:lpstr>
      <vt:lpstr>Постановка в очередь</vt:lpstr>
      <vt:lpstr>Очистка данных</vt:lpstr>
      <vt:lpstr>Пример 1</vt:lpstr>
      <vt:lpstr>Вопросы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технологию MPI</dc:title>
  <dc:creator>Tesla-3</dc:creator>
  <cp:lastModifiedBy>ekhramch</cp:lastModifiedBy>
  <cp:revision>375</cp:revision>
  <dcterms:created xsi:type="dcterms:W3CDTF">2016-04-21T14:31:18Z</dcterms:created>
  <dcterms:modified xsi:type="dcterms:W3CDTF">2017-11-15T10:54:31Z</dcterms:modified>
</cp:coreProperties>
</file>