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3"/>
  </p:notesMasterIdLst>
  <p:sldIdLst>
    <p:sldId id="256" r:id="rId2"/>
    <p:sldId id="343" r:id="rId3"/>
    <p:sldId id="344" r:id="rId4"/>
    <p:sldId id="341" r:id="rId5"/>
    <p:sldId id="342" r:id="rId6"/>
    <p:sldId id="345" r:id="rId7"/>
    <p:sldId id="346" r:id="rId8"/>
    <p:sldId id="347" r:id="rId9"/>
    <p:sldId id="348" r:id="rId10"/>
    <p:sldId id="349" r:id="rId11"/>
    <p:sldId id="300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0" autoAdjust="0"/>
    <p:restoredTop sz="95078" autoAdjust="0"/>
  </p:normalViewPr>
  <p:slideViewPr>
    <p:cSldViewPr>
      <p:cViewPr>
        <p:scale>
          <a:sx n="90" d="100"/>
          <a:sy n="90" d="100"/>
        </p:scale>
        <p:origin x="-822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CACB0-F8FE-4858-B318-FD65BA258CC9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86834-D4DC-4436-81F0-088D0656D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2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Переделать </a:t>
            </a:r>
            <a:r>
              <a:rPr lang="ru-RU" smtClean="0"/>
              <a:t>на редукцию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072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Переделать </a:t>
            </a:r>
            <a:r>
              <a:rPr lang="ru-RU" smtClean="0"/>
              <a:t>на редукцию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072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51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60000" t="92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1780108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T Sans" pitchFamily="34" charset="-52"/>
                <a:ea typeface="PT Sans" pitchFamily="34" charset="-52"/>
              </a:rPr>
              <a:t>Оптимизация алгоритмов</a:t>
            </a:r>
            <a:endParaRPr lang="ru-RU" sz="4400" dirty="0">
              <a:solidFill>
                <a:schemeClr val="tx1">
                  <a:lumMod val="75000"/>
                  <a:lumOff val="25000"/>
                </a:schemeClr>
              </a:solidFill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7712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Двухэтапная редукция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084168" y="5733256"/>
            <a:ext cx="277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PT Sans"/>
              </a:rPr>
              <a:t>http</a:t>
            </a:r>
            <a:r>
              <a:rPr lang="en-US" dirty="0">
                <a:solidFill>
                  <a:schemeClr val="accent5"/>
                </a:solidFill>
                <a:latin typeface="PT Sans"/>
              </a:rPr>
              <a:t>://</a:t>
            </a:r>
            <a:r>
              <a:rPr lang="en-US" dirty="0" smtClean="0">
                <a:solidFill>
                  <a:schemeClr val="accent5"/>
                </a:solidFill>
                <a:latin typeface="PT Sans"/>
              </a:rPr>
              <a:t>developer.amd.com</a:t>
            </a:r>
            <a:endParaRPr lang="en-US" dirty="0">
              <a:solidFill>
                <a:schemeClr val="accent5"/>
              </a:solidFill>
              <a:latin typeface="PT Sans"/>
            </a:endParaRPr>
          </a:p>
        </p:txBody>
      </p:sp>
      <p:pic>
        <p:nvPicPr>
          <p:cNvPr id="3074" name="Picture 2" descr="http://developer.amd.com/wordpress/media/2013/01/OpenCL-Optimization-Figure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75" y="1988840"/>
            <a:ext cx="7172325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5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5500" t="500" r="26500" b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348880"/>
            <a:ext cx="7704856" cy="988020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latin typeface="PT Sans" pitchFamily="34" charset="-52"/>
                <a:ea typeface="PT Sans" pitchFamily="34" charset="-52"/>
              </a:rPr>
              <a:t>Задание на практику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3645024"/>
            <a:ext cx="8280920" cy="108012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Оптимизация умножение матриц – умножение на транспонированную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B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(1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-d)</a:t>
            </a:r>
            <a:endParaRPr lang="ru-RU" sz="20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284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Произведение матриц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Пример: оптимизация перемножения матриц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Одномерная область вычислений размером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n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Каждый рабочий элемент обсчитывает свою строку матрицы С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Использование частной памяти – массив размером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n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для хранения строки матрицы А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Использование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локальной памяти – копирование столбца матрицы В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в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локальную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память</a:t>
            </a:r>
          </a:p>
        </p:txBody>
      </p:sp>
    </p:spTree>
    <p:extLst>
      <p:ext uri="{BB962C8B-B14F-4D97-AF65-F5344CB8AC3E}">
        <p14:creationId xmlns:p14="http://schemas.microsoft.com/office/powerpoint/2010/main" val="25005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Произведение матриц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Пример: оптимизация перемножения матриц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Двумерная область вычислений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Блочное произведение матриц по аналогии с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-версией</a:t>
            </a:r>
          </a:p>
        </p:txBody>
      </p:sp>
    </p:spTree>
    <p:extLst>
      <p:ext uri="{BB962C8B-B14F-4D97-AF65-F5344CB8AC3E}">
        <p14:creationId xmlns:p14="http://schemas.microsoft.com/office/powerpoint/2010/main" val="130749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Редукция на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Классический алгоритм для демонстрации техник оптимизации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Простая последовательная реализация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O(n)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Параллельный алгоритм нетривиален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Параллельные версии сильно различаются по производительности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99141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Наивная реализация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Каждая рабочая группа вычисляет свою частичную сумму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Условие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local_index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&amp; mask) == </a:t>
            </a:r>
            <a:r>
              <a:rPr lang="en-US" sz="2800" dirty="0" smtClean="0">
                <a:solidFill>
                  <a:srgbClr val="09885A"/>
                </a:solidFill>
                <a:latin typeface="Consolas"/>
              </a:rPr>
              <a:t>0</a:t>
            </a:r>
            <a:r>
              <a:rPr lang="ru-RU" sz="2800" dirty="0" smtClean="0">
                <a:solidFill>
                  <a:srgbClr val="09885A"/>
                </a:solidFill>
                <a:latin typeface="Consolas"/>
              </a:rPr>
              <a:t> </a:t>
            </a:r>
            <a:r>
              <a:rPr lang="ru-RU" sz="2800" dirty="0" smtClean="0">
                <a:solidFill>
                  <a:prstClr val="black"/>
                </a:solidFill>
                <a:latin typeface="PT Sans" pitchFamily="34" charset="-52"/>
              </a:rPr>
              <a:t>проверяет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делимость на 2/4/8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etc.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Частичные суммы обрабатываются на процессоре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Недостаток – плохое дерево редукции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На каждом этапе рабочая группа становится все более разреженной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4702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Наивная реализация</a:t>
            </a:r>
          </a:p>
        </p:txBody>
      </p:sp>
      <p:pic>
        <p:nvPicPr>
          <p:cNvPr id="1026" name="Picture 2" descr="http://developer.amd.com/wordpress/media/2013/01/OpenCL-Optimization-Figur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95325"/>
            <a:ext cx="7345638" cy="389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6084168" y="5733256"/>
            <a:ext cx="277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PT Sans"/>
              </a:rPr>
              <a:t>http</a:t>
            </a:r>
            <a:r>
              <a:rPr lang="en-US" dirty="0">
                <a:solidFill>
                  <a:schemeClr val="accent5"/>
                </a:solidFill>
                <a:latin typeface="PT Sans"/>
              </a:rPr>
              <a:t>://</a:t>
            </a:r>
            <a:r>
              <a:rPr lang="en-US" dirty="0" smtClean="0">
                <a:solidFill>
                  <a:schemeClr val="accent5"/>
                </a:solidFill>
                <a:latin typeface="PT Sans"/>
              </a:rPr>
              <a:t>developer.amd.com</a:t>
            </a:r>
            <a:endParaRPr lang="en-US" dirty="0">
              <a:solidFill>
                <a:schemeClr val="accent5"/>
              </a:solidFill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109203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Реорганизация дерева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Будем не увеличивать а уменьшать расстояние между элементами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Это позволит эффективнее нагружать вычислительные ресурсы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Количество элементов в 2 раза меньше 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n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Это позволит сложить 2 половины массива при загрузке в локальную память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0714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Реорганизация дерева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084168" y="5733256"/>
            <a:ext cx="277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PT Sans"/>
              </a:rPr>
              <a:t>http</a:t>
            </a:r>
            <a:r>
              <a:rPr lang="en-US" dirty="0">
                <a:solidFill>
                  <a:schemeClr val="accent5"/>
                </a:solidFill>
                <a:latin typeface="PT Sans"/>
              </a:rPr>
              <a:t>://</a:t>
            </a:r>
            <a:r>
              <a:rPr lang="en-US" dirty="0" smtClean="0">
                <a:solidFill>
                  <a:schemeClr val="accent5"/>
                </a:solidFill>
                <a:latin typeface="PT Sans"/>
              </a:rPr>
              <a:t>developer.amd.com</a:t>
            </a:r>
            <a:endParaRPr lang="en-US" dirty="0">
              <a:solidFill>
                <a:schemeClr val="accent5"/>
              </a:solidFill>
              <a:latin typeface="PT Sans"/>
            </a:endParaRPr>
          </a:p>
        </p:txBody>
      </p:sp>
      <p:pic>
        <p:nvPicPr>
          <p:cNvPr id="2052" name="Picture 4" descr="http://developer.amd.com/wordpress/media/2013/01/OpenCL-Optimization-Figur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30040"/>
            <a:ext cx="7443676" cy="38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50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Двухэтапная редукция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Развитие идеи со сложением элементов при загрузке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Количество элементов кратно меньше </a:t>
            </a:r>
            <a:r>
              <a:rPr lang="en-US" sz="2800" i="1" dirty="0">
                <a:latin typeface="PT Sans" pitchFamily="34" charset="-52"/>
                <a:ea typeface="PT Sans" pitchFamily="34" charset="-52"/>
              </a:rPr>
              <a:t>n</a:t>
            </a:r>
            <a:endParaRPr lang="ru-RU" sz="2800" i="1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Последовательный цикл для каждого элемента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 массиву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Параллельная редукция по группам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74715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tis_kfu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itis_kfu</Template>
  <TotalTime>51704</TotalTime>
  <Words>226</Words>
  <Application>Microsoft Office PowerPoint</Application>
  <PresentationFormat>Экран (4:3)</PresentationFormat>
  <Paragraphs>45</Paragraphs>
  <Slides>11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itis_kfu</vt:lpstr>
      <vt:lpstr>Оптимизация алгоритмов</vt:lpstr>
      <vt:lpstr>Произведение матриц</vt:lpstr>
      <vt:lpstr>Произведение матриц</vt:lpstr>
      <vt:lpstr>Редукция на OpenCL</vt:lpstr>
      <vt:lpstr>Наивная реализация</vt:lpstr>
      <vt:lpstr>Наивная реализация</vt:lpstr>
      <vt:lpstr>Реорганизация дерева</vt:lpstr>
      <vt:lpstr>Реорганизация дерева</vt:lpstr>
      <vt:lpstr>Двухэтапная редукция</vt:lpstr>
      <vt:lpstr>Двухэтапная редукция</vt:lpstr>
      <vt:lpstr>Задание на практику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технологию MPI</dc:title>
  <dc:creator>Tesla-3</dc:creator>
  <cp:lastModifiedBy>ekhramch</cp:lastModifiedBy>
  <cp:revision>427</cp:revision>
  <dcterms:created xsi:type="dcterms:W3CDTF">2016-04-21T14:31:18Z</dcterms:created>
  <dcterms:modified xsi:type="dcterms:W3CDTF">2017-11-30T09:35:54Z</dcterms:modified>
</cp:coreProperties>
</file>