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5"/>
  </p:notesMasterIdLst>
  <p:sldIdLst>
    <p:sldId id="256" r:id="rId2"/>
    <p:sldId id="341" r:id="rId3"/>
    <p:sldId id="340" r:id="rId4"/>
    <p:sldId id="343" r:id="rId5"/>
    <p:sldId id="344" r:id="rId6"/>
    <p:sldId id="346" r:id="rId7"/>
    <p:sldId id="347" r:id="rId8"/>
    <p:sldId id="348" r:id="rId9"/>
    <p:sldId id="349" r:id="rId10"/>
    <p:sldId id="375" r:id="rId11"/>
    <p:sldId id="376" r:id="rId12"/>
    <p:sldId id="350" r:id="rId13"/>
    <p:sldId id="351" r:id="rId14"/>
    <p:sldId id="352" r:id="rId15"/>
    <p:sldId id="371" r:id="rId16"/>
    <p:sldId id="373" r:id="rId17"/>
    <p:sldId id="367" r:id="rId18"/>
    <p:sldId id="368" r:id="rId19"/>
    <p:sldId id="369" r:id="rId20"/>
    <p:sldId id="370" r:id="rId21"/>
    <p:sldId id="354" r:id="rId22"/>
    <p:sldId id="356" r:id="rId23"/>
    <p:sldId id="357" r:id="rId24"/>
    <p:sldId id="372" r:id="rId25"/>
    <p:sldId id="358" r:id="rId26"/>
    <p:sldId id="359" r:id="rId27"/>
    <p:sldId id="360" r:id="rId28"/>
    <p:sldId id="361" r:id="rId29"/>
    <p:sldId id="364" r:id="rId30"/>
    <p:sldId id="365" r:id="rId31"/>
    <p:sldId id="366" r:id="rId32"/>
    <p:sldId id="374" r:id="rId33"/>
    <p:sldId id="300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0" autoAdjust="0"/>
    <p:restoredTop sz="95078" autoAdjust="0"/>
  </p:normalViewPr>
  <p:slideViewPr>
    <p:cSldViewPr>
      <p:cViewPr>
        <p:scale>
          <a:sx n="90" d="100"/>
          <a:sy n="90" d="100"/>
        </p:scale>
        <p:origin x="-82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API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OpenCL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Явное преобразование общего вида 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convert_&lt;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dest_type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&gt;&lt;_sat&gt;&lt;rounding&gt;(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source_type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)</a:t>
            </a:r>
            <a:endParaRPr lang="ru-RU" sz="2400" i="1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Два параметра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Характер округления</a:t>
            </a:r>
          </a:p>
          <a:p>
            <a:pPr lvl="2"/>
            <a:r>
              <a:rPr lang="en-US" sz="2200" dirty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rte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 – округление до ближайшего четного</a:t>
            </a:r>
          </a:p>
          <a:p>
            <a:pPr lvl="2"/>
            <a:r>
              <a:rPr lang="en-US" sz="2200" dirty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rtz</a:t>
            </a:r>
            <a:r>
              <a:rPr lang="en-US" sz="2200" dirty="0" smtClean="0">
                <a:latin typeface="PT Sans" pitchFamily="34" charset="-52"/>
                <a:ea typeface="PT Sans" pitchFamily="34" charset="-52"/>
              </a:rPr>
              <a:t> –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200" dirty="0">
                <a:latin typeface="PT Sans" pitchFamily="34" charset="-52"/>
                <a:ea typeface="PT Sans" pitchFamily="34" charset="-52"/>
              </a:rPr>
              <a:t>округление 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в сторону нуля</a:t>
            </a:r>
          </a:p>
          <a:p>
            <a:pPr lvl="2"/>
            <a:r>
              <a:rPr lang="en-US" sz="2200" dirty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rtp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 – округление в сторону </a:t>
            </a:r>
            <a:r>
              <a:rPr lang="ru-RU" sz="2200" dirty="0" smtClean="0">
                <a:latin typeface="Times New Roman"/>
                <a:ea typeface="PT Sans" pitchFamily="34" charset="-52"/>
                <a:cs typeface="Times New Roman"/>
              </a:rPr>
              <a:t>+∞</a:t>
            </a:r>
            <a:endParaRPr lang="en-US" sz="2200" dirty="0" smtClean="0">
              <a:latin typeface="PT Sans" pitchFamily="34" charset="-52"/>
              <a:ea typeface="PT Sans" pitchFamily="34" charset="-52"/>
            </a:endParaRPr>
          </a:p>
          <a:p>
            <a:pPr lvl="2"/>
            <a:r>
              <a:rPr lang="en-US" sz="2200" dirty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rt</a:t>
            </a:r>
            <a:r>
              <a:rPr lang="en-US" sz="2200" dirty="0" err="1">
                <a:latin typeface="PT Sans" pitchFamily="34" charset="-52"/>
                <a:ea typeface="PT Sans" pitchFamily="34" charset="-52"/>
              </a:rPr>
              <a:t>n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200" dirty="0">
                <a:latin typeface="PT Sans" pitchFamily="34" charset="-52"/>
                <a:ea typeface="PT Sans" pitchFamily="34" charset="-52"/>
              </a:rPr>
              <a:t>– округление в сторону </a:t>
            </a:r>
            <a:r>
              <a:rPr lang="ru-RU" sz="2200" dirty="0" smtClean="0">
                <a:latin typeface="Times New Roman"/>
                <a:ea typeface="PT Sans" pitchFamily="34" charset="-52"/>
                <a:cs typeface="Times New Roman"/>
              </a:rPr>
              <a:t>−∞</a:t>
            </a:r>
            <a:endParaRPr lang="ru-RU" sz="22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Поведение при выходе за границы типа</a:t>
            </a:r>
            <a:endParaRPr lang="en-US" sz="2400" dirty="0">
              <a:latin typeface="PT Sans" pitchFamily="34" charset="-52"/>
              <a:ea typeface="PT Sans" pitchFamily="34" charset="-52"/>
            </a:endParaRPr>
          </a:p>
          <a:p>
            <a:pPr lvl="2"/>
            <a:r>
              <a:rPr lang="en-US" sz="2200" dirty="0" smtClean="0">
                <a:latin typeface="PT Sans" pitchFamily="34" charset="-52"/>
                <a:ea typeface="PT Sans" pitchFamily="34" charset="-52"/>
              </a:rPr>
              <a:t>_sat – 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выходящие за пределы значения округляются до ближайших значений целевого типа; 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NaN</a:t>
            </a:r>
            <a:r>
              <a:rPr lang="en-US" sz="22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в 0</a:t>
            </a: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451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557947"/>
            <a:ext cx="8568952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short4 s;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отрицательные числа округляются до 0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ushort4 u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convert_ushort4_sat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s 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float4 f;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поведение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f &gt; INT_MAX, f &lt; INT_MIN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NaN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зависит от реализации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//округление - отбрасывается дробная часть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int4 i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convert_int4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f 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8000"/>
                </a:solidFill>
                <a:latin typeface="Consolas"/>
              </a:rPr>
              <a:t>//f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&gt;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INT_MAX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к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INT_MAX,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f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&lt;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INT_MIN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к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INT_MIN,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f =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NaN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к 0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//округление - отбрасывается дробная часть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int4 i2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convert_int4_sat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f 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так же как для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i2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но округление до ближайшего целого числа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int4 i3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convert_int4_sat_rte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f 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66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Спецификаторы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 fontScale="92500"/>
          </a:bodyPr>
          <a:lstStyle/>
          <a:p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3000" dirty="0" smtClean="0">
                <a:latin typeface="PT Sans" pitchFamily="34" charset="-52"/>
                <a:ea typeface="PT Sans" pitchFamily="34" charset="-52"/>
              </a:rPr>
              <a:t>global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Объект размещается в глобальной памяти устройства</a:t>
            </a:r>
          </a:p>
          <a:p>
            <a:r>
              <a:rPr lang="ru-RU" sz="3000" i="1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3000" dirty="0" smtClean="0">
                <a:latin typeface="PT Sans" pitchFamily="34" charset="-52"/>
                <a:ea typeface="PT Sans" pitchFamily="34" charset="-52"/>
              </a:rPr>
              <a:t>local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Объект размещается в быстрой локальной памяти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Общая память для всех элементов группы</a:t>
            </a:r>
          </a:p>
          <a:p>
            <a:r>
              <a:rPr lang="en-US" sz="3000" dirty="0" smtClean="0">
                <a:latin typeface="PT Sans" pitchFamily="34" charset="-52"/>
                <a:ea typeface="PT Sans" pitchFamily="34" charset="-52"/>
              </a:rPr>
              <a:t>__constant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Память только для чтения в глобальной памяти</a:t>
            </a:r>
          </a:p>
          <a:p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3000" dirty="0" smtClean="0">
                <a:latin typeface="PT Sans" pitchFamily="34" charset="-52"/>
                <a:ea typeface="PT Sans" pitchFamily="34" charset="-52"/>
              </a:rPr>
              <a:t>private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Быстрая память доступная одному элементу</a:t>
            </a:r>
          </a:p>
        </p:txBody>
      </p:sp>
    </p:spTree>
    <p:extLst>
      <p:ext uri="{BB962C8B-B14F-4D97-AF65-F5344CB8AC3E}">
        <p14:creationId xmlns:p14="http://schemas.microsoft.com/office/powerpoint/2010/main" val="35511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Спецификаторы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Все аргументы функции-ядра располагаются в частной(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private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)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памяти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Указатели в аргументах функции </a:t>
            </a:r>
            <a:r>
              <a:rPr lang="ru-RU" sz="2800" u="sng" dirty="0" smtClean="0">
                <a:latin typeface="PT Sans" pitchFamily="34" charset="-52"/>
                <a:ea typeface="PT Sans" pitchFamily="34" charset="-52"/>
              </a:rPr>
              <a:t>обязаны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быть объявлены со спецификаторами памяти 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global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__local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или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__constant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Присваивание указателя из одного адресного пространства другому запрещено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Преобразование типа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из одного адресного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пространства в другое вызывает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UB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473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Встроенные функции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6024" y="1700808"/>
            <a:ext cx="8748464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количество измерений пространства задачи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get_work_dim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общее количество элементов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get_global_size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общее число элементов в группе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get_local_size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уникальный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элемента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get_global_id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Встроенные функции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3530" y="1988840"/>
            <a:ext cx="874846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уникальный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элемента в группе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get_local_id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общее число групп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get_num_groups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уникальный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группы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get_group_id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Атомарные операции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поддерживает атомарные операции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типа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int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atomic_add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atomic_sub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atomic_inc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atomic_dec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atomic_or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atomic_and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atomic_xor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atomic_min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atomic_max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atomic_xchg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atomic_cmpxchg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Только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atomic_xchg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поддерживает тип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float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54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С++ и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cl.hpp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содержит обертку над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API C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стиле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C++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Позволяет писать программу с использованием стандартных контейнеров и других инструментов С++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легче читается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медленнее чем «чистый С»*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endParaRPr lang="en-US" sz="2800" u="sng" dirty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endParaRPr lang="en-US" sz="2800" u="sng" dirty="0" smtClean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r>
              <a:rPr lang="ru-RU" sz="1800" dirty="0" smtClean="0">
                <a:solidFill>
                  <a:schemeClr val="bg2">
                    <a:lumMod val="90000"/>
                  </a:schemeClr>
                </a:solidFill>
                <a:latin typeface="PT Sans" pitchFamily="34" charset="-52"/>
                <a:ea typeface="PT Sans" pitchFamily="34" charset="-52"/>
              </a:rPr>
              <a:t>*В некоторых случаях</a:t>
            </a:r>
            <a:endParaRPr lang="ru-RU" sz="1600" dirty="0">
              <a:solidFill>
                <a:schemeClr val="bg2">
                  <a:lumMod val="90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442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С++ и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484784"/>
            <a:ext cx="8280920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//получение вектор платформ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platforms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//получение вектор устройств для каждой платформы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devices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platforms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getDevices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CL_DEVICE_TYPE_ALL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//создание контекста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 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CL_DEVICE_TYPE_DEFAULT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//загрузка кода ядра, создание и компиляция программного объекта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 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ProgramSource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С++ и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628800"/>
            <a:ext cx="8928992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создание очереди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//создание ядра</a:t>
            </a: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kernel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make_kernel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типов параметров*/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"kernel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//загрузка данных в память устройства с хоста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data_device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data_host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data_host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//запуск ядра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EnqueueArgs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queue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NDRange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count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 параметров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*/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//загрузка данных в память хоста с устройства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copy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data_device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data_host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data_host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C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Стандарт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ISO C99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 некоторыми ограничениями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Расширения языка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Векторные типы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Функции для рабочих элементов/групп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Синхронизация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Спецификаторы размещения в памяти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Встроенные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функции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Спецификатор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__kernel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функция-ядро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14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Сумма векторов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с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умма двух векторов в стиле С++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Функция-ядро вынесена в отдельный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cl-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файл 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465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низ 11"/>
          <p:cNvSpPr/>
          <p:nvPr/>
        </p:nvSpPr>
        <p:spPr>
          <a:xfrm flipV="1">
            <a:off x="1845817" y="2078861"/>
            <a:ext cx="936104" cy="38704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трелка вниз 1"/>
          <p:cNvSpPr/>
          <p:nvPr/>
        </p:nvSpPr>
        <p:spPr>
          <a:xfrm>
            <a:off x="6300192" y="2006852"/>
            <a:ext cx="936104" cy="38704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Иерархия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8438" y="2078861"/>
            <a:ext cx="3169778" cy="38704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Частная память</a:t>
            </a: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O(2-3)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слов в такт/элемент</a:t>
            </a:r>
            <a:endParaRPr lang="en-US" sz="20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Локальная память</a:t>
            </a: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слов в такт/группа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Глобальная память</a:t>
            </a: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O(100-200)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Гбайт/с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Память хоста</a:t>
            </a: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O(1-100) </a:t>
            </a:r>
            <a:r>
              <a:rPr lang="ru-RU" sz="20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Гбайт/с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438" y="1620915"/>
            <a:ext cx="3169778" cy="457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Ширина шины</a:t>
            </a:r>
            <a:endParaRPr lang="en-US" sz="2400" b="1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6315" y="1548907"/>
            <a:ext cx="2613214" cy="457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PT Sans" pitchFamily="34" charset="-52"/>
                <a:ea typeface="PT Sans" pitchFamily="34" charset="-52"/>
                <a:cs typeface="Arial"/>
              </a:defRPr>
            </a:lvl1pPr>
          </a:lstStyle>
          <a:p>
            <a:pPr algn="ctr"/>
            <a:r>
              <a:rPr lang="ru-RU" dirty="0" smtClean="0">
                <a:sym typeface="Myriad Set Text" charset="0"/>
              </a:rPr>
              <a:t>Объем памяти</a:t>
            </a:r>
            <a:endParaRPr lang="en-US" dirty="0">
              <a:sym typeface="Myriad Set T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6314" y="2006853"/>
            <a:ext cx="2613215" cy="38704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Частная память</a:t>
            </a:r>
            <a:endParaRPr lang="en-US" sz="24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O(10) </a:t>
            </a:r>
            <a:r>
              <a:rPr lang="ru-RU" sz="20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слов</a:t>
            </a:r>
            <a:r>
              <a:rPr lang="en-US" sz="20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/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элемент</a:t>
            </a: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Локальная память</a:t>
            </a:r>
            <a:endParaRPr lang="en-US" sz="24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O(1-10)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Кбайт/группу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Global memory</a:t>
            </a: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O(1-10)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Гбайт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Host memory</a:t>
            </a: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O(1-100)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Гбайт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39256" y="3557339"/>
            <a:ext cx="9380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PT Sans"/>
              </a:rPr>
              <a:t>VS</a:t>
            </a:r>
            <a:endParaRPr lang="ru-RU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0495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Частная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Несколько десятков 4-байтных слов на рабочий элемент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Там размещаются переменные, объявленные в ядре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рабочий элемент обладает своим набором таких переменных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частная память кончается, переменные будут размещаться в глобальной памяти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789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Локальная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Десятки Кбайт на рабочую группу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Используется всеми элементами одной рабочей группы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Передача данных между локальной и глобальной памятью производится в ядрах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объявленные со спецификатором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__local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772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Локальная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Локальная память используется для создания буфера с часто используемыми данными из глобальной памяти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Использование локальной памяти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это не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«серебряная пуля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»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30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Локальная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нет локальной памяти – приложения, использующие локальную память могут потерять в производительности при исполнении 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CPU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Размер и скорость кэшей 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увеличивается –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озможен прирост скорости без прямого участия программиста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058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Глобальная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Равна размеру оперативной 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Здесь размещаются динамические массивы и локальные переменные не уместившиеся в частной 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Переменные объявленные со спецификатором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__global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934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Согласованность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используется модель памяти с </a:t>
            </a:r>
            <a:r>
              <a:rPr lang="ru-RU" sz="2800" u="sng" dirty="0" smtClean="0">
                <a:latin typeface="PT Sans" pitchFamily="34" charset="-52"/>
                <a:ea typeface="PT Sans" pitchFamily="34" charset="-52"/>
              </a:rPr>
              <a:t>нестрогой согласованностью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Состояние памяти видимое для отдельного рабочего элемента не является гарантированно корректным для всех рабочих элементов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Рабочий элемент корректно видит свои операции чтения/записи</a:t>
            </a: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305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Согласованность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элементов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рабочей группы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согласованность локальной и глобальной гарантирована после барьеров синхронизации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Барьерная согласованность не гарантирована для элементов разных рабочих групп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284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Синхронизация в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Синхронизация возможна только между рабочими элементами, входящими в одну рабочую группу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Синхронизация между рабочими группами выполняющими одно и то же ядро невозможна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Два основных вида синхронизации: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Барьеры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Барьеры памяти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088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Ограничения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 С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указателей на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битовых полей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Нет массивов переменной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длинны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Рекурсия не поддерживается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Нет стандартных заголовков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Тип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double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опционален (поддерживается большинством реализаций)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98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Синхронизация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void barrier()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Рабочий элемент встретивший барьер ждет, пока все элементы группы не подойдут к барьеру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барьер расположен в ветвлении то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Ветвь должны выбрать все элементы группы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Ветвь не должен выбрать ни один элемент группы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endParaRPr lang="ru-RU" sz="2600" dirty="0">
              <a:latin typeface="PT Sans" pitchFamily="34" charset="-52"/>
              <a:ea typeface="PT Sans" pitchFamily="34" charset="-52"/>
            </a:endParaRPr>
          </a:p>
          <a:p>
            <a:endParaRPr lang="ru-RU" sz="2600" dirty="0">
              <a:latin typeface="PT Sans" pitchFamily="34" charset="-52"/>
              <a:ea typeface="PT Sans" pitchFamily="34" charset="-52"/>
            </a:endParaRPr>
          </a:p>
          <a:p>
            <a:endParaRPr lang="en-US" sz="3000" dirty="0" smtClean="0">
              <a:latin typeface="PT Sans" pitchFamily="34" charset="-52"/>
              <a:ea typeface="PT Sans" pitchFamily="34" charset="-52"/>
            </a:endParaRPr>
          </a:p>
          <a:p>
            <a:endParaRPr lang="ru-RU" sz="30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943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Синхронизация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147248" cy="1515624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Барьер памяти – гарантирует, что все операции чтения и/или записи завершены у данного барьера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en-US" sz="3200" dirty="0" smtClean="0">
              <a:latin typeface="PT Sans" pitchFamily="34" charset="-52"/>
              <a:ea typeface="PT Sans" pitchFamily="34" charset="-52"/>
            </a:endParaRPr>
          </a:p>
          <a:p>
            <a:endParaRPr lang="ru-RU" sz="3200" u="sng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3645024"/>
            <a:ext cx="813690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mem_fence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mem_fence_flag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все операции чтения и записи</a:t>
            </a:r>
          </a:p>
          <a:p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read_mem_fence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mem_fence_flag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все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операции чтения </a:t>
            </a:r>
            <a:endParaRPr lang="ru-RU" dirty="0" smtClean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write_mem_fence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mem_fence_flag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все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операции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записи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Произведение матриц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179512" y="1481329"/>
            <a:ext cx="8712968" cy="3963896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произведение квадратных матриц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Двумерная глобальная сетка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764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5500" t="500" r="265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PT Sans" pitchFamily="34" charset="-52"/>
                <a:ea typeface="PT Sans" pitchFamily="34" charset="-52"/>
              </a:rPr>
              <a:t>Задание на практику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645024"/>
            <a:ext cx="8064896" cy="792088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Транспонирование матрицы на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638797"/>
              </p:ext>
            </p:extLst>
          </p:nvPr>
        </p:nvGraphicFramePr>
        <p:xfrm>
          <a:off x="457200" y="1898888"/>
          <a:ext cx="82296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307704"/>
                <a:gridCol w="3178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Скалярный тип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Векторный</a:t>
                      </a:r>
                      <a:r>
                        <a:rPr lang="ru-RU" sz="2000" baseline="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тип </a:t>
                      </a:r>
                      <a:endParaRPr lang="en-US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(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n = 2,</a:t>
                      </a:r>
                      <a:r>
                        <a:rPr lang="en-US" sz="2000" baseline="0" dirty="0" smtClean="0">
                          <a:latin typeface="PT Sans" pitchFamily="34" charset="-52"/>
                          <a:ea typeface="PT Sans" pitchFamily="34" charset="-52"/>
                        </a:rPr>
                        <a:t> 4,  8, 16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)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Тип для кода на хосте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char,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uchar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charn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ucharn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cl_char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cl_uchar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short,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ushort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shortn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ushortn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cl_short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cl_ushort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int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uint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intn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uintn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cl_int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cl_uint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long,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ulong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longn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ulongn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cl_long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cl_ulong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float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floatn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cl_float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3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719" y="1628800"/>
            <a:ext cx="8585677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f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uint4 u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uint4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nl-NL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u будет (1, 1, 1, 1)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f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f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ошибка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54607" y="2829129"/>
            <a:ext cx="601216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pos</a:t>
            </a:r>
            <a:r>
              <a:rPr lang="ru-RU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ошибка, только 2 компоненты!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7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861047"/>
            <a:ext cx="601216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float8 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s0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1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я компонента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s7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8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я компонента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float16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sa 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или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f.sA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10я компонента</a:t>
            </a:r>
          </a:p>
          <a:p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ru-RU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или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f.s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ru-RU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16я компонента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10797"/>
              </p:ext>
            </p:extLst>
          </p:nvPr>
        </p:nvGraphicFramePr>
        <p:xfrm>
          <a:off x="288032" y="1541016"/>
          <a:ext cx="853244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860032"/>
              </a:tblGrid>
              <a:tr h="35388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Векторные компоненты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Численные индексы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2 компоненты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0, 1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4 компоненты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0, 1,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2, 3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8 компонент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0, 1,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2, 3, 4, 5, 6, 7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424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16 компонент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0, 1,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2, 3, 4, 5, 6, 7, 8, 9,</a:t>
                      </a:r>
                      <a:r>
                        <a:rPr lang="en-US" baseline="0" dirty="0" smtClean="0">
                          <a:latin typeface="PT Sans" pitchFamily="34" charset="-52"/>
                          <a:ea typeface="PT Sans" pitchFamily="34" charset="-52"/>
                        </a:rPr>
                        <a:t> a/A, b/B, c/C, d/D, e/E, f/F</a:t>
                      </a:r>
                      <a:endParaRPr lang="ru-RU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7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36104" y="3640956"/>
            <a:ext cx="601216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f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 low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high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 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low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f.xy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(1.0f, 2.0f)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high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f.zw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(3.0f, 4.0f)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odd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f.yw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(2.0f, 4.0f)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even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f.xz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(1.0f, 3.0f)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70160"/>
              </p:ext>
            </p:extLst>
          </p:nvPr>
        </p:nvGraphicFramePr>
        <p:xfrm>
          <a:off x="288032" y="1541016"/>
          <a:ext cx="8532440" cy="188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860032"/>
              </a:tblGrid>
              <a:tr h="35388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Суффикс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доступа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Возвращаемые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значения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.lo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Возвращает левую 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половину вектора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.hi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Возвращает правую 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половину вектора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.odd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Возвращает нечетные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компоненты вектора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424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.even</a:t>
                      </a:r>
                      <a:endParaRPr lang="ru-RU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Возвращает четные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компоненты вектора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0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1659639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векторных типов поддерживается поэлементное выполнение основных операторов С: +, -, *, /,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&amp;, |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т.д.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67744" y="3393840"/>
            <a:ext cx="331236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int4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 = 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//аналогично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80112" y="2839842"/>
            <a:ext cx="3456384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u(1)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v(1)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w(1)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u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//аналогично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odd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аналогично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Неявное преобразование скалярных типов и указателей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векторных типов требуется явное преобразование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convert_&lt;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dest_type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&gt;(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source_type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4151462"/>
            <a:ext cx="727280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int4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float4 f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smtClean="0">
                <a:solidFill>
                  <a:srgbClr val="795E26"/>
                </a:solidFill>
                <a:latin typeface="Consolas"/>
              </a:rPr>
              <a:t>convert_float4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342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51601</TotalTime>
  <Words>1459</Words>
  <Application>Microsoft Office PowerPoint</Application>
  <PresentationFormat>Экран (4:3)</PresentationFormat>
  <Paragraphs>305</Paragraphs>
  <Slides>33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itis_kfu</vt:lpstr>
      <vt:lpstr>API OpenCL</vt:lpstr>
      <vt:lpstr>OpenCL C</vt:lpstr>
      <vt:lpstr>Ограничения OpenCL С</vt:lpstr>
      <vt:lpstr>Типы OpenCL</vt:lpstr>
      <vt:lpstr>Типы OpenCL</vt:lpstr>
      <vt:lpstr>Типы OpenCL</vt:lpstr>
      <vt:lpstr>Типы OpenCL</vt:lpstr>
      <vt:lpstr>Типы OpenCL</vt:lpstr>
      <vt:lpstr>Типы OpenCL</vt:lpstr>
      <vt:lpstr>Типы OpenCL</vt:lpstr>
      <vt:lpstr>Типы OpenCL</vt:lpstr>
      <vt:lpstr>Спецификаторы памяти</vt:lpstr>
      <vt:lpstr>Спецификаторы памяти</vt:lpstr>
      <vt:lpstr>Встроенные функции</vt:lpstr>
      <vt:lpstr>Встроенные функции</vt:lpstr>
      <vt:lpstr>Атомарные операции</vt:lpstr>
      <vt:lpstr>С++ и OpenCL</vt:lpstr>
      <vt:lpstr>С++ и OpenCL</vt:lpstr>
      <vt:lpstr>С++ и OpenCL</vt:lpstr>
      <vt:lpstr>Сумма векторов</vt:lpstr>
      <vt:lpstr>Иерархия памяти</vt:lpstr>
      <vt:lpstr>Частная память</vt:lpstr>
      <vt:lpstr>Локальная память</vt:lpstr>
      <vt:lpstr>Локальная память</vt:lpstr>
      <vt:lpstr>Локальная память</vt:lpstr>
      <vt:lpstr>Глобальная память</vt:lpstr>
      <vt:lpstr>Согласованность памяти</vt:lpstr>
      <vt:lpstr>Согласованность памяти</vt:lpstr>
      <vt:lpstr>Синхронизация в OpenCL</vt:lpstr>
      <vt:lpstr>Синхронизация</vt:lpstr>
      <vt:lpstr>Синхронизация</vt:lpstr>
      <vt:lpstr>Произведение матриц</vt:lpstr>
      <vt:lpstr>Задание на практику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418</cp:revision>
  <dcterms:created xsi:type="dcterms:W3CDTF">2016-04-21T14:31:18Z</dcterms:created>
  <dcterms:modified xsi:type="dcterms:W3CDTF">2017-12-06T09:37:17Z</dcterms:modified>
</cp:coreProperties>
</file>