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0" r:id="rId1"/>
  </p:sldMasterIdLst>
  <p:notesMasterIdLst>
    <p:notesMasterId r:id="rId19"/>
  </p:notesMasterIdLst>
  <p:sldIdLst>
    <p:sldId id="256" r:id="rId2"/>
    <p:sldId id="379" r:id="rId3"/>
    <p:sldId id="365" r:id="rId4"/>
    <p:sldId id="380" r:id="rId5"/>
    <p:sldId id="381" r:id="rId6"/>
    <p:sldId id="382" r:id="rId7"/>
    <p:sldId id="368" r:id="rId8"/>
    <p:sldId id="370" r:id="rId9"/>
    <p:sldId id="371" r:id="rId10"/>
    <p:sldId id="366" r:id="rId11"/>
    <p:sldId id="372" r:id="rId12"/>
    <p:sldId id="377" r:id="rId13"/>
    <p:sldId id="378" r:id="rId14"/>
    <p:sldId id="373" r:id="rId15"/>
    <p:sldId id="374" r:id="rId16"/>
    <p:sldId id="375" r:id="rId17"/>
    <p:sldId id="376" r:id="rId1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C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Средний стиль 4 -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50" autoAdjust="0"/>
    <p:restoredTop sz="95078" autoAdjust="0"/>
  </p:normalViewPr>
  <p:slideViewPr>
    <p:cSldViewPr>
      <p:cViewPr>
        <p:scale>
          <a:sx n="100" d="100"/>
          <a:sy n="100" d="100"/>
        </p:scale>
        <p:origin x="-522" y="3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CCACB0-F8FE-4858-B318-FD65BA258CC9}" type="datetimeFigureOut">
              <a:rPr lang="ru-RU" smtClean="0"/>
              <a:t>13.12.2017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386834-D4DC-4436-81F0-088D0656D6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4237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386834-D4DC-4436-81F0-088D0656D606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64061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386834-D4DC-4436-81F0-088D0656D606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15173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ый треугольник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grpSp>
        <p:nvGrpSpPr>
          <p:cNvPr id="2" name="Группа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Полилиния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Полилиния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Полилиния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Прямая соединительная линия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4C71EC6-210F-42DE-9C53-41977AD35B3D}" type="datetimeFigureOut">
              <a:rPr lang="ru-RU" smtClean="0"/>
              <a:t>13.12.2017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13.12.2017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13.12.2017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13.12.2017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13.12.2017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Нашивка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Нашивка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13.12.2017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13.12.2017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13.12.2017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13.12.2017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13.12.2017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4C71EC6-210F-42DE-9C53-41977AD35B3D}" type="datetimeFigureOut">
              <a:rPr lang="ru-RU" smtClean="0"/>
              <a:t>13.12.2017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Полилиния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Прямоугольный треугольник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Нашивка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Нашивка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60000" t="92000" r="1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олилиния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Полилиния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Прямоугольный треугольник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4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Прямая соединительная линия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B4C71EC6-210F-42DE-9C53-41977AD35B3D}" type="datetimeFigureOut">
              <a:rPr lang="ru-RU" smtClean="0"/>
              <a:t>13.12.2017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vexcl.readthedocs.io/en/latest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demidov/vexc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oostorg/compute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boost.org/doc/libs/1_62_0/libs/compute/doc/html/boost_compute/reference.html#boost_compute.reference.api_overview.algorithms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1916832"/>
            <a:ext cx="7772400" cy="1780108"/>
          </a:xfrm>
        </p:spPr>
        <p:txBody>
          <a:bodyPr>
            <a:normAutofit/>
          </a:bodyPr>
          <a:lstStyle/>
          <a:p>
            <a:r>
              <a:rPr lang="ru-RU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T Sans" pitchFamily="34" charset="-52"/>
                <a:ea typeface="PT Sans" pitchFamily="34" charset="-52"/>
              </a:rPr>
              <a:t>Библиотеки </a:t>
            </a:r>
            <a:r>
              <a:rPr lang="en-US" sz="4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PT Sans" pitchFamily="34" charset="-52"/>
                <a:ea typeface="PT Sans" pitchFamily="34" charset="-52"/>
              </a:rPr>
              <a:t>OpenCL</a:t>
            </a:r>
            <a:endParaRPr lang="ru-RU" sz="4400" dirty="0">
              <a:solidFill>
                <a:schemeClr val="tx1">
                  <a:lumMod val="75000"/>
                  <a:lumOff val="25000"/>
                </a:schemeClr>
              </a:solidFill>
              <a:latin typeface="PT Sans" pitchFamily="34" charset="-52"/>
              <a:ea typeface="PT Sans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477129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 sz="4000" dirty="0" err="1" smtClean="0">
                <a:latin typeface="PT Sans" pitchFamily="34" charset="-52"/>
                <a:ea typeface="PT Sans" pitchFamily="34" charset="-52"/>
              </a:rPr>
              <a:t>VexCL</a:t>
            </a:r>
            <a:endParaRPr lang="ru-RU" sz="4000" dirty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13" name="Объект 2"/>
          <p:cNvSpPr>
            <a:spLocks noGrp="1"/>
          </p:cNvSpPr>
          <p:nvPr>
            <p:ph idx="1"/>
          </p:nvPr>
        </p:nvSpPr>
        <p:spPr/>
        <p:txBody>
          <a:bodyPr vert="horz">
            <a:normAutofit/>
          </a:bodyPr>
          <a:lstStyle/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Шаблонная библиотека векторных выражений</a:t>
            </a: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Предназначена для облегчения разработки кода с и</a:t>
            </a:r>
            <a:r>
              <a:rPr lang="ru-RU" sz="2800" dirty="0">
                <a:latin typeface="PT Sans" pitchFamily="34" charset="-52"/>
                <a:ea typeface="PT Sans" pitchFamily="34" charset="-52"/>
              </a:rPr>
              <a:t>с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пользованием 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GPU</a:t>
            </a:r>
            <a:endParaRPr lang="ru-RU" sz="2800" dirty="0" smtClean="0">
              <a:latin typeface="PT Sans" pitchFamily="34" charset="-52"/>
              <a:ea typeface="PT Sans" pitchFamily="34" charset="-52"/>
            </a:endParaRP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В </a:t>
            </a:r>
            <a:r>
              <a:rPr lang="ru-RU" sz="2800" dirty="0">
                <a:latin typeface="PT Sans" pitchFamily="34" charset="-52"/>
                <a:ea typeface="PT Sans" pitchFamily="34" charset="-52"/>
              </a:rPr>
              <a:t>качестве </a:t>
            </a:r>
            <a:r>
              <a:rPr lang="ru-RU" sz="2800" dirty="0" err="1" smtClean="0">
                <a:latin typeface="PT Sans" pitchFamily="34" charset="-52"/>
                <a:ea typeface="PT Sans" pitchFamily="34" charset="-52"/>
              </a:rPr>
              <a:t>бэкенда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 используются </a:t>
            </a:r>
            <a:r>
              <a:rPr lang="en-US" sz="2800" dirty="0" err="1" smtClean="0">
                <a:latin typeface="PT Sans" pitchFamily="34" charset="-52"/>
                <a:ea typeface="PT Sans" pitchFamily="34" charset="-52"/>
              </a:rPr>
              <a:t>OpenCL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/CUDA</a:t>
            </a: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Поддержка вычислений на нескольких устройствах и платформах</a:t>
            </a:r>
            <a:endParaRPr lang="en-US" sz="2800" dirty="0" smtClean="0">
              <a:latin typeface="PT Sans" pitchFamily="34" charset="-52"/>
              <a:ea typeface="PT Sans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357458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 sz="4000" dirty="0" err="1" smtClean="0">
                <a:latin typeface="PT Sans" pitchFamily="34" charset="-52"/>
                <a:ea typeface="PT Sans" pitchFamily="34" charset="-52"/>
              </a:rPr>
              <a:t>VexCL</a:t>
            </a:r>
            <a:endParaRPr lang="ru-RU" sz="4000" dirty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13" name="Объект 2"/>
          <p:cNvSpPr>
            <a:spLocks noGrp="1"/>
          </p:cNvSpPr>
          <p:nvPr>
            <p:ph idx="1"/>
          </p:nvPr>
        </p:nvSpPr>
        <p:spPr/>
        <p:txBody>
          <a:bodyPr vert="horz">
            <a:normAutofit/>
          </a:bodyPr>
          <a:lstStyle/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Библиотека предоставляет 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STL-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подобный интерфейс для работы с контейнерами и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алгоритмами</a:t>
            </a: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  <a:hlinkClick r:id="rId2"/>
              </a:rPr>
              <a:t>Документация библиотеки</a:t>
            </a:r>
            <a:endParaRPr lang="ru-RU" sz="2800" dirty="0" smtClean="0">
              <a:latin typeface="PT Sans" pitchFamily="34" charset="-52"/>
              <a:ea typeface="PT Sans" pitchFamily="34" charset="-52"/>
            </a:endParaRPr>
          </a:p>
          <a:p>
            <a:pPr marL="109728" indent="0">
              <a:buNone/>
            </a:pPr>
            <a:endParaRPr lang="ru-RU" sz="2800" dirty="0">
              <a:latin typeface="PT Sans" pitchFamily="34" charset="-52"/>
              <a:ea typeface="PT Sans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793481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 sz="4000" dirty="0" err="1" smtClean="0">
                <a:latin typeface="PT Sans" pitchFamily="34" charset="-52"/>
                <a:ea typeface="PT Sans" pitchFamily="34" charset="-52"/>
              </a:rPr>
              <a:t>VexCL</a:t>
            </a:r>
            <a:endParaRPr lang="ru-RU" sz="4000" dirty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13" name="Объект 2"/>
          <p:cNvSpPr>
            <a:spLocks noGrp="1"/>
          </p:cNvSpPr>
          <p:nvPr>
            <p:ph idx="1"/>
          </p:nvPr>
        </p:nvSpPr>
        <p:spPr/>
        <p:txBody>
          <a:bodyPr vert="horz">
            <a:normAutofit/>
          </a:bodyPr>
          <a:lstStyle/>
          <a:p>
            <a:r>
              <a:rPr lang="ru-RU" sz="2800" dirty="0">
                <a:latin typeface="PT Sans" pitchFamily="34" charset="-52"/>
                <a:ea typeface="PT Sans" pitchFamily="34" charset="-52"/>
              </a:rPr>
              <a:t>Поставить </a:t>
            </a:r>
            <a:r>
              <a:rPr lang="en-GB" sz="2800" dirty="0">
                <a:latin typeface="PT Sans" pitchFamily="34" charset="-52"/>
                <a:ea typeface="PT Sans" pitchFamily="34" charset="-52"/>
              </a:rPr>
              <a:t>boost (</a:t>
            </a:r>
            <a:r>
              <a:rPr lang="ru-RU" sz="2800" dirty="0">
                <a:latin typeface="PT Sans" pitchFamily="34" charset="-52"/>
                <a:ea typeface="PT Sans" pitchFamily="34" charset="-52"/>
              </a:rPr>
              <a:t>версия &gt; 1.61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)</a:t>
            </a:r>
            <a:endParaRPr lang="en-US" sz="2800" dirty="0" smtClean="0">
              <a:latin typeface="PT Sans" pitchFamily="34" charset="-52"/>
              <a:ea typeface="PT Sans" pitchFamily="34" charset="-52"/>
            </a:endParaRPr>
          </a:p>
          <a:p>
            <a:r>
              <a:rPr lang="ru-RU" sz="2800" dirty="0">
                <a:latin typeface="PT Sans" pitchFamily="34" charset="-52"/>
                <a:ea typeface="PT Sans" pitchFamily="34" charset="-52"/>
              </a:rPr>
              <a:t>Скачать </a:t>
            </a:r>
            <a:r>
              <a:rPr lang="en-GB" sz="2800" dirty="0" err="1">
                <a:latin typeface="PT Sans" pitchFamily="34" charset="-52"/>
                <a:ea typeface="PT Sans" pitchFamily="34" charset="-52"/>
                <a:hlinkClick r:id="rId2"/>
              </a:rPr>
              <a:t>VexCL</a:t>
            </a:r>
            <a:endParaRPr lang="ru-RU" sz="2800" dirty="0">
              <a:latin typeface="PT Sans" pitchFamily="34" charset="-52"/>
              <a:ea typeface="PT Sans" pitchFamily="34" charset="-52"/>
            </a:endParaRPr>
          </a:p>
          <a:p>
            <a:r>
              <a:rPr lang="ru-RU" sz="2800" dirty="0">
                <a:latin typeface="PT Sans" pitchFamily="34" charset="-52"/>
                <a:ea typeface="PT Sans" pitchFamily="34" charset="-52"/>
              </a:rPr>
              <a:t>Сконфигурировать </a:t>
            </a:r>
            <a:r>
              <a:rPr lang="en-GB" sz="2800" dirty="0" err="1" smtClean="0">
                <a:latin typeface="PT Sans" pitchFamily="34" charset="-52"/>
                <a:ea typeface="PT Sans" pitchFamily="34" charset="-52"/>
              </a:rPr>
              <a:t>VexCL</a:t>
            </a:r>
            <a:endParaRPr lang="ru-RU" sz="2800" dirty="0" smtClean="0">
              <a:latin typeface="PT Sans" pitchFamily="34" charset="-52"/>
              <a:ea typeface="PT Sans" pitchFamily="34" charset="-52"/>
            </a:endParaRPr>
          </a:p>
          <a:p>
            <a:pPr lvl="1"/>
            <a:r>
              <a:rPr lang="en-GB" sz="2400" dirty="0">
                <a:latin typeface="PT Sans" pitchFamily="34" charset="-52"/>
                <a:ea typeface="PT Sans" pitchFamily="34" charset="-52"/>
              </a:rPr>
              <a:t>cd /</a:t>
            </a:r>
            <a:r>
              <a:rPr lang="en-GB" sz="2400" dirty="0" err="1" smtClean="0">
                <a:latin typeface="PT Sans" pitchFamily="34" charset="-52"/>
                <a:ea typeface="PT Sans" pitchFamily="34" charset="-52"/>
              </a:rPr>
              <a:t>path_to_vexcl</a:t>
            </a:r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_</a:t>
            </a:r>
            <a:r>
              <a:rPr lang="en-US" sz="2400" dirty="0" smtClean="0">
                <a:latin typeface="PT Sans" pitchFamily="34" charset="-52"/>
                <a:ea typeface="PT Sans" pitchFamily="34" charset="-52"/>
              </a:rPr>
              <a:t>directory</a:t>
            </a:r>
            <a:r>
              <a:rPr lang="en-GB" sz="2400" dirty="0" smtClean="0">
                <a:latin typeface="PT Sans" pitchFamily="34" charset="-52"/>
                <a:ea typeface="PT Sans" pitchFamily="34" charset="-52"/>
              </a:rPr>
              <a:t>/</a:t>
            </a:r>
          </a:p>
          <a:p>
            <a:pPr lvl="1"/>
            <a:r>
              <a:rPr lang="en-GB" sz="2400" dirty="0" err="1">
                <a:latin typeface="PT Sans" pitchFamily="34" charset="-52"/>
                <a:ea typeface="PT Sans" pitchFamily="34" charset="-52"/>
              </a:rPr>
              <a:t>cmake</a:t>
            </a:r>
            <a:r>
              <a:rPr lang="en-GB" sz="2400" dirty="0">
                <a:latin typeface="PT Sans" pitchFamily="34" charset="-52"/>
                <a:ea typeface="PT Sans" pitchFamily="34" charset="-52"/>
              </a:rPr>
              <a:t> . </a:t>
            </a:r>
            <a:r>
              <a:rPr lang="en-GB" sz="2400" dirty="0" smtClean="0">
                <a:latin typeface="PT Sans" pitchFamily="34" charset="-52"/>
                <a:ea typeface="PT Sans" pitchFamily="34" charset="-52"/>
              </a:rPr>
              <a:t>-</a:t>
            </a:r>
            <a:r>
              <a:rPr lang="en-GB" sz="2400" dirty="0" err="1" smtClean="0">
                <a:latin typeface="PT Sans" pitchFamily="34" charset="-52"/>
                <a:ea typeface="PT Sans" pitchFamily="34" charset="-52"/>
              </a:rPr>
              <a:t>Bbuild</a:t>
            </a:r>
            <a:endParaRPr lang="en-GB" sz="2400" dirty="0" smtClean="0">
              <a:latin typeface="PT Sans" pitchFamily="34" charset="-52"/>
              <a:ea typeface="PT Sans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4108920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 sz="4000" dirty="0" err="1" smtClean="0">
                <a:latin typeface="PT Sans" pitchFamily="34" charset="-52"/>
                <a:ea typeface="PT Sans" pitchFamily="34" charset="-52"/>
              </a:rPr>
              <a:t>VexCL</a:t>
            </a:r>
            <a:endParaRPr lang="ru-RU" sz="4000" dirty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13" name="Объект 2"/>
          <p:cNvSpPr>
            <a:spLocks noGrp="1"/>
          </p:cNvSpPr>
          <p:nvPr>
            <p:ph idx="1"/>
          </p:nvPr>
        </p:nvSpPr>
        <p:spPr/>
        <p:txBody>
          <a:bodyPr vert="horz">
            <a:normAutofit/>
          </a:bodyPr>
          <a:lstStyle/>
          <a:p>
            <a:r>
              <a:rPr lang="en-GB" sz="2800" dirty="0">
                <a:latin typeface="PT Sans" pitchFamily="34" charset="-52"/>
                <a:ea typeface="PT Sans" pitchFamily="34" charset="-52"/>
              </a:rPr>
              <a:t>cd /</a:t>
            </a:r>
            <a:r>
              <a:rPr lang="en-GB" sz="2800" dirty="0" err="1">
                <a:latin typeface="PT Sans" pitchFamily="34" charset="-52"/>
                <a:ea typeface="PT Sans" pitchFamily="34" charset="-52"/>
              </a:rPr>
              <a:t>path_to_code_directory</a:t>
            </a:r>
            <a:r>
              <a:rPr lang="en-GB" sz="2800" dirty="0">
                <a:latin typeface="PT Sans" pitchFamily="34" charset="-52"/>
                <a:ea typeface="PT Sans" pitchFamily="34" charset="-52"/>
              </a:rPr>
              <a:t>/</a:t>
            </a:r>
          </a:p>
          <a:p>
            <a:r>
              <a:rPr lang="ru-RU" sz="2800" dirty="0">
                <a:latin typeface="PT Sans" pitchFamily="34" charset="-52"/>
                <a:ea typeface="PT Sans" pitchFamily="34" charset="-52"/>
              </a:rPr>
              <a:t>Создать код с использованием </a:t>
            </a:r>
            <a:r>
              <a:rPr lang="ru-RU" sz="2800" dirty="0" err="1">
                <a:latin typeface="PT Sans" pitchFamily="34" charset="-52"/>
                <a:ea typeface="PT Sans" pitchFamily="34" charset="-52"/>
              </a:rPr>
              <a:t>VexCL</a:t>
            </a:r>
            <a:endParaRPr lang="en-US" sz="2800" dirty="0">
              <a:latin typeface="PT Sans" pitchFamily="34" charset="-52"/>
              <a:ea typeface="PT Sans" pitchFamily="34" charset="-52"/>
            </a:endParaRPr>
          </a:p>
          <a:p>
            <a:r>
              <a:rPr lang="ru-RU" sz="2800" dirty="0">
                <a:latin typeface="PT Sans" pitchFamily="34" charset="-52"/>
                <a:ea typeface="PT Sans" pitchFamily="34" charset="-52"/>
              </a:rPr>
              <a:t>Создать </a:t>
            </a:r>
            <a:r>
              <a:rPr lang="en-GB" sz="2800" dirty="0">
                <a:latin typeface="PT Sans" pitchFamily="34" charset="-52"/>
                <a:ea typeface="PT Sans" pitchFamily="34" charset="-52"/>
              </a:rPr>
              <a:t>CMakeLists.txt </a:t>
            </a:r>
            <a:r>
              <a:rPr lang="ru-RU" sz="2800" dirty="0">
                <a:latin typeface="PT Sans" pitchFamily="34" charset="-52"/>
                <a:ea typeface="PT Sans" pitchFamily="34" charset="-52"/>
              </a:rPr>
              <a:t>по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образцу</a:t>
            </a:r>
            <a:endParaRPr lang="en-US" sz="2800" dirty="0" smtClean="0">
              <a:latin typeface="PT Sans" pitchFamily="34" charset="-52"/>
              <a:ea typeface="PT Sans" pitchFamily="34" charset="-52"/>
            </a:endParaRPr>
          </a:p>
          <a:p>
            <a:r>
              <a:rPr lang="ru-RU" sz="2800" dirty="0">
                <a:latin typeface="PT Sans" pitchFamily="34" charset="-52"/>
                <a:ea typeface="PT Sans" pitchFamily="34" charset="-52"/>
              </a:rPr>
              <a:t>Собрать свой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код</a:t>
            </a:r>
            <a:endParaRPr lang="en-US" sz="2800" dirty="0" smtClean="0">
              <a:latin typeface="PT Sans" pitchFamily="34" charset="-52"/>
              <a:ea typeface="PT Sans" pitchFamily="34" charset="-52"/>
            </a:endParaRPr>
          </a:p>
          <a:p>
            <a:pPr lvl="1"/>
            <a:r>
              <a:rPr lang="en-US" sz="2400" dirty="0" err="1">
                <a:latin typeface="PT Sans" pitchFamily="34" charset="-52"/>
                <a:ea typeface="PT Sans" pitchFamily="34" charset="-52"/>
              </a:rPr>
              <a:t>mkdir</a:t>
            </a:r>
            <a:r>
              <a:rPr lang="en-US" sz="2400" dirty="0">
                <a:latin typeface="PT Sans" pitchFamily="34" charset="-52"/>
                <a:ea typeface="PT Sans" pitchFamily="34" charset="-52"/>
              </a:rPr>
              <a:t> </a:t>
            </a:r>
            <a:r>
              <a:rPr lang="en-US" sz="2400" dirty="0" smtClean="0">
                <a:latin typeface="PT Sans" pitchFamily="34" charset="-52"/>
                <a:ea typeface="PT Sans" pitchFamily="34" charset="-52"/>
              </a:rPr>
              <a:t>build</a:t>
            </a:r>
          </a:p>
          <a:p>
            <a:pPr lvl="1"/>
            <a:r>
              <a:rPr lang="en-US" sz="2400" dirty="0">
                <a:latin typeface="PT Sans" pitchFamily="34" charset="-52"/>
                <a:ea typeface="PT Sans" pitchFamily="34" charset="-52"/>
              </a:rPr>
              <a:t>cd </a:t>
            </a:r>
            <a:r>
              <a:rPr lang="en-US" sz="2400" dirty="0" smtClean="0">
                <a:latin typeface="PT Sans" pitchFamily="34" charset="-52"/>
                <a:ea typeface="PT Sans" pitchFamily="34" charset="-52"/>
              </a:rPr>
              <a:t>build</a:t>
            </a:r>
          </a:p>
          <a:p>
            <a:pPr lvl="1"/>
            <a:r>
              <a:rPr lang="en-US" sz="2400" dirty="0" err="1">
                <a:latin typeface="PT Sans" pitchFamily="34" charset="-52"/>
                <a:ea typeface="PT Sans" pitchFamily="34" charset="-52"/>
              </a:rPr>
              <a:t>cmake</a:t>
            </a:r>
            <a:r>
              <a:rPr lang="en-US" sz="2400" dirty="0">
                <a:latin typeface="PT Sans" pitchFamily="34" charset="-52"/>
                <a:ea typeface="PT Sans" pitchFamily="34" charset="-52"/>
              </a:rPr>
              <a:t> </a:t>
            </a:r>
            <a:r>
              <a:rPr lang="en-US" sz="2400" dirty="0" smtClean="0">
                <a:latin typeface="PT Sans" pitchFamily="34" charset="-52"/>
                <a:ea typeface="PT Sans" pitchFamily="34" charset="-52"/>
              </a:rPr>
              <a:t>..</a:t>
            </a:r>
          </a:p>
          <a:p>
            <a:pPr lvl="1"/>
            <a:r>
              <a:rPr lang="en-US" sz="2400" dirty="0" smtClean="0">
                <a:latin typeface="PT Sans" pitchFamily="34" charset="-52"/>
                <a:ea typeface="PT Sans" pitchFamily="34" charset="-52"/>
              </a:rPr>
              <a:t>make</a:t>
            </a:r>
            <a:endParaRPr lang="en-US" sz="2400" dirty="0" smtClean="0">
              <a:latin typeface="PT Sans" pitchFamily="34" charset="-52"/>
              <a:ea typeface="PT Sans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704879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 sz="4000" dirty="0" err="1">
                <a:latin typeface="PT Sans" pitchFamily="34" charset="-52"/>
                <a:ea typeface="PT Sans" pitchFamily="34" charset="-52"/>
              </a:rPr>
              <a:t>VexCL</a:t>
            </a:r>
            <a:endParaRPr lang="ru-RU" sz="4000" dirty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13" name="Объект 2"/>
          <p:cNvSpPr>
            <a:spLocks noGrp="1"/>
          </p:cNvSpPr>
          <p:nvPr>
            <p:ph idx="1"/>
          </p:nvPr>
        </p:nvSpPr>
        <p:spPr/>
        <p:txBody>
          <a:bodyPr vert="horz">
            <a:normAutofit/>
          </a:bodyPr>
          <a:lstStyle/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Пример: получение списка 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GPU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поддерживающих вычисления в двойной точностью и включение их в текущий контекст</a:t>
            </a:r>
            <a:endParaRPr lang="en-US" sz="2800" dirty="0">
              <a:latin typeface="PT Sans" pitchFamily="34" charset="-52"/>
              <a:ea typeface="PT Sans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748496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 sz="4000" dirty="0" err="1" smtClean="0">
                <a:latin typeface="PT Sans" pitchFamily="34" charset="-52"/>
                <a:ea typeface="PT Sans" pitchFamily="34" charset="-52"/>
              </a:rPr>
              <a:t>VexCL</a:t>
            </a:r>
            <a:endParaRPr lang="ru-RU" sz="4000" dirty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13" name="Объект 2"/>
          <p:cNvSpPr>
            <a:spLocks noGrp="1"/>
          </p:cNvSpPr>
          <p:nvPr>
            <p:ph idx="1"/>
          </p:nvPr>
        </p:nvSpPr>
        <p:spPr/>
        <p:txBody>
          <a:bodyPr vert="horz">
            <a:normAutofit/>
          </a:bodyPr>
          <a:lstStyle/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Основной фокус библиотеки – операции над векторами</a:t>
            </a:r>
          </a:p>
          <a:p>
            <a:pPr lvl="1"/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Векторы должны иметь одинаковый размер</a:t>
            </a:r>
          </a:p>
          <a:p>
            <a:pPr lvl="1"/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Должны размещаться в памяти одного и того же устройства</a:t>
            </a: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Каждая операция над векторами приводит к запуску вычислительного ядра</a:t>
            </a:r>
            <a:endParaRPr lang="en-US" sz="2800" dirty="0" smtClean="0">
              <a:latin typeface="PT Sans" pitchFamily="34" charset="-52"/>
              <a:ea typeface="PT Sans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746622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 sz="4000" dirty="0" err="1">
                <a:latin typeface="PT Sans" pitchFamily="34" charset="-52"/>
                <a:ea typeface="PT Sans" pitchFamily="34" charset="-52"/>
              </a:rPr>
              <a:t>VexCL</a:t>
            </a:r>
            <a:endParaRPr lang="ru-RU" sz="4000" dirty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13" name="Объект 2"/>
          <p:cNvSpPr>
            <a:spLocks noGrp="1"/>
          </p:cNvSpPr>
          <p:nvPr>
            <p:ph idx="1"/>
          </p:nvPr>
        </p:nvSpPr>
        <p:spPr/>
        <p:txBody>
          <a:bodyPr vert="horz">
            <a:normAutofit/>
          </a:bodyPr>
          <a:lstStyle/>
          <a:p>
            <a:r>
              <a:rPr lang="ru-RU" sz="2800" dirty="0">
                <a:latin typeface="PT Sans" pitchFamily="34" charset="-52"/>
                <a:ea typeface="PT Sans" pitchFamily="34" charset="-52"/>
              </a:rPr>
              <a:t>Пример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сложения векторов</a:t>
            </a: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Пример создания пользовательской функции</a:t>
            </a: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Пример сортировки</a:t>
            </a:r>
          </a:p>
        </p:txBody>
      </p:sp>
    </p:spTree>
    <p:extLst>
      <p:ext uri="{BB962C8B-B14F-4D97-AF65-F5344CB8AC3E}">
        <p14:creationId xmlns:p14="http://schemas.microsoft.com/office/powerpoint/2010/main" val="891117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2348880"/>
            <a:ext cx="7704856" cy="988020"/>
          </a:xfrm>
        </p:spPr>
        <p:txBody>
          <a:bodyPr>
            <a:normAutofit/>
          </a:bodyPr>
          <a:lstStyle/>
          <a:p>
            <a:pPr algn="ctr"/>
            <a:r>
              <a:rPr lang="ru-RU" sz="4400" dirty="0">
                <a:latin typeface="PT Sans" pitchFamily="34" charset="-52"/>
                <a:ea typeface="PT Sans" pitchFamily="34" charset="-52"/>
              </a:rPr>
              <a:t>Задание на практику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51520" y="3645024"/>
            <a:ext cx="8280920" cy="1080120"/>
          </a:xfrm>
        </p:spPr>
        <p:txBody>
          <a:bodyPr>
            <a:normAutofit/>
          </a:bodyPr>
          <a:lstStyle/>
          <a:p>
            <a:pPr marL="342900" indent="-342900" algn="l">
              <a:buFont typeface="Arial" pitchFamily="34" charset="0"/>
              <a:buChar char="•"/>
            </a:pPr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Редукция с использованием </a:t>
            </a:r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библиотеки </a:t>
            </a:r>
            <a:r>
              <a:rPr lang="en-US" sz="2400" dirty="0" err="1" smtClean="0">
                <a:latin typeface="PT Sans" pitchFamily="34" charset="-52"/>
                <a:ea typeface="PT Sans" pitchFamily="34" charset="-52"/>
              </a:rPr>
              <a:t>VexCL</a:t>
            </a:r>
            <a:r>
              <a:rPr lang="en-US" sz="2400" dirty="0" smtClean="0">
                <a:latin typeface="PT Sans" pitchFamily="34" charset="-52"/>
                <a:ea typeface="PT Sans" pitchFamily="34" charset="-52"/>
              </a:rPr>
              <a:t> </a:t>
            </a:r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или </a:t>
            </a:r>
            <a:r>
              <a:rPr lang="en-US" sz="2400" dirty="0" err="1" smtClean="0">
                <a:latin typeface="PT Sans" pitchFamily="34" charset="-52"/>
                <a:ea typeface="PT Sans" pitchFamily="34" charset="-52"/>
              </a:rPr>
              <a:t>Boost.Compute</a:t>
            </a:r>
            <a:endParaRPr lang="ru-RU" sz="2000" dirty="0" smtClean="0">
              <a:latin typeface="PT Sans" pitchFamily="34" charset="-52"/>
              <a:ea typeface="PT Sans" pitchFamily="34" charset="-52"/>
            </a:endParaRPr>
          </a:p>
          <a:p>
            <a:endParaRPr lang="ru-RU" sz="2400" dirty="0" smtClean="0">
              <a:latin typeface="PT Sans" pitchFamily="34" charset="-52"/>
              <a:ea typeface="PT Sans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560680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4000" dirty="0" smtClean="0">
                <a:latin typeface="PT Sans" pitchFamily="34" charset="-52"/>
                <a:ea typeface="PT Sans" pitchFamily="34" charset="-52"/>
              </a:rPr>
              <a:t>Библиотеки </a:t>
            </a:r>
            <a:r>
              <a:rPr lang="en-US" sz="4000" dirty="0" err="1" smtClean="0">
                <a:latin typeface="PT Sans" pitchFamily="34" charset="-52"/>
                <a:ea typeface="PT Sans" pitchFamily="34" charset="-52"/>
              </a:rPr>
              <a:t>OpenCL</a:t>
            </a:r>
            <a:endParaRPr lang="ru-RU" sz="4000" dirty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13" name="Объект 2"/>
          <p:cNvSpPr>
            <a:spLocks noGrp="1"/>
          </p:cNvSpPr>
          <p:nvPr>
            <p:ph idx="1"/>
          </p:nvPr>
        </p:nvSpPr>
        <p:spPr/>
        <p:txBody>
          <a:bodyPr vert="horz">
            <a:normAutofit/>
          </a:bodyPr>
          <a:lstStyle/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Как и для 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CUDA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для </a:t>
            </a:r>
            <a:r>
              <a:rPr lang="en-US" sz="2800" dirty="0" err="1" smtClean="0">
                <a:latin typeface="PT Sans" pitchFamily="34" charset="-52"/>
                <a:ea typeface="PT Sans" pitchFamily="34" charset="-52"/>
              </a:rPr>
              <a:t>OpenCL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существует множество специализированных библиотек</a:t>
            </a:r>
          </a:p>
          <a:p>
            <a:pPr lvl="1"/>
            <a:r>
              <a:rPr lang="en-US" sz="2400" dirty="0">
                <a:latin typeface="PT Sans" pitchFamily="34" charset="-52"/>
                <a:ea typeface="PT Sans" pitchFamily="34" charset="-52"/>
              </a:rPr>
              <a:t>STL-style: </a:t>
            </a:r>
            <a:r>
              <a:rPr lang="en-US" sz="2400" dirty="0" err="1" smtClean="0">
                <a:latin typeface="PT Sans" pitchFamily="34" charset="-52"/>
                <a:ea typeface="PT Sans" pitchFamily="34" charset="-52"/>
              </a:rPr>
              <a:t>Boost.Compute</a:t>
            </a:r>
            <a:endParaRPr lang="ru-RU" sz="2400" dirty="0" smtClean="0">
              <a:latin typeface="PT Sans" pitchFamily="34" charset="-52"/>
              <a:ea typeface="PT Sans" pitchFamily="34" charset="-52"/>
            </a:endParaRPr>
          </a:p>
          <a:p>
            <a:pPr lvl="1"/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Линейная алгебра: </a:t>
            </a:r>
            <a:r>
              <a:rPr lang="en-US" sz="2400" dirty="0" err="1" smtClean="0">
                <a:latin typeface="PT Sans" pitchFamily="34" charset="-52"/>
                <a:ea typeface="PT Sans" pitchFamily="34" charset="-52"/>
              </a:rPr>
              <a:t>clBLAS</a:t>
            </a:r>
            <a:r>
              <a:rPr lang="en-US" sz="2400" dirty="0" smtClean="0">
                <a:latin typeface="PT Sans" pitchFamily="34" charset="-52"/>
                <a:ea typeface="PT Sans" pitchFamily="34" charset="-52"/>
              </a:rPr>
              <a:t>, Eigen, </a:t>
            </a:r>
            <a:r>
              <a:rPr lang="en-US" sz="2400" dirty="0" err="1" smtClean="0">
                <a:latin typeface="PT Sans" pitchFamily="34" charset="-52"/>
                <a:ea typeface="PT Sans" pitchFamily="34" charset="-52"/>
              </a:rPr>
              <a:t>ViennaCL</a:t>
            </a:r>
            <a:r>
              <a:rPr lang="en-US" sz="2400" dirty="0" smtClean="0">
                <a:latin typeface="PT Sans" pitchFamily="34" charset="-52"/>
                <a:ea typeface="PT Sans" pitchFamily="34" charset="-52"/>
              </a:rPr>
              <a:t>, </a:t>
            </a:r>
            <a:r>
              <a:rPr lang="en-US" sz="2400" dirty="0" err="1" smtClean="0">
                <a:latin typeface="PT Sans" pitchFamily="34" charset="-52"/>
                <a:ea typeface="PT Sans" pitchFamily="34" charset="-52"/>
              </a:rPr>
              <a:t>VexCL</a:t>
            </a:r>
            <a:endParaRPr lang="en-US" sz="2400" dirty="0" smtClean="0">
              <a:latin typeface="PT Sans" pitchFamily="34" charset="-52"/>
              <a:ea typeface="PT Sans" pitchFamily="34" charset="-52"/>
            </a:endParaRPr>
          </a:p>
          <a:p>
            <a:pPr lvl="1"/>
            <a:r>
              <a:rPr lang="en-US" sz="2400" dirty="0" smtClean="0">
                <a:latin typeface="PT Sans" pitchFamily="34" charset="-52"/>
                <a:ea typeface="PT Sans" pitchFamily="34" charset="-52"/>
              </a:rPr>
              <a:t>FFT: </a:t>
            </a:r>
            <a:r>
              <a:rPr lang="en-US" sz="2400" dirty="0" err="1" smtClean="0">
                <a:latin typeface="PT Sans" pitchFamily="34" charset="-52"/>
                <a:ea typeface="PT Sans" pitchFamily="34" charset="-52"/>
              </a:rPr>
              <a:t>clFFt</a:t>
            </a:r>
            <a:r>
              <a:rPr lang="en-US" sz="2400" dirty="0">
                <a:latin typeface="PT Sans" pitchFamily="34" charset="-52"/>
                <a:ea typeface="PT Sans" pitchFamily="34" charset="-52"/>
              </a:rPr>
              <a:t>, </a:t>
            </a:r>
            <a:r>
              <a:rPr lang="en-US" sz="2400" dirty="0" err="1" smtClean="0">
                <a:latin typeface="PT Sans" pitchFamily="34" charset="-52"/>
                <a:ea typeface="PT Sans" pitchFamily="34" charset="-52"/>
              </a:rPr>
              <a:t>VexCL</a:t>
            </a:r>
            <a:endParaRPr lang="en-US" sz="2400" dirty="0" smtClean="0">
              <a:latin typeface="PT Sans" pitchFamily="34" charset="-52"/>
              <a:ea typeface="PT Sans" pitchFamily="34" charset="-52"/>
            </a:endParaRPr>
          </a:p>
          <a:p>
            <a:pPr lvl="1"/>
            <a:r>
              <a:rPr lang="en-US" sz="2400" dirty="0" smtClean="0">
                <a:latin typeface="PT Sans" pitchFamily="34" charset="-52"/>
                <a:ea typeface="PT Sans" pitchFamily="34" charset="-52"/>
              </a:rPr>
              <a:t>CV </a:t>
            </a:r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и машинное обучение: </a:t>
            </a:r>
            <a:r>
              <a:rPr lang="en-US" sz="2400" dirty="0" err="1" smtClean="0">
                <a:latin typeface="PT Sans" pitchFamily="34" charset="-52"/>
                <a:ea typeface="PT Sans" pitchFamily="34" charset="-52"/>
              </a:rPr>
              <a:t>OpenCV</a:t>
            </a:r>
            <a:endParaRPr lang="en-US" sz="2400" dirty="0">
              <a:latin typeface="PT Sans" pitchFamily="34" charset="-52"/>
              <a:ea typeface="PT Sans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139823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 sz="4000" dirty="0" err="1" smtClean="0">
                <a:latin typeface="PT Sans" pitchFamily="34" charset="-52"/>
                <a:ea typeface="PT Sans" pitchFamily="34" charset="-52"/>
              </a:rPr>
              <a:t>Boost.Compute</a:t>
            </a:r>
            <a:endParaRPr lang="ru-RU" sz="4000" dirty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13" name="Объект 2"/>
          <p:cNvSpPr>
            <a:spLocks noGrp="1"/>
          </p:cNvSpPr>
          <p:nvPr>
            <p:ph idx="1"/>
          </p:nvPr>
        </p:nvSpPr>
        <p:spPr/>
        <p:txBody>
          <a:bodyPr vert="horz">
            <a:normAutofit/>
          </a:bodyPr>
          <a:lstStyle/>
          <a:p>
            <a:r>
              <a:rPr lang="ru-RU" sz="2800" dirty="0">
                <a:latin typeface="PT Sans" pitchFamily="34" charset="-52"/>
                <a:ea typeface="PT Sans" pitchFamily="34" charset="-52"/>
              </a:rPr>
              <a:t>Библиотека заголовков для работы с многоядерными </a:t>
            </a:r>
            <a:r>
              <a:rPr lang="en-US" sz="2800" dirty="0">
                <a:latin typeface="PT Sans" pitchFamily="34" charset="-52"/>
                <a:ea typeface="PT Sans" pitchFamily="34" charset="-52"/>
              </a:rPr>
              <a:t>CPU </a:t>
            </a:r>
            <a:r>
              <a:rPr lang="ru-RU" sz="2800" dirty="0">
                <a:latin typeface="PT Sans" pitchFamily="34" charset="-52"/>
                <a:ea typeface="PT Sans" pitchFamily="34" charset="-52"/>
              </a:rPr>
              <a:t>и </a:t>
            </a:r>
            <a:r>
              <a:rPr lang="en-US" sz="2800" dirty="0">
                <a:latin typeface="PT Sans" pitchFamily="34" charset="-52"/>
                <a:ea typeface="PT Sans" pitchFamily="34" charset="-52"/>
              </a:rPr>
              <a:t>GPU</a:t>
            </a:r>
            <a:endParaRPr lang="ru-RU" sz="2800" dirty="0">
              <a:latin typeface="PT Sans" pitchFamily="34" charset="-52"/>
              <a:ea typeface="PT Sans" pitchFamily="34" charset="-52"/>
            </a:endParaRPr>
          </a:p>
          <a:p>
            <a:r>
              <a:rPr lang="ru-RU" sz="2800" dirty="0">
                <a:latin typeface="PT Sans" pitchFamily="34" charset="-52"/>
                <a:ea typeface="PT Sans" pitchFamily="34" charset="-52"/>
              </a:rPr>
              <a:t>Основана на </a:t>
            </a:r>
            <a:r>
              <a:rPr lang="en-US" sz="2800" dirty="0" err="1">
                <a:latin typeface="PT Sans" pitchFamily="34" charset="-52"/>
                <a:ea typeface="PT Sans" pitchFamily="34" charset="-52"/>
              </a:rPr>
              <a:t>OpenCL</a:t>
            </a:r>
            <a:endParaRPr lang="en-US" sz="2800" dirty="0">
              <a:latin typeface="PT Sans" pitchFamily="34" charset="-52"/>
              <a:ea typeface="PT Sans" pitchFamily="34" charset="-52"/>
            </a:endParaRPr>
          </a:p>
          <a:p>
            <a:r>
              <a:rPr lang="en-US" sz="2800" dirty="0">
                <a:latin typeface="PT Sans" pitchFamily="34" charset="-52"/>
                <a:ea typeface="PT Sans" pitchFamily="34" charset="-52"/>
                <a:hlinkClick r:id="rId2"/>
              </a:rPr>
              <a:t>https://github.com/boostorg/compute</a:t>
            </a:r>
            <a:endParaRPr lang="en-US" sz="2800" dirty="0">
              <a:latin typeface="PT Sans" pitchFamily="34" charset="-52"/>
              <a:ea typeface="PT Sans" pitchFamily="34" charset="-52"/>
            </a:endParaRPr>
          </a:p>
          <a:p>
            <a:r>
              <a:rPr lang="ru-RU" sz="2800" dirty="0">
                <a:latin typeface="PT Sans" pitchFamily="34" charset="-52"/>
                <a:ea typeface="PT Sans" pitchFamily="34" charset="-52"/>
              </a:rPr>
              <a:t>При компиляции кода необходимо указать</a:t>
            </a:r>
            <a:endParaRPr lang="en-US" sz="2800" dirty="0">
              <a:latin typeface="PT Sans" pitchFamily="34" charset="-52"/>
              <a:ea typeface="PT Sans" pitchFamily="34" charset="-52"/>
            </a:endParaRPr>
          </a:p>
          <a:p>
            <a:pPr lvl="1"/>
            <a:r>
              <a:rPr lang="en-US" sz="2400" dirty="0">
                <a:latin typeface="PT Sans" pitchFamily="34" charset="-52"/>
                <a:ea typeface="PT Sans" pitchFamily="34" charset="-52"/>
              </a:rPr>
              <a:t>-I/</a:t>
            </a:r>
            <a:r>
              <a:rPr lang="ru-RU" sz="2400" dirty="0">
                <a:latin typeface="PT Sans" pitchFamily="34" charset="-52"/>
                <a:ea typeface="PT Sans" pitchFamily="34" charset="-52"/>
              </a:rPr>
              <a:t>путь к папке с </a:t>
            </a:r>
            <a:r>
              <a:rPr lang="en-US" sz="2400" dirty="0">
                <a:latin typeface="PT Sans" pitchFamily="34" charset="-52"/>
                <a:ea typeface="PT Sans" pitchFamily="34" charset="-52"/>
              </a:rPr>
              <a:t>boost/</a:t>
            </a:r>
            <a:endParaRPr lang="ru-RU" sz="2400" dirty="0">
              <a:latin typeface="PT Sans" pitchFamily="34" charset="-52"/>
              <a:ea typeface="PT Sans" pitchFamily="34" charset="-52"/>
            </a:endParaRPr>
          </a:p>
          <a:p>
            <a:r>
              <a:rPr lang="ru-RU" sz="2800" dirty="0">
                <a:latin typeface="PT Sans" pitchFamily="34" charset="-52"/>
                <a:ea typeface="PT Sans" pitchFamily="34" charset="-52"/>
              </a:rPr>
              <a:t>Требуемая версия </a:t>
            </a:r>
            <a:r>
              <a:rPr lang="en-US" sz="2800" dirty="0">
                <a:latin typeface="PT Sans" pitchFamily="34" charset="-52"/>
                <a:ea typeface="PT Sans" pitchFamily="34" charset="-52"/>
              </a:rPr>
              <a:t>Boost ≥ 1.54</a:t>
            </a:r>
            <a:endParaRPr lang="ru-RU" sz="2800" dirty="0">
              <a:latin typeface="PT Sans" pitchFamily="34" charset="-52"/>
              <a:ea typeface="PT Sans" pitchFamily="34" charset="-52"/>
            </a:endParaRPr>
          </a:p>
          <a:p>
            <a:r>
              <a:rPr lang="ru-RU" sz="2800" dirty="0">
                <a:latin typeface="PT Sans" pitchFamily="34" charset="-52"/>
                <a:ea typeface="PT Sans" pitchFamily="34" charset="-52"/>
              </a:rPr>
              <a:t>Включен в </a:t>
            </a:r>
            <a:r>
              <a:rPr lang="en-US" sz="2800" dirty="0">
                <a:latin typeface="PT Sans" pitchFamily="34" charset="-52"/>
                <a:ea typeface="PT Sans" pitchFamily="34" charset="-52"/>
              </a:rPr>
              <a:t>Boost</a:t>
            </a:r>
            <a:r>
              <a:rPr lang="ru-RU" sz="2800" dirty="0">
                <a:latin typeface="PT Sans" pitchFamily="34" charset="-52"/>
                <a:ea typeface="PT Sans" pitchFamily="34" charset="-52"/>
              </a:rPr>
              <a:t> начиная с версии 1.61</a:t>
            </a:r>
            <a:endParaRPr lang="en-US" sz="2800" dirty="0">
              <a:latin typeface="PT Sans" pitchFamily="34" charset="-52"/>
              <a:ea typeface="PT Sans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699593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 sz="4000" dirty="0" err="1" smtClean="0">
                <a:latin typeface="PT Sans" pitchFamily="34" charset="-52"/>
                <a:ea typeface="PT Sans" pitchFamily="34" charset="-52"/>
              </a:rPr>
              <a:t>Boost.Compute</a:t>
            </a:r>
            <a:endParaRPr lang="ru-RU" sz="4000" dirty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13" name="Объект 2"/>
          <p:cNvSpPr>
            <a:spLocks noGrp="1"/>
          </p:cNvSpPr>
          <p:nvPr>
            <p:ph idx="1"/>
          </p:nvPr>
        </p:nvSpPr>
        <p:spPr/>
        <p:txBody>
          <a:bodyPr vert="horz">
            <a:normAutofit/>
          </a:bodyPr>
          <a:lstStyle/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Предоставляет С++ обертку над 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API </a:t>
            </a:r>
            <a:r>
              <a:rPr lang="en-US" sz="2800" dirty="0" err="1" smtClean="0">
                <a:latin typeface="PT Sans" pitchFamily="34" charset="-52"/>
                <a:ea typeface="PT Sans" pitchFamily="34" charset="-52"/>
              </a:rPr>
              <a:t>OpenCL</a:t>
            </a:r>
            <a:endParaRPr lang="en-US" sz="2800" dirty="0" smtClean="0">
              <a:latin typeface="PT Sans" pitchFamily="34" charset="-52"/>
              <a:ea typeface="PT Sans" pitchFamily="34" charset="-52"/>
            </a:endParaRP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Содержит </a:t>
            </a:r>
            <a:r>
              <a:rPr lang="ru-RU" sz="2800" dirty="0" err="1" smtClean="0">
                <a:latin typeface="PT Sans" pitchFamily="34" charset="-52"/>
                <a:ea typeface="PT Sans" pitchFamily="34" charset="-52"/>
              </a:rPr>
              <a:t>абор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 стандартных контейнеров, алгоритмов и итераторов</a:t>
            </a: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Дает возможность сочетать высокоуровневые абстракции объектов с пользовательскими ядрами</a:t>
            </a:r>
            <a:endParaRPr lang="en-US" sz="2800" dirty="0" smtClean="0">
              <a:latin typeface="PT Sans" pitchFamily="34" charset="-52"/>
              <a:ea typeface="PT Sans" pitchFamily="34" charset="-52"/>
            </a:endParaRPr>
          </a:p>
          <a:p>
            <a:endParaRPr lang="en-US" sz="2800" dirty="0">
              <a:latin typeface="PT Sans" pitchFamily="34" charset="-52"/>
              <a:ea typeface="PT Sans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983308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 sz="4000" dirty="0" err="1">
                <a:latin typeface="PT Sans" pitchFamily="34" charset="-52"/>
                <a:ea typeface="PT Sans" pitchFamily="34" charset="-52"/>
              </a:rPr>
              <a:t>Boost.Compute</a:t>
            </a:r>
            <a:endParaRPr lang="ru-RU" sz="4000" dirty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13" name="Объект 2"/>
          <p:cNvSpPr>
            <a:spLocks noGrp="1"/>
          </p:cNvSpPr>
          <p:nvPr>
            <p:ph idx="1"/>
          </p:nvPr>
        </p:nvSpPr>
        <p:spPr/>
        <p:txBody>
          <a:bodyPr vert="horz">
            <a:normAutofit/>
          </a:bodyPr>
          <a:lstStyle/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Пример: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обход всех доступных платформ и устройств</a:t>
            </a:r>
            <a:endParaRPr lang="en-US" sz="2800" dirty="0" smtClean="0">
              <a:latin typeface="PT Sans" pitchFamily="34" charset="-52"/>
              <a:ea typeface="PT Sans" pitchFamily="34" charset="-52"/>
            </a:endParaRPr>
          </a:p>
          <a:p>
            <a:endParaRPr lang="en-US" sz="2800" dirty="0">
              <a:latin typeface="PT Sans" pitchFamily="34" charset="-52"/>
              <a:ea typeface="PT Sans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553641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 sz="4000" dirty="0" err="1" smtClean="0">
                <a:latin typeface="PT Sans" pitchFamily="34" charset="-52"/>
                <a:ea typeface="PT Sans" pitchFamily="34" charset="-52"/>
              </a:rPr>
              <a:t>Boost.Compute</a:t>
            </a:r>
            <a:endParaRPr lang="ru-RU" sz="4000" dirty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13" name="Объект 2"/>
          <p:cNvSpPr>
            <a:spLocks noGrp="1"/>
          </p:cNvSpPr>
          <p:nvPr>
            <p:ph idx="1"/>
          </p:nvPr>
        </p:nvSpPr>
        <p:spPr/>
        <p:txBody>
          <a:bodyPr vert="horz">
            <a:normAutofit/>
          </a:bodyPr>
          <a:lstStyle/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Идеология применения библиотеки схожа с 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STL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 – операции над контейнерами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данных</a:t>
            </a:r>
          </a:p>
          <a:p>
            <a:r>
              <a:rPr lang="en-US" sz="2800" dirty="0" err="1" smtClean="0">
                <a:latin typeface="PT Sans" pitchFamily="34" charset="-52"/>
                <a:ea typeface="PT Sans" pitchFamily="34" charset="-52"/>
              </a:rPr>
              <a:t>Boost.Compute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позволяет писать С++ код не используя С-синтаксис </a:t>
            </a:r>
            <a:r>
              <a:rPr lang="en-US" sz="2800" dirty="0" err="1" smtClean="0">
                <a:latin typeface="PT Sans" pitchFamily="34" charset="-52"/>
                <a:ea typeface="PT Sans" pitchFamily="34" charset="-52"/>
              </a:rPr>
              <a:t>OpenCL</a:t>
            </a:r>
            <a:endParaRPr lang="ru-RU" sz="2800" dirty="0" smtClean="0">
              <a:latin typeface="PT Sans" pitchFamily="34" charset="-52"/>
              <a:ea typeface="PT Sans" pitchFamily="34" charset="-52"/>
            </a:endParaRP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Список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алгоритмов:</a:t>
            </a:r>
          </a:p>
          <a:p>
            <a:pPr lvl="1"/>
            <a:r>
              <a:rPr lang="en-US" sz="2400" dirty="0">
                <a:latin typeface="PT Sans" pitchFamily="34" charset="-52"/>
                <a:ea typeface="PT Sans" pitchFamily="34" charset="-52"/>
                <a:hlinkClick r:id="rId2"/>
              </a:rPr>
              <a:t>http://</a:t>
            </a:r>
            <a:r>
              <a:rPr lang="en-US" sz="2400" dirty="0" smtClean="0">
                <a:latin typeface="PT Sans" pitchFamily="34" charset="-52"/>
                <a:ea typeface="PT Sans" pitchFamily="34" charset="-52"/>
                <a:hlinkClick r:id="rId2"/>
              </a:rPr>
              <a:t>www.boost.org/doc/libs/1_62_0/libs/compute/doc/html/boost_compute/reference.html#boost_compute.reference.api_overview.algorithms</a:t>
            </a:r>
            <a:endParaRPr lang="ru-RU" sz="2400" dirty="0">
              <a:latin typeface="PT Sans" pitchFamily="34" charset="-52"/>
              <a:ea typeface="PT Sans" pitchFamily="34" charset="-52"/>
            </a:endParaRPr>
          </a:p>
          <a:p>
            <a:pPr marL="109728" indent="0">
              <a:buNone/>
            </a:pPr>
            <a:endParaRPr lang="en-US" sz="2800" dirty="0" smtClean="0">
              <a:latin typeface="PT Sans" pitchFamily="34" charset="-52"/>
              <a:ea typeface="PT Sans" pitchFamily="34" charset="-52"/>
            </a:endParaRPr>
          </a:p>
          <a:p>
            <a:endParaRPr lang="en-US" sz="2800" dirty="0">
              <a:latin typeface="PT Sans" pitchFamily="34" charset="-52"/>
              <a:ea typeface="PT Sans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723649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 sz="4000" dirty="0" err="1">
                <a:latin typeface="PT Sans" pitchFamily="34" charset="-52"/>
                <a:ea typeface="PT Sans" pitchFamily="34" charset="-52"/>
              </a:rPr>
              <a:t>Boost.Compute</a:t>
            </a:r>
            <a:endParaRPr lang="ru-RU" sz="4000" dirty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13" name="Объект 2"/>
          <p:cNvSpPr>
            <a:spLocks noGrp="1"/>
          </p:cNvSpPr>
          <p:nvPr>
            <p:ph idx="1"/>
          </p:nvPr>
        </p:nvSpPr>
        <p:spPr/>
        <p:txBody>
          <a:bodyPr vert="horz">
            <a:normAutofit/>
          </a:bodyPr>
          <a:lstStyle/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Пример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: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передача данных с хоста на устройство посредством </a:t>
            </a:r>
            <a:r>
              <a:rPr lang="en-US" sz="2800" dirty="0" err="1" smtClean="0">
                <a:latin typeface="PT Sans" pitchFamily="34" charset="-52"/>
                <a:ea typeface="PT Sans" pitchFamily="34" charset="-52"/>
              </a:rPr>
              <a:t>Boost.Compute</a:t>
            </a:r>
            <a:endParaRPr lang="ru-RU" sz="2800" dirty="0" smtClean="0">
              <a:latin typeface="PT Sans" pitchFamily="34" charset="-52"/>
              <a:ea typeface="PT Sans" pitchFamily="34" charset="-52"/>
            </a:endParaRP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Обработка данных на устройстве через функцию 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transform()</a:t>
            </a: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Передача обработанных данных с устройства на хост</a:t>
            </a:r>
            <a:endParaRPr lang="en-US" sz="2800" dirty="0">
              <a:latin typeface="PT Sans" pitchFamily="34" charset="-52"/>
              <a:ea typeface="PT Sans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139004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 sz="4000" dirty="0" err="1" smtClean="0">
                <a:latin typeface="PT Sans" pitchFamily="34" charset="-52"/>
                <a:ea typeface="PT Sans" pitchFamily="34" charset="-52"/>
              </a:rPr>
              <a:t>Boost.Compute</a:t>
            </a:r>
            <a:endParaRPr lang="ru-RU" sz="4000" dirty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13" name="Объект 2"/>
          <p:cNvSpPr>
            <a:spLocks noGrp="1"/>
          </p:cNvSpPr>
          <p:nvPr>
            <p:ph idx="1"/>
          </p:nvPr>
        </p:nvSpPr>
        <p:spPr/>
        <p:txBody>
          <a:bodyPr vert="horz">
            <a:normAutofit/>
          </a:bodyPr>
          <a:lstStyle/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Библиотека предоставляет возможность создавать пользовательские функции, для передачи в алгоритмы типа 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transform()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и 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reduce()</a:t>
            </a:r>
          </a:p>
          <a:p>
            <a:r>
              <a:rPr lang="en-US" sz="2800" dirty="0" err="1" smtClean="0">
                <a:latin typeface="PT Sans" pitchFamily="34" charset="-52"/>
                <a:ea typeface="PT Sans" pitchFamily="34" charset="-52"/>
              </a:rPr>
              <a:t>Boost.Compute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поддерживает лямбда-выражения для передачи в соответствующие алгоритмы в качестве параметра</a:t>
            </a:r>
          </a:p>
          <a:p>
            <a:endParaRPr lang="en-US" sz="2800" dirty="0">
              <a:latin typeface="PT Sans" pitchFamily="34" charset="-52"/>
              <a:ea typeface="PT Sans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950360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 sz="4000" dirty="0" err="1">
                <a:latin typeface="PT Sans" pitchFamily="34" charset="-52"/>
                <a:ea typeface="PT Sans" pitchFamily="34" charset="-52"/>
              </a:rPr>
              <a:t>Boost.Compute</a:t>
            </a:r>
            <a:endParaRPr lang="ru-RU" sz="4000" dirty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13" name="Объект 2"/>
          <p:cNvSpPr>
            <a:spLocks noGrp="1"/>
          </p:cNvSpPr>
          <p:nvPr>
            <p:ph idx="1"/>
          </p:nvPr>
        </p:nvSpPr>
        <p:spPr/>
        <p:txBody>
          <a:bodyPr vert="horz">
            <a:normAutofit/>
          </a:bodyPr>
          <a:lstStyle/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Пример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: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 использования собственных функций и лямбда-выражений для передачи в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 transform()</a:t>
            </a:r>
            <a:endParaRPr lang="en-US" sz="2800" dirty="0">
              <a:latin typeface="PT Sans" pitchFamily="34" charset="-52"/>
              <a:ea typeface="PT Sans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231484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tis_kfu">
  <a:themeElements>
    <a:clrScheme name="Справедливость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Открытая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Открытая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itis_kfu</Template>
  <TotalTime>40603</TotalTime>
  <Words>364</Words>
  <Application>Microsoft Office PowerPoint</Application>
  <PresentationFormat>Экран (4:3)</PresentationFormat>
  <Paragraphs>73</Paragraphs>
  <Slides>17</Slides>
  <Notes>2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18" baseType="lpstr">
      <vt:lpstr>itis_kfu</vt:lpstr>
      <vt:lpstr>Библиотеки OpenCL</vt:lpstr>
      <vt:lpstr>Библиотеки OpenCL</vt:lpstr>
      <vt:lpstr>Boost.Compute</vt:lpstr>
      <vt:lpstr>Boost.Compute</vt:lpstr>
      <vt:lpstr>Boost.Compute</vt:lpstr>
      <vt:lpstr>Boost.Compute</vt:lpstr>
      <vt:lpstr>Boost.Compute</vt:lpstr>
      <vt:lpstr>Boost.Compute</vt:lpstr>
      <vt:lpstr>Boost.Compute</vt:lpstr>
      <vt:lpstr>VexCL</vt:lpstr>
      <vt:lpstr>VexCL</vt:lpstr>
      <vt:lpstr>VexCL</vt:lpstr>
      <vt:lpstr>VexCL</vt:lpstr>
      <vt:lpstr>VexCL</vt:lpstr>
      <vt:lpstr>VexCL</vt:lpstr>
      <vt:lpstr>VexCL</vt:lpstr>
      <vt:lpstr>Задание на практику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 в технологию MPI</dc:title>
  <dc:creator>Tesla-3</dc:creator>
  <cp:lastModifiedBy>ekhramch</cp:lastModifiedBy>
  <cp:revision>424</cp:revision>
  <dcterms:created xsi:type="dcterms:W3CDTF">2016-04-21T14:31:18Z</dcterms:created>
  <dcterms:modified xsi:type="dcterms:W3CDTF">2017-12-13T09:25:40Z</dcterms:modified>
</cp:coreProperties>
</file>