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74" r:id="rId3"/>
    <p:sldId id="264" r:id="rId4"/>
    <p:sldId id="292" r:id="rId5"/>
    <p:sldId id="257" r:id="rId6"/>
    <p:sldId id="287" r:id="rId7"/>
    <p:sldId id="286" r:id="rId8"/>
    <p:sldId id="285" r:id="rId9"/>
    <p:sldId id="288" r:id="rId10"/>
    <p:sldId id="289" r:id="rId11"/>
    <p:sldId id="291" r:id="rId12"/>
    <p:sldId id="280" r:id="rId13"/>
    <p:sldId id="281" r:id="rId14"/>
    <p:sldId id="27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0"/>
    <p:restoredTop sz="84131" autoAdjust="0"/>
  </p:normalViewPr>
  <p:slideViewPr>
    <p:cSldViewPr snapToGrid="0">
      <p:cViewPr>
        <p:scale>
          <a:sx n="62" d="100"/>
          <a:sy n="62" d="100"/>
        </p:scale>
        <p:origin x="8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A7E2D-9CF6-4339-9487-F6D6F5E63BC0}" type="datetimeFigureOut">
              <a:rPr lang="en-US" smtClean="0"/>
              <a:t>11/15/17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8B9A9-8B0E-41A3-9E75-1BE5D40C7201}" type="slidenum">
              <a:rPr lang="en-US" smtClean="0"/>
              <a:t>‹Nr.›</a:t>
            </a:fld>
            <a:endParaRPr lang="en-US"/>
          </a:p>
        </p:txBody>
      </p:sp>
    </p:spTree>
    <p:extLst>
      <p:ext uri="{BB962C8B-B14F-4D97-AF65-F5344CB8AC3E}">
        <p14:creationId xmlns:p14="http://schemas.microsoft.com/office/powerpoint/2010/main" val="15949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node sending its data to its parent which then forwards to its parent until it reaches the destination. The control messages were coming from the root and data from the source</a:t>
            </a:r>
          </a:p>
        </p:txBody>
      </p:sp>
      <p:sp>
        <p:nvSpPr>
          <p:cNvPr id="4" name="Slide Number Placeholder 3"/>
          <p:cNvSpPr>
            <a:spLocks noGrp="1"/>
          </p:cNvSpPr>
          <p:nvPr>
            <p:ph type="sldNum" sz="quarter" idx="10"/>
          </p:nvPr>
        </p:nvSpPr>
        <p:spPr/>
        <p:txBody>
          <a:bodyPr/>
          <a:lstStyle/>
          <a:p>
            <a:fld id="{C6F8B9A9-8B0E-41A3-9E75-1BE5D40C7201}" type="slidenum">
              <a:rPr lang="en-US" smtClean="0"/>
              <a:t>2</a:t>
            </a:fld>
            <a:endParaRPr lang="en-US"/>
          </a:p>
        </p:txBody>
      </p:sp>
    </p:spTree>
    <p:extLst>
      <p:ext uri="{BB962C8B-B14F-4D97-AF65-F5344CB8AC3E}">
        <p14:creationId xmlns:p14="http://schemas.microsoft.com/office/powerpoint/2010/main" val="540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route reply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14</a:t>
            </a:fld>
            <a:endParaRPr lang="en-US"/>
          </a:p>
        </p:txBody>
      </p:sp>
    </p:spTree>
    <p:extLst>
      <p:ext uri="{BB962C8B-B14F-4D97-AF65-F5344CB8AC3E}">
        <p14:creationId xmlns:p14="http://schemas.microsoft.com/office/powerpoint/2010/main" val="9534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node sending its data to its parent which then forwards to its parent until it reaches the destination. The control messages were coming from the root and data from the source</a:t>
            </a:r>
          </a:p>
        </p:txBody>
      </p:sp>
      <p:sp>
        <p:nvSpPr>
          <p:cNvPr id="4" name="Slide Number Placeholder 3"/>
          <p:cNvSpPr>
            <a:spLocks noGrp="1"/>
          </p:cNvSpPr>
          <p:nvPr>
            <p:ph type="sldNum" sz="quarter" idx="10"/>
          </p:nvPr>
        </p:nvSpPr>
        <p:spPr/>
        <p:txBody>
          <a:bodyPr/>
          <a:lstStyle/>
          <a:p>
            <a:fld id="{C6F8B9A9-8B0E-41A3-9E75-1BE5D40C7201}" type="slidenum">
              <a:rPr lang="en-US" smtClean="0"/>
              <a:t>4</a:t>
            </a:fld>
            <a:endParaRPr lang="en-US"/>
          </a:p>
        </p:txBody>
      </p:sp>
    </p:spTree>
    <p:extLst>
      <p:ext uri="{BB962C8B-B14F-4D97-AF65-F5344CB8AC3E}">
        <p14:creationId xmlns:p14="http://schemas.microsoft.com/office/powerpoint/2010/main" val="18210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source routing, the node that wants to send the data requests for the path to that node. For </a:t>
            </a:r>
            <a:r>
              <a:rPr lang="en-US" dirty="0" err="1"/>
              <a:t>eg</a:t>
            </a:r>
            <a:r>
              <a:rPr lang="en-US" dirty="0"/>
              <a:t>, we want to send the data from S to D, where S is the</a:t>
            </a:r>
            <a:r>
              <a:rPr lang="en-US" baseline="0" dirty="0"/>
              <a:t> root in this case.</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5</a:t>
            </a:fld>
            <a:endParaRPr lang="en-US"/>
          </a:p>
        </p:txBody>
      </p:sp>
    </p:spTree>
    <p:extLst>
      <p:ext uri="{BB962C8B-B14F-4D97-AF65-F5344CB8AC3E}">
        <p14:creationId xmlns:p14="http://schemas.microsoft.com/office/powerpoint/2010/main" val="327771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6</a:t>
            </a:fld>
            <a:endParaRPr lang="en-US"/>
          </a:p>
        </p:txBody>
      </p:sp>
    </p:spTree>
    <p:extLst>
      <p:ext uri="{BB962C8B-B14F-4D97-AF65-F5344CB8AC3E}">
        <p14:creationId xmlns:p14="http://schemas.microsoft.com/office/powerpoint/2010/main" val="125636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7</a:t>
            </a:fld>
            <a:endParaRPr lang="en-US"/>
          </a:p>
        </p:txBody>
      </p:sp>
    </p:spTree>
    <p:extLst>
      <p:ext uri="{BB962C8B-B14F-4D97-AF65-F5344CB8AC3E}">
        <p14:creationId xmlns:p14="http://schemas.microsoft.com/office/powerpoint/2010/main" val="21483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8</a:t>
            </a:fld>
            <a:endParaRPr lang="en-US"/>
          </a:p>
        </p:txBody>
      </p:sp>
    </p:spTree>
    <p:extLst>
      <p:ext uri="{BB962C8B-B14F-4D97-AF65-F5344CB8AC3E}">
        <p14:creationId xmlns:p14="http://schemas.microsoft.com/office/powerpoint/2010/main" val="21717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9</a:t>
            </a:fld>
            <a:endParaRPr lang="en-US"/>
          </a:p>
        </p:txBody>
      </p:sp>
    </p:spTree>
    <p:extLst>
      <p:ext uri="{BB962C8B-B14F-4D97-AF65-F5344CB8AC3E}">
        <p14:creationId xmlns:p14="http://schemas.microsoft.com/office/powerpoint/2010/main" val="391794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full source routing table stored at the root</a:t>
            </a:r>
          </a:p>
        </p:txBody>
      </p:sp>
      <p:sp>
        <p:nvSpPr>
          <p:cNvPr id="4" name="Slide Number Placeholder 3"/>
          <p:cNvSpPr>
            <a:spLocks noGrp="1"/>
          </p:cNvSpPr>
          <p:nvPr>
            <p:ph type="sldNum" sz="quarter" idx="10"/>
          </p:nvPr>
        </p:nvSpPr>
        <p:spPr/>
        <p:txBody>
          <a:bodyPr/>
          <a:lstStyle/>
          <a:p>
            <a:fld id="{C6F8B9A9-8B0E-41A3-9E75-1BE5D40C7201}" type="slidenum">
              <a:rPr lang="en-US" smtClean="0"/>
              <a:t>10</a:t>
            </a:fld>
            <a:endParaRPr lang="en-US"/>
          </a:p>
        </p:txBody>
      </p:sp>
    </p:spTree>
    <p:extLst>
      <p:ext uri="{BB962C8B-B14F-4D97-AF65-F5344CB8AC3E}">
        <p14:creationId xmlns:p14="http://schemas.microsoft.com/office/powerpoint/2010/main" val="239293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a:t>
            </a:r>
            <a:r>
              <a:rPr lang="en-US" baseline="0" dirty="0"/>
              <a:t> source routing table is constructed, S can now use it to reach the specific node. In this case to reach node D.</a:t>
            </a:r>
          </a:p>
          <a:p>
            <a:r>
              <a:rPr lang="en-US" baseline="0" dirty="0"/>
              <a:t>Now many nodes can reach to root (many to one) and the root can reach to other nodes (one to many)  creating a bidirectional data communication mechanism.</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13</a:t>
            </a:fld>
            <a:endParaRPr lang="en-US"/>
          </a:p>
        </p:txBody>
      </p:sp>
    </p:spTree>
    <p:extLst>
      <p:ext uri="{BB962C8B-B14F-4D97-AF65-F5344CB8AC3E}">
        <p14:creationId xmlns:p14="http://schemas.microsoft.com/office/powerpoint/2010/main" val="416008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7E07AB-0454-5247-89FE-897BCF13ED6C}" type="datetime1">
              <a:rPr lang="es-ES_tradnl" smtClean="0"/>
              <a:t>15/11/17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371851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CACE6-8464-3144-9F6F-DAE85AC099AC}" type="datetime1">
              <a:rPr lang="es-ES_tradnl" smtClean="0"/>
              <a:t>15/11/17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6430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F45B73-94B3-6F49-A753-8094788E8BE1}" type="datetime1">
              <a:rPr lang="es-ES_tradnl" smtClean="0"/>
              <a:t>15/11/17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4464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94079-0292-1F4F-A911-B73CA3826010}" type="datetime1">
              <a:rPr lang="es-ES_tradnl" smtClean="0"/>
              <a:t>15/11/17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1114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85713C-57D0-AA46-9A24-C4D487F233A7}" type="datetime1">
              <a:rPr lang="es-ES_tradnl" smtClean="0"/>
              <a:t>15/11/17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00255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1C90C-95D9-5149-9A6F-54E86A9E4746}" type="datetime1">
              <a:rPr lang="es-ES_tradnl" smtClean="0"/>
              <a:t>15/11/17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87183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0F3125-78B0-5F46-A7F8-52BDCBA6D900}" type="datetime1">
              <a:rPr lang="es-ES_tradnl" smtClean="0"/>
              <a:t>15/11/17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60984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40D174-08E7-5D48-A219-73577474EAC1}" type="datetime1">
              <a:rPr lang="es-ES_tradnl" smtClean="0"/>
              <a:t>15/11/17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11329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B273C-CFB6-CC49-883B-DA414FA6548B}" type="datetime1">
              <a:rPr lang="es-ES_tradnl" smtClean="0"/>
              <a:t>15/11/17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59027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A90E8-C088-FC4A-94DB-85632430DFB5}" type="datetime1">
              <a:rPr lang="es-ES_tradnl" smtClean="0"/>
              <a:t>15/11/17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352111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FD1294-82C6-4B43-B82A-9C43D0E64123}" type="datetime1">
              <a:rPr lang="es-ES_tradnl" smtClean="0"/>
              <a:t>15/11/17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22642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B73A-5DD3-7345-A64E-CA74D505B87D}" type="datetime1">
              <a:rPr lang="es-ES_tradnl" smtClean="0"/>
              <a:t>15/11/17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6CE12-77C8-490F-96BA-25623C8EC72A}" type="slidenum">
              <a:rPr lang="en-US" smtClean="0"/>
              <a:t>‹Nr.›</a:t>
            </a:fld>
            <a:endParaRPr lang="en-US"/>
          </a:p>
        </p:txBody>
      </p:sp>
    </p:spTree>
    <p:extLst>
      <p:ext uri="{BB962C8B-B14F-4D97-AF65-F5344CB8AC3E}">
        <p14:creationId xmlns:p14="http://schemas.microsoft.com/office/powerpoint/2010/main" val="132519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latin typeface="Arial" panose="020B0604020202020204" pitchFamily="34" charset="0"/>
                <a:cs typeface="Arial" panose="020B0604020202020204" pitchFamily="34" charset="0"/>
              </a:rPr>
              <a:t>Source Routing for Downward Data Traffic</a:t>
            </a:r>
          </a:p>
        </p:txBody>
      </p:sp>
      <p:sp>
        <p:nvSpPr>
          <p:cNvPr id="5" name="Subtitle 4"/>
          <p:cNvSpPr>
            <a:spLocks noGrp="1"/>
          </p:cNvSpPr>
          <p:nvPr>
            <p:ph type="subTitle" idx="1"/>
          </p:nvPr>
        </p:nvSpPr>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WSN Lab final project, </a:t>
            </a:r>
            <a:r>
              <a:rPr lang="en-US" dirty="0" smtClean="0">
                <a:latin typeface="Arial" panose="020B0604020202020204" pitchFamily="34" charset="0"/>
                <a:cs typeface="Arial" panose="020B0604020202020204" pitchFamily="34" charset="0"/>
              </a:rPr>
              <a:t>2017-2018</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3019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2563193248"/>
              </p:ext>
            </p:extLst>
          </p:nvPr>
        </p:nvGraphicFramePr>
        <p:xfrm>
          <a:off x="621256" y="2683136"/>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a16="http://schemas.microsoft.com/office/drawing/2014/main" xmlns=""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a16="http://schemas.microsoft.com/office/drawing/2014/main" xmlns="" val="2839709082"/>
                  </a:ext>
                </a:extLst>
              </a:tr>
            </a:tbl>
          </a:graphicData>
        </a:graphic>
      </p:graphicFrame>
      <p:cxnSp>
        <p:nvCxnSpPr>
          <p:cNvPr id="19" name="Straight Arrow Connector 18"/>
          <p:cNvCxnSpPr/>
          <p:nvPr/>
        </p:nvCxnSpPr>
        <p:spPr>
          <a:xfrm flipH="1" flipV="1">
            <a:off x="7264460" y="5243457"/>
            <a:ext cx="886804" cy="2564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971709" y="4304393"/>
            <a:ext cx="5209" cy="6887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56997" y="3634220"/>
            <a:ext cx="8437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bwMode="auto">
          <a:xfrm>
            <a:off x="3367763" y="1647597"/>
            <a:ext cx="3105924" cy="847115"/>
          </a:xfrm>
          <a:prstGeom prst="wedgeRectCallout">
            <a:avLst>
              <a:gd name="adj1" fmla="val -76450"/>
              <a:gd name="adj2" fmla="val 704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Source </a:t>
            </a:r>
            <a:r>
              <a:rPr kumimoji="0" 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routing </a:t>
            </a:r>
            <a:r>
              <a:rPr kumimoji="0" lang="en-US" sz="22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table</a:t>
            </a:r>
            <a:endParaRPr lang="en-US" sz="2200" dirty="0">
              <a:solidFill>
                <a:srgbClr val="000000"/>
              </a:solidFill>
              <a:latin typeface="Arial" panose="020B0604020202020204" pitchFamily="34" charset="0"/>
              <a:cs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(at the root only)</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10</a:t>
            </a:fld>
            <a:endParaRPr lang="en-US"/>
          </a:p>
        </p:txBody>
      </p:sp>
    </p:spTree>
    <p:extLst>
      <p:ext uri="{BB962C8B-B14F-4D97-AF65-F5344CB8AC3E}">
        <p14:creationId xmlns:p14="http://schemas.microsoft.com/office/powerpoint/2010/main" val="114625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0"/>
            <a:ext cx="10515600" cy="1325563"/>
          </a:xfrm>
        </p:spPr>
        <p:txBody>
          <a:bodyPr/>
          <a:lstStyle/>
          <a:p>
            <a:r>
              <a:rPr lang="en-US" dirty="0" smtClean="0">
                <a:latin typeface="Arial" panose="020B0604020202020204" pitchFamily="34" charset="0"/>
                <a:cs typeface="Arial" panose="020B0604020202020204" pitchFamily="34" charset="0"/>
              </a:rPr>
              <a:t>Topology Reports</a:t>
            </a:r>
            <a:endParaRPr lang="en-US" dirty="0"/>
          </a:p>
        </p:txBody>
      </p:sp>
      <p:sp>
        <p:nvSpPr>
          <p:cNvPr id="3" name="Content Placeholder 2"/>
          <p:cNvSpPr>
            <a:spLocks noGrp="1"/>
          </p:cNvSpPr>
          <p:nvPr>
            <p:ph idx="1"/>
          </p:nvPr>
        </p:nvSpPr>
        <p:spPr>
          <a:xfrm>
            <a:off x="838200" y="1330960"/>
            <a:ext cx="10515600" cy="5303520"/>
          </a:xfrm>
        </p:spPr>
        <p:txBody>
          <a:bodyPr>
            <a:normAutofit/>
          </a:bodyPr>
          <a:lstStyle/>
          <a:p>
            <a:r>
              <a:rPr lang="en-US" altLang="en-US" b="1" dirty="0" smtClean="0">
                <a:latin typeface="Arial" panose="020B0604020202020204" pitchFamily="34" charset="0"/>
                <a:cs typeface="Arial" panose="020B0604020202020204" pitchFamily="34" charset="0"/>
              </a:rPr>
              <a:t>Dedicated Topology Reports:</a:t>
            </a:r>
            <a:endParaRPr lang="en-US" altLang="en-US" b="1"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Dedicated control traffic to inform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the sink of the parent of each node</a:t>
            </a:r>
            <a:endParaRPr lang="en-US" altLang="en-US" dirty="0" smtClean="0">
              <a:solidFill>
                <a:srgbClr val="C00000"/>
              </a:solidFill>
              <a:latin typeface="Arial" panose="020B0604020202020204" pitchFamily="34" charset="0"/>
              <a:cs typeface="Arial" panose="020B0604020202020204" pitchFamily="34" charset="0"/>
            </a:endParaRP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Piggybacking: </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attach topology reports to data collection packets</a:t>
            </a:r>
            <a:endParaRPr lang="en-US" altLang="en-US"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When the application sends a packet, e.g., using:</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b="1" dirty="0" err="1" smtClean="0">
                <a:latin typeface="Arial" panose="020B0604020202020204" pitchFamily="34" charset="0"/>
                <a:cs typeface="Arial" panose="020B0604020202020204" pitchFamily="34" charset="0"/>
              </a:rPr>
              <a:t>my_collect_send</a:t>
            </a:r>
            <a:r>
              <a:rPr lang="en-US" altLang="en-US" b="1" dirty="0" smtClean="0">
                <a:latin typeface="Arial" panose="020B0604020202020204" pitchFamily="34" charset="0"/>
                <a:cs typeface="Arial" panose="020B0604020202020204" pitchFamily="34" charset="0"/>
              </a:rPr>
              <a:t>()</a:t>
            </a:r>
            <a:endParaRPr lang="en-US" altLang="en-US" b="1" dirty="0">
              <a:solidFill>
                <a:srgbClr val="C00000"/>
              </a:solidFill>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Include a header with the parent of the sender</a:t>
            </a:r>
            <a:endParaRPr lang="en-US" altLang="en-US" dirty="0">
              <a:solidFill>
                <a:srgbClr val="C00000"/>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39596483"/>
              </p:ext>
            </p:extLst>
          </p:nvPr>
        </p:nvGraphicFramePr>
        <p:xfrm>
          <a:off x="10072002" y="277771"/>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a16="http://schemas.microsoft.com/office/drawing/2014/main" xmlns=""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a16="http://schemas.microsoft.com/office/drawing/2014/main" xmlns="" val="2839709082"/>
                  </a:ext>
                </a:extLst>
              </a:tr>
            </a:tbl>
          </a:graphicData>
        </a:graphic>
      </p:graphicFrame>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49" y="1325563"/>
            <a:ext cx="2599589" cy="135248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465" y="5207249"/>
            <a:ext cx="7786830" cy="1347384"/>
          </a:xfrm>
          <a:prstGeom prst="rect">
            <a:avLst/>
          </a:prstGeom>
        </p:spPr>
      </p:pic>
      <p:sp>
        <p:nvSpPr>
          <p:cNvPr id="9" name="Marcador de número de diapositiva 8"/>
          <p:cNvSpPr>
            <a:spLocks noGrp="1"/>
          </p:cNvSpPr>
          <p:nvPr>
            <p:ph type="sldNum" sz="quarter" idx="12"/>
          </p:nvPr>
        </p:nvSpPr>
        <p:spPr/>
        <p:txBody>
          <a:bodyPr/>
          <a:lstStyle/>
          <a:p>
            <a:fld id="{3076CE12-77C8-490F-96BA-25623C8EC72A}" type="slidenum">
              <a:rPr lang="en-US" smtClean="0"/>
              <a:t>11</a:t>
            </a:fld>
            <a:endParaRPr lang="en-US"/>
          </a:p>
        </p:txBody>
      </p:sp>
    </p:spTree>
    <p:extLst>
      <p:ext uri="{BB962C8B-B14F-4D97-AF65-F5344CB8AC3E}">
        <p14:creationId xmlns:p14="http://schemas.microsoft.com/office/powerpoint/2010/main" val="25377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4560" y="3830320"/>
            <a:ext cx="9966960" cy="25904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080" y="0"/>
            <a:ext cx="10515600" cy="1325563"/>
          </a:xfrm>
        </p:spPr>
        <p:txBody>
          <a:bodyPr/>
          <a:lstStyle/>
          <a:p>
            <a:r>
              <a:rPr lang="en-US" dirty="0">
                <a:latin typeface="Arial" panose="020B0604020202020204" pitchFamily="34" charset="0"/>
                <a:cs typeface="Arial" panose="020B0604020202020204" pitchFamily="34" charset="0"/>
              </a:rPr>
              <a:t>When Sending Packets</a:t>
            </a:r>
            <a:endParaRPr lang="en-US" dirty="0"/>
          </a:p>
        </p:txBody>
      </p:sp>
      <p:sp>
        <p:nvSpPr>
          <p:cNvPr id="3" name="Content Placeholder 2"/>
          <p:cNvSpPr>
            <a:spLocks noGrp="1"/>
          </p:cNvSpPr>
          <p:nvPr>
            <p:ph idx="1"/>
          </p:nvPr>
        </p:nvSpPr>
        <p:spPr>
          <a:xfrm>
            <a:off x="838200" y="1330960"/>
            <a:ext cx="10515600" cy="5303520"/>
          </a:xfrm>
        </p:spPr>
        <p:txBody>
          <a:bodyPr>
            <a:normAutofit/>
          </a:bodyPr>
          <a:lstStyle/>
          <a:p>
            <a:r>
              <a:rPr lang="en-US" altLang="en-US" dirty="0">
                <a:latin typeface="Arial" panose="020B0604020202020204" pitchFamily="34" charset="0"/>
                <a:cs typeface="Arial" panose="020B0604020202020204" pitchFamily="34" charset="0"/>
              </a:rPr>
              <a:t>When node </a:t>
            </a:r>
            <a:r>
              <a:rPr lang="en-US" altLang="en-US" b="1"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sends a data packet to </a:t>
            </a:r>
            <a:r>
              <a:rPr lang="en-US" altLang="en-US" b="1" dirty="0">
                <a:latin typeface="Arial" panose="020B0604020202020204" pitchFamily="34" charset="0"/>
                <a:cs typeface="Arial" panose="020B0604020202020204" pitchFamily="34" charset="0"/>
              </a:rPr>
              <a:t>D</a:t>
            </a:r>
            <a:r>
              <a:rPr lang="en-US" altLang="en-US" dirty="0">
                <a:latin typeface="Arial" panose="020B0604020202020204" pitchFamily="34" charset="0"/>
                <a:cs typeface="Arial" panose="020B0604020202020204" pitchFamily="34" charset="0"/>
              </a:rPr>
              <a:t>, it checks </a:t>
            </a:r>
            <a:r>
              <a:rPr lang="en-US" altLang="en-US" dirty="0" smtClean="0">
                <a:latin typeface="Arial" panose="020B0604020202020204" pitchFamily="34" charset="0"/>
                <a:cs typeface="Arial" panose="020B0604020202020204" pitchFamily="34" charset="0"/>
              </a:rPr>
              <a:t>a source routing table. </a:t>
            </a:r>
            <a:r>
              <a:rPr lang="en-US" altLang="en-US" dirty="0">
                <a:latin typeface="Arial" panose="020B0604020202020204" pitchFamily="34" charset="0"/>
                <a:cs typeface="Arial" panose="020B0604020202020204" pitchFamily="34" charset="0"/>
              </a:rPr>
              <a:t>If </a:t>
            </a:r>
            <a:r>
              <a:rPr lang="en-US" altLang="en-US" dirty="0" smtClean="0">
                <a:latin typeface="Arial" panose="020B0604020202020204" pitchFamily="34" charset="0"/>
                <a:cs typeface="Arial" panose="020B0604020202020204" pitchFamily="34" charset="0"/>
              </a:rPr>
              <a:t>route </a:t>
            </a:r>
            <a:r>
              <a:rPr lang="en-US" altLang="en-US" dirty="0">
                <a:latin typeface="Arial" panose="020B0604020202020204" pitchFamily="34" charset="0"/>
                <a:cs typeface="Arial" panose="020B0604020202020204" pitchFamily="34" charset="0"/>
              </a:rPr>
              <a:t>exists, then entire route is included in the packet header</a:t>
            </a:r>
          </a:p>
          <a:p>
            <a:pPr lvl="1"/>
            <a:r>
              <a:rPr lang="en-US" altLang="en-US" dirty="0">
                <a:latin typeface="Arial" panose="020B0604020202020204" pitchFamily="34" charset="0"/>
                <a:cs typeface="Arial" panose="020B0604020202020204" pitchFamily="34" charset="0"/>
              </a:rPr>
              <a:t>Hence the name </a:t>
            </a:r>
            <a:r>
              <a:rPr lang="en-US" altLang="en-US" dirty="0">
                <a:solidFill>
                  <a:srgbClr val="C00000"/>
                </a:solidFill>
                <a:latin typeface="Arial" panose="020B0604020202020204" pitchFamily="34" charset="0"/>
                <a:cs typeface="Arial" panose="020B0604020202020204" pitchFamily="34" charset="0"/>
              </a:rPr>
              <a:t>source routing</a:t>
            </a:r>
          </a:p>
          <a:p>
            <a:pPr lvl="1"/>
            <a:endParaRPr lang="en-US" altLang="en-US" dirty="0">
              <a:solidFill>
                <a:srgbClr val="C00000"/>
              </a:solidFill>
              <a:latin typeface="Arial" panose="020B0604020202020204" pitchFamily="34" charset="0"/>
              <a:cs typeface="Arial" panose="020B0604020202020204" pitchFamily="34" charset="0"/>
            </a:endParaRPr>
          </a:p>
          <a:p>
            <a:pPr marL="0" indent="0">
              <a:buNone/>
            </a:pPr>
            <a:r>
              <a:rPr lang="en-US" altLang="en-US" dirty="0">
                <a:latin typeface="Arial" panose="020B0604020202020204" pitchFamily="34" charset="0"/>
                <a:cs typeface="Arial" panose="020B0604020202020204" pitchFamily="34" charset="0"/>
              </a:rPr>
              <a:t>Algorithm:</a:t>
            </a:r>
          </a:p>
          <a:p>
            <a:pPr marL="971550" lvl="1" indent="-514350">
              <a:buFont typeface="+mj-lt"/>
              <a:buAutoNum type="arabicPeriod"/>
            </a:pPr>
            <a:r>
              <a:rPr lang="en-US" dirty="0">
                <a:latin typeface="Arial" panose="020B0604020202020204" pitchFamily="34" charset="0"/>
                <a:cs typeface="Arial" panose="020B0604020202020204" pitchFamily="34" charset="0"/>
              </a:rPr>
              <a:t>Assign </a:t>
            </a:r>
            <a:r>
              <a:rPr lang="en-US" dirty="0" smtClean="0">
                <a:latin typeface="Arial" panose="020B0604020202020204" pitchFamily="34" charset="0"/>
                <a:cs typeface="Arial" panose="020B0604020202020204" pitchFamily="34" charset="0"/>
              </a:rPr>
              <a:t>N:=D</a:t>
            </a:r>
            <a:endParaRPr lang="en-US" dirty="0">
              <a:latin typeface="Arial" panose="020B0604020202020204" pitchFamily="34" charset="0"/>
              <a:cs typeface="Arial" panose="020B0604020202020204" pitchFamily="34" charset="0"/>
            </a:endParaRPr>
          </a:p>
          <a:p>
            <a:pPr marL="971550" lvl="1" indent="-514350">
              <a:buFont typeface="+mj-lt"/>
              <a:buAutoNum type="arabicPeriod"/>
            </a:pPr>
            <a:r>
              <a:rPr lang="en-US" dirty="0">
                <a:latin typeface="Arial" panose="020B0604020202020204" pitchFamily="34" charset="0"/>
                <a:cs typeface="Arial" panose="020B0604020202020204" pitchFamily="34" charset="0"/>
              </a:rPr>
              <a:t>Search for node N in the table to find N’s parent P</a:t>
            </a:r>
          </a:p>
          <a:p>
            <a:pPr marL="971550" lvl="1" indent="-514350">
              <a:buFont typeface="+mj-lt"/>
              <a:buAutoNum type="arabicPeriod"/>
            </a:pPr>
            <a:r>
              <a:rPr lang="en-US" dirty="0">
                <a:latin typeface="Arial" panose="020B0604020202020204" pitchFamily="34" charset="0"/>
                <a:cs typeface="Arial" panose="020B0604020202020204" pitchFamily="34" charset="0"/>
              </a:rPr>
              <a:t>If N is not found or a loop is detected, drop the packet</a:t>
            </a:r>
          </a:p>
          <a:p>
            <a:pPr marL="971550" lvl="1" indent="-514350">
              <a:buFont typeface="+mj-lt"/>
              <a:buAutoNum type="arabicPeriod"/>
            </a:pPr>
            <a:r>
              <a:rPr lang="en-US" dirty="0">
                <a:latin typeface="Arial" panose="020B0604020202020204" pitchFamily="34" charset="0"/>
                <a:cs typeface="Arial" panose="020B0604020202020204" pitchFamily="34" charset="0"/>
              </a:rPr>
              <a:t>If P ==root, transmit the packet to next-hop node N</a:t>
            </a:r>
          </a:p>
          <a:p>
            <a:pPr marL="971550" lvl="1" indent="-514350">
              <a:buFont typeface="+mj-lt"/>
              <a:buAutoNum type="arabicPeriod"/>
            </a:pPr>
            <a:r>
              <a:rPr lang="en-US" dirty="0">
                <a:latin typeface="Arial" panose="020B0604020202020204" pitchFamily="34" charset="0"/>
                <a:cs typeface="Arial" panose="020B0604020202020204" pitchFamily="34" charset="0"/>
              </a:rPr>
              <a:t>Else add N to the source routing list of the packet, assign N:=P,</a:t>
            </a:r>
          </a:p>
          <a:p>
            <a:pPr marL="457200" lvl="1" indent="0">
              <a:buNone/>
            </a:pPr>
            <a:r>
              <a:rPr lang="en-US" dirty="0">
                <a:latin typeface="Arial" panose="020B0604020202020204" pitchFamily="34" charset="0"/>
                <a:cs typeface="Arial" panose="020B0604020202020204" pitchFamily="34" charset="0"/>
              </a:rPr>
              <a:t>      go to step 2</a:t>
            </a:r>
          </a:p>
        </p:txBody>
      </p:sp>
      <p:graphicFrame>
        <p:nvGraphicFramePr>
          <p:cNvPr id="5" name="Table 4"/>
          <p:cNvGraphicFramePr>
            <a:graphicFrameLocks noGrp="1"/>
          </p:cNvGraphicFramePr>
          <p:nvPr>
            <p:extLst>
              <p:ext uri="{D42A27DB-BD31-4B8C-83A1-F6EECF244321}">
                <p14:modId xmlns:p14="http://schemas.microsoft.com/office/powerpoint/2010/main" val="3886179993"/>
              </p:ext>
            </p:extLst>
          </p:nvPr>
        </p:nvGraphicFramePr>
        <p:xfrm>
          <a:off x="9877016" y="2595721"/>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a16="http://schemas.microsoft.com/office/drawing/2014/main" xmlns=""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a16="http://schemas.microsoft.com/office/drawing/2014/main" xmlns="" val="2839709082"/>
                  </a:ext>
                </a:extLst>
              </a:tr>
            </a:tbl>
          </a:graphicData>
        </a:graphic>
      </p:graphicFrame>
      <p:sp>
        <p:nvSpPr>
          <p:cNvPr id="4" name="Marcador de número de diapositiva 3"/>
          <p:cNvSpPr>
            <a:spLocks noGrp="1"/>
          </p:cNvSpPr>
          <p:nvPr>
            <p:ph type="sldNum" sz="quarter" idx="12"/>
          </p:nvPr>
        </p:nvSpPr>
        <p:spPr/>
        <p:txBody>
          <a:bodyPr/>
          <a:lstStyle/>
          <a:p>
            <a:fld id="{3076CE12-77C8-490F-96BA-25623C8EC72A}" type="slidenum">
              <a:rPr lang="en-US" smtClean="0"/>
              <a:t>12</a:t>
            </a:fld>
            <a:endParaRPr lang="en-US"/>
          </a:p>
        </p:txBody>
      </p:sp>
    </p:spTree>
    <p:extLst>
      <p:ext uri="{BB962C8B-B14F-4D97-AF65-F5344CB8AC3E}">
        <p14:creationId xmlns:p14="http://schemas.microsoft.com/office/powerpoint/2010/main" val="29317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ular Callout 44"/>
          <p:cNvSpPr/>
          <p:nvPr/>
        </p:nvSpPr>
        <p:spPr bwMode="auto">
          <a:xfrm>
            <a:off x="10091415" y="3145234"/>
            <a:ext cx="1861250" cy="488415"/>
          </a:xfrm>
          <a:prstGeom prst="wedgeRectCallout">
            <a:avLst>
              <a:gd name="adj1" fmla="val -39164"/>
              <a:gd name="adj2" fmla="val -27205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Objective met</a:t>
            </a:r>
          </a:p>
        </p:txBody>
      </p:sp>
      <p:cxnSp>
        <p:nvCxnSpPr>
          <p:cNvPr id="78" name="Straight Arrow Connector 77"/>
          <p:cNvCxnSpPr/>
          <p:nvPr/>
        </p:nvCxnSpPr>
        <p:spPr>
          <a:xfrm flipH="1">
            <a:off x="6143913" y="2876456"/>
            <a:ext cx="1288084" cy="537556"/>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Source Routing - Phase 2: Data Delivery</a:t>
            </a:r>
          </a:p>
        </p:txBody>
      </p:sp>
      <p:sp>
        <p:nvSpPr>
          <p:cNvPr id="8" name="Oval 7"/>
          <p:cNvSpPr>
            <a:spLocks noChangeArrowheads="1"/>
          </p:cNvSpPr>
          <p:nvPr/>
        </p:nvSpPr>
        <p:spPr bwMode="auto">
          <a:xfrm>
            <a:off x="3677039" y="34198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015686" y="3419807"/>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7721600" y="24651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5554518" y="34198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9971808" y="20883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5554518" y="50934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7506074" y="54721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2625286" y="3724607"/>
            <a:ext cx="1051753"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4286639" y="37246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164118" y="29854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8331200" y="23931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5859318" y="40294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164118" y="53982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8466248" y="2215168"/>
            <a:ext cx="1334625" cy="328237"/>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356778" y="3498331"/>
            <a:ext cx="1090179" cy="6920"/>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2714136" y="3538729"/>
            <a:ext cx="850965" cy="0"/>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nvPr>
        </p:nvGraphicFramePr>
        <p:xfrm>
          <a:off x="138985" y="2583931"/>
          <a:ext cx="1852362" cy="182880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bl>
          </a:graphicData>
        </a:graphic>
      </p:graphicFrame>
      <p:pic>
        <p:nvPicPr>
          <p:cNvPr id="1026"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383843" y="2361988"/>
            <a:ext cx="357686" cy="36313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7541260" y="1508082"/>
            <a:ext cx="1033779" cy="774460"/>
            <a:chOff x="7256195" y="1659923"/>
            <a:chExt cx="1033779" cy="774460"/>
          </a:xfrm>
        </p:grpSpPr>
        <p:sp>
          <p:nvSpPr>
            <p:cNvPr id="34" name="TextBox 33"/>
            <p:cNvSpPr txBox="1"/>
            <p:nvPr/>
          </p:nvSpPr>
          <p:spPr>
            <a:xfrm>
              <a:off x="7256196" y="1659923"/>
              <a:ext cx="784218"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R3</a:t>
              </a:r>
              <a:r>
                <a:rPr lang="en-US" sz="2000" dirty="0">
                  <a:latin typeface="Arial" panose="020B0604020202020204" pitchFamily="34" charset="0"/>
                  <a:cs typeface="Arial" panose="020B0604020202020204" pitchFamily="34" charset="0"/>
                </a:rPr>
                <a:t>,D</a:t>
              </a:r>
            </a:p>
          </p:txBody>
        </p:sp>
        <p:sp>
          <p:nvSpPr>
            <p:cNvPr id="37" name="TextBox 36"/>
            <p:cNvSpPr txBox="1"/>
            <p:nvPr/>
          </p:nvSpPr>
          <p:spPr>
            <a:xfrm>
              <a:off x="7256195" y="2065051"/>
              <a:ext cx="1033779"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Payload</a:t>
              </a:r>
            </a:p>
          </p:txBody>
        </p:sp>
      </p:grpSp>
      <p:sp>
        <p:nvSpPr>
          <p:cNvPr id="41" name="TextBox 40"/>
          <p:cNvSpPr txBox="1"/>
          <p:nvPr/>
        </p:nvSpPr>
        <p:spPr>
          <a:xfrm>
            <a:off x="9872088" y="1627387"/>
            <a:ext cx="1049912"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Payload</a:t>
            </a:r>
          </a:p>
        </p:txBody>
      </p:sp>
      <p:grpSp>
        <p:nvGrpSpPr>
          <p:cNvPr id="7" name="Group 6"/>
          <p:cNvGrpSpPr/>
          <p:nvPr/>
        </p:nvGrpSpPr>
        <p:grpSpPr>
          <a:xfrm>
            <a:off x="5365740" y="2015113"/>
            <a:ext cx="1163770" cy="800220"/>
            <a:chOff x="5184478" y="1914791"/>
            <a:chExt cx="1163770" cy="800220"/>
          </a:xfrm>
        </p:grpSpPr>
        <p:sp>
          <p:nvSpPr>
            <p:cNvPr id="30" name="TextBox 29"/>
            <p:cNvSpPr txBox="1"/>
            <p:nvPr/>
          </p:nvSpPr>
          <p:spPr>
            <a:xfrm>
              <a:off x="5184478" y="1914791"/>
              <a:ext cx="1163770"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R2,R3</a:t>
              </a:r>
              <a:r>
                <a:rPr lang="en-US" sz="2000" dirty="0">
                  <a:latin typeface="Arial" panose="020B0604020202020204" pitchFamily="34" charset="0"/>
                  <a:cs typeface="Arial" panose="020B0604020202020204" pitchFamily="34" charset="0"/>
                </a:rPr>
                <a:t>,D</a:t>
              </a:r>
            </a:p>
          </p:txBody>
        </p:sp>
        <p:sp>
          <p:nvSpPr>
            <p:cNvPr id="43" name="TextBox 42"/>
            <p:cNvSpPr txBox="1"/>
            <p:nvPr/>
          </p:nvSpPr>
          <p:spPr>
            <a:xfrm>
              <a:off x="5184478" y="2314901"/>
              <a:ext cx="1163770"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Payload</a:t>
              </a:r>
            </a:p>
          </p:txBody>
        </p:sp>
      </p:grpSp>
      <p:grpSp>
        <p:nvGrpSpPr>
          <p:cNvPr id="6" name="Group 5"/>
          <p:cNvGrpSpPr/>
          <p:nvPr/>
        </p:nvGrpSpPr>
        <p:grpSpPr>
          <a:xfrm>
            <a:off x="3345410" y="2345986"/>
            <a:ext cx="1578427" cy="799248"/>
            <a:chOff x="2924878" y="2585377"/>
            <a:chExt cx="1578427" cy="799248"/>
          </a:xfrm>
        </p:grpSpPr>
        <p:sp>
          <p:nvSpPr>
            <p:cNvPr id="64" name="TextBox 63"/>
            <p:cNvSpPr txBox="1"/>
            <p:nvPr/>
          </p:nvSpPr>
          <p:spPr>
            <a:xfrm>
              <a:off x="2924878" y="2585377"/>
              <a:ext cx="1578427"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R1,R2,R3</a:t>
              </a:r>
              <a:r>
                <a:rPr lang="en-US" sz="2000" dirty="0">
                  <a:latin typeface="Arial" panose="020B0604020202020204" pitchFamily="34" charset="0"/>
                  <a:cs typeface="Arial" panose="020B0604020202020204" pitchFamily="34" charset="0"/>
                </a:rPr>
                <a:t>,D</a:t>
              </a:r>
            </a:p>
          </p:txBody>
        </p:sp>
        <p:sp>
          <p:nvSpPr>
            <p:cNvPr id="44" name="TextBox 43"/>
            <p:cNvSpPr txBox="1"/>
            <p:nvPr/>
          </p:nvSpPr>
          <p:spPr>
            <a:xfrm>
              <a:off x="2924878" y="2984515"/>
              <a:ext cx="1178100"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Payload</a:t>
              </a:r>
            </a:p>
          </p:txBody>
        </p:sp>
      </p:grpSp>
      <p:pic>
        <p:nvPicPr>
          <p:cNvPr id="48"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5450621" y="2011698"/>
            <a:ext cx="357686" cy="36313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612296" y="1525656"/>
            <a:ext cx="357686" cy="36313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11053" y="5056656"/>
            <a:ext cx="3486518" cy="830997"/>
          </a:xfrm>
          <a:prstGeom prst="rect">
            <a:avLst/>
          </a:prstGeom>
          <a:noFill/>
          <a:ln>
            <a:solidFill>
              <a:schemeClr val="tx1"/>
            </a:solidFill>
          </a:ln>
        </p:spPr>
        <p:txBody>
          <a:bodyPr wrap="square" rtlCol="0">
            <a:spAutoFit/>
          </a:bodyPr>
          <a:lstStyle/>
          <a:p>
            <a:pPr algn="ctr"/>
            <a:r>
              <a:rPr lang="en-US" sz="2400" dirty="0">
                <a:latin typeface="Arial" panose="020B0604020202020204" pitchFamily="34" charset="0"/>
                <a:cs typeface="Arial" panose="020B0604020202020204" pitchFamily="34" charset="0"/>
              </a:rPr>
              <a:t>Only sink can initiate downward traffic</a:t>
            </a: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13</a:t>
            </a:fld>
            <a:endParaRPr lang="en-US"/>
          </a:p>
        </p:txBody>
      </p:sp>
    </p:spTree>
    <p:extLst>
      <p:ext uri="{BB962C8B-B14F-4D97-AF65-F5344CB8AC3E}">
        <p14:creationId xmlns:p14="http://schemas.microsoft.com/office/powerpoint/2010/main" val="39044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2694"/>
            <a:ext cx="11122891" cy="1325563"/>
          </a:xfrm>
        </p:spPr>
        <p:txBody>
          <a:bodyPr/>
          <a:lstStyle/>
          <a:p>
            <a:r>
              <a:rPr lang="en-US" dirty="0">
                <a:latin typeface="Arial" panose="020B0604020202020204" pitchFamily="34" charset="0"/>
                <a:cs typeface="Arial" panose="020B0604020202020204" pitchFamily="34" charset="0"/>
              </a:rPr>
              <a:t>Source Routing – Loop detection</a:t>
            </a:r>
          </a:p>
        </p:txBody>
      </p:sp>
      <p:sp>
        <p:nvSpPr>
          <p:cNvPr id="8" name="Oval 7"/>
          <p:cNvSpPr>
            <a:spLocks noChangeArrowheads="1"/>
          </p:cNvSpPr>
          <p:nvPr/>
        </p:nvSpPr>
        <p:spPr bwMode="auto">
          <a:xfrm>
            <a:off x="2698244" y="139319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1139694" y="1387395"/>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31" name="Oval 30"/>
          <p:cNvSpPr>
            <a:spLocks noChangeArrowheads="1"/>
          </p:cNvSpPr>
          <p:nvPr/>
        </p:nvSpPr>
        <p:spPr bwMode="auto">
          <a:xfrm>
            <a:off x="2698244" y="2680482"/>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cxnSp>
        <p:nvCxnSpPr>
          <p:cNvPr id="36" name="Straight Arrow Connector 35"/>
          <p:cNvCxnSpPr>
            <a:stCxn id="9" idx="6"/>
            <a:endCxn id="8" idx="2"/>
          </p:cNvCxnSpPr>
          <p:nvPr/>
        </p:nvCxnSpPr>
        <p:spPr>
          <a:xfrm>
            <a:off x="1749294" y="1692195"/>
            <a:ext cx="948950" cy="579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4"/>
            <a:endCxn id="31" idx="0"/>
          </p:cNvCxnSpPr>
          <p:nvPr/>
        </p:nvCxnSpPr>
        <p:spPr>
          <a:xfrm>
            <a:off x="3003044" y="2002790"/>
            <a:ext cx="0" cy="677692"/>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Oval 32"/>
          <p:cNvSpPr>
            <a:spLocks noChangeArrowheads="1"/>
          </p:cNvSpPr>
          <p:nvPr/>
        </p:nvSpPr>
        <p:spPr bwMode="auto">
          <a:xfrm>
            <a:off x="2698245" y="4428964"/>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34" name="Oval 33"/>
          <p:cNvSpPr>
            <a:spLocks noChangeArrowheads="1"/>
          </p:cNvSpPr>
          <p:nvPr/>
        </p:nvSpPr>
        <p:spPr bwMode="auto">
          <a:xfrm>
            <a:off x="1139695" y="4914673"/>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35" name="Oval 34"/>
          <p:cNvSpPr>
            <a:spLocks noChangeArrowheads="1"/>
          </p:cNvSpPr>
          <p:nvPr/>
        </p:nvSpPr>
        <p:spPr bwMode="auto">
          <a:xfrm>
            <a:off x="2698245" y="571625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cxnSp>
        <p:nvCxnSpPr>
          <p:cNvPr id="37" name="Straight Arrow Connector 36"/>
          <p:cNvCxnSpPr>
            <a:stCxn id="34" idx="5"/>
            <a:endCxn id="35" idx="2"/>
          </p:cNvCxnSpPr>
          <p:nvPr/>
        </p:nvCxnSpPr>
        <p:spPr>
          <a:xfrm>
            <a:off x="1660021" y="5434999"/>
            <a:ext cx="1038224" cy="58605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03045" y="5038564"/>
            <a:ext cx="0" cy="67769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1089789524"/>
              </p:ext>
            </p:extLst>
          </p:nvPr>
        </p:nvGraphicFramePr>
        <p:xfrm>
          <a:off x="7990948" y="4590828"/>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R4</a:t>
                      </a:r>
                    </a:p>
                  </a:txBody>
                  <a:tcPr/>
                </a:tc>
                <a:extLst>
                  <a:ext uri="{0D108BD9-81ED-4DB2-BD59-A6C34878D82A}">
                    <a16:rowId xmlns:a16="http://schemas.microsoft.com/office/drawing/2014/main" xmlns="" val="3667059558"/>
                  </a:ext>
                </a:extLst>
              </a:tr>
              <a:tr h="284742">
                <a:tc>
                  <a:txBody>
                    <a:bodyPr/>
                    <a:lstStyle/>
                    <a:p>
                      <a:pPr algn="ctr"/>
                      <a:r>
                        <a:rPr lang="en-US" dirty="0"/>
                        <a:t>R4</a:t>
                      </a:r>
                    </a:p>
                  </a:txBody>
                  <a:tcPr/>
                </a:tc>
                <a:tc>
                  <a:txBody>
                    <a:bodyPr/>
                    <a:lstStyle/>
                    <a:p>
                      <a:pPr algn="ctr"/>
                      <a:r>
                        <a:rPr lang="en-US" dirty="0"/>
                        <a:t>R1</a:t>
                      </a:r>
                    </a:p>
                  </a:txBody>
                  <a:tcPr/>
                </a:tc>
                <a:extLst>
                  <a:ext uri="{0D108BD9-81ED-4DB2-BD59-A6C34878D82A}">
                    <a16:rowId xmlns:a16="http://schemas.microsoft.com/office/drawing/2014/main" xmlns="" val="1661388541"/>
                  </a:ext>
                </a:extLst>
              </a:tr>
            </a:tbl>
          </a:graphicData>
        </a:graphic>
      </p:graphicFrame>
      <p:sp>
        <p:nvSpPr>
          <p:cNvPr id="41" name="TextBox 40"/>
          <p:cNvSpPr txBox="1"/>
          <p:nvPr/>
        </p:nvSpPr>
        <p:spPr>
          <a:xfrm>
            <a:off x="6588003" y="3426229"/>
            <a:ext cx="4994396" cy="830997"/>
          </a:xfrm>
          <a:prstGeom prst="rect">
            <a:avLst/>
          </a:prstGeom>
          <a:noFill/>
          <a:ln>
            <a:solidFill>
              <a:schemeClr val="tx1"/>
            </a:solidFill>
          </a:ln>
        </p:spPr>
        <p:txBody>
          <a:bodyPr wrap="square" rtlCol="0">
            <a:spAutoFit/>
          </a:bodyPr>
          <a:lstStyle/>
          <a:p>
            <a:pPr algn="ctr"/>
            <a:r>
              <a:rPr lang="en-US" sz="2400" dirty="0">
                <a:latin typeface="Arial" panose="020B0604020202020204" pitchFamily="34" charset="0"/>
                <a:cs typeface="Arial" panose="020B0604020202020204" pitchFamily="34" charset="0"/>
              </a:rPr>
              <a:t>If the message “</a:t>
            </a:r>
            <a:r>
              <a:rPr lang="en-US" sz="2400" b="1" dirty="0">
                <a:latin typeface="Arial" panose="020B0604020202020204" pitchFamily="34" charset="0"/>
                <a:cs typeface="Arial" panose="020B0604020202020204" pitchFamily="34" charset="0"/>
              </a:rPr>
              <a:t>R4’s parent is S</a:t>
            </a:r>
            <a:r>
              <a:rPr lang="en-US" sz="2400" dirty="0">
                <a:latin typeface="Arial" panose="020B0604020202020204" pitchFamily="34" charset="0"/>
                <a:cs typeface="Arial" panose="020B0604020202020204" pitchFamily="34" charset="0"/>
              </a:rPr>
              <a:t>” </a:t>
            </a:r>
          </a:p>
          <a:p>
            <a:pPr algn="ctr"/>
            <a:r>
              <a:rPr lang="en-US" sz="2400" dirty="0">
                <a:latin typeface="Arial" panose="020B0604020202020204" pitchFamily="34" charset="0"/>
                <a:cs typeface="Arial" panose="020B0604020202020204" pitchFamily="34" charset="0"/>
              </a:rPr>
              <a:t>is lost, we have a loop:</a:t>
            </a:r>
          </a:p>
        </p:txBody>
      </p:sp>
      <p:graphicFrame>
        <p:nvGraphicFramePr>
          <p:cNvPr id="17" name="Table 16"/>
          <p:cNvGraphicFramePr>
            <a:graphicFrameLocks noGrp="1"/>
          </p:cNvGraphicFramePr>
          <p:nvPr>
            <p:extLst>
              <p:ext uri="{D42A27DB-BD31-4B8C-83A1-F6EECF244321}">
                <p14:modId xmlns:p14="http://schemas.microsoft.com/office/powerpoint/2010/main" val="1184595863"/>
              </p:ext>
            </p:extLst>
          </p:nvPr>
        </p:nvGraphicFramePr>
        <p:xfrm>
          <a:off x="4057735" y="1445858"/>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R4</a:t>
                      </a:r>
                    </a:p>
                  </a:txBody>
                  <a:tcPr/>
                </a:tc>
                <a:tc>
                  <a:txBody>
                    <a:bodyPr/>
                    <a:lstStyle/>
                    <a:p>
                      <a:pPr algn="ctr"/>
                      <a:r>
                        <a:rPr lang="en-US" dirty="0"/>
                        <a:t>R1</a:t>
                      </a:r>
                    </a:p>
                  </a:txBody>
                  <a:tcPr/>
                </a:tc>
                <a:extLst>
                  <a:ext uri="{0D108BD9-81ED-4DB2-BD59-A6C34878D82A}">
                    <a16:rowId xmlns:a16="http://schemas.microsoft.com/office/drawing/2014/main" xmlns="" val="166138854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5382279"/>
              </p:ext>
            </p:extLst>
          </p:nvPr>
        </p:nvGraphicFramePr>
        <p:xfrm>
          <a:off x="4555576" y="4608630"/>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smtClean="0"/>
                        <a:t>R1</a:t>
                      </a:r>
                      <a:endParaRPr lang="en-US" dirty="0"/>
                    </a:p>
                  </a:txBody>
                  <a:tcPr/>
                </a:tc>
                <a:tc>
                  <a:txBody>
                    <a:bodyPr/>
                    <a:lstStyle/>
                    <a:p>
                      <a:pPr algn="ctr"/>
                      <a:r>
                        <a:rPr lang="en-US" dirty="0" smtClean="0"/>
                        <a:t>R4</a:t>
                      </a:r>
                      <a:endParaRPr lang="en-US" dirty="0"/>
                    </a:p>
                  </a:txBody>
                  <a:tcPr/>
                </a:tc>
                <a:extLst>
                  <a:ext uri="{0D108BD9-81ED-4DB2-BD59-A6C34878D82A}">
                    <a16:rowId xmlns:a16="http://schemas.microsoft.com/office/drawing/2014/main" xmlns="" val="3667059558"/>
                  </a:ext>
                </a:extLst>
              </a:tr>
              <a:tr h="284742">
                <a:tc>
                  <a:txBody>
                    <a:bodyPr/>
                    <a:lstStyle/>
                    <a:p>
                      <a:pPr algn="ctr"/>
                      <a:r>
                        <a:rPr lang="en-US" dirty="0" smtClean="0"/>
                        <a:t>R4</a:t>
                      </a:r>
                      <a:endParaRPr lang="en-US" dirty="0"/>
                    </a:p>
                  </a:txBody>
                  <a:tcPr/>
                </a:tc>
                <a:tc>
                  <a:txBody>
                    <a:bodyPr/>
                    <a:lstStyle/>
                    <a:p>
                      <a:pPr algn="ctr"/>
                      <a:r>
                        <a:rPr lang="en-US" dirty="0" smtClean="0"/>
                        <a:t>S</a:t>
                      </a:r>
                      <a:endParaRPr lang="en-US" dirty="0"/>
                    </a:p>
                  </a:txBody>
                  <a:tcPr/>
                </a:tc>
                <a:extLst>
                  <a:ext uri="{0D108BD9-81ED-4DB2-BD59-A6C34878D82A}">
                    <a16:rowId xmlns:a16="http://schemas.microsoft.com/office/drawing/2014/main" xmlns="" val="1661388541"/>
                  </a:ext>
                </a:extLst>
              </a:tr>
            </a:tbl>
          </a:graphicData>
        </a:graphic>
      </p:graphicFrame>
      <p:cxnSp>
        <p:nvCxnSpPr>
          <p:cNvPr id="6" name="Curved Connector 5"/>
          <p:cNvCxnSpPr>
            <a:stCxn id="33" idx="6"/>
            <a:endCxn id="35" idx="6"/>
          </p:cNvCxnSpPr>
          <p:nvPr/>
        </p:nvCxnSpPr>
        <p:spPr>
          <a:xfrm>
            <a:off x="3307845" y="4733764"/>
            <a:ext cx="12700" cy="1287292"/>
          </a:xfrm>
          <a:prstGeom prst="curved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5" idx="2"/>
            <a:endCxn id="33" idx="2"/>
          </p:cNvCxnSpPr>
          <p:nvPr/>
        </p:nvCxnSpPr>
        <p:spPr>
          <a:xfrm rot="10800000">
            <a:off x="2698245" y="4733764"/>
            <a:ext cx="12700" cy="1287292"/>
          </a:xfrm>
          <a:prstGeom prst="curved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p:cNvSpPr/>
          <p:nvPr/>
        </p:nvSpPr>
        <p:spPr>
          <a:xfrm rot="18421656">
            <a:off x="2473615" y="4296859"/>
            <a:ext cx="5008548" cy="3114946"/>
          </a:xfrm>
          <a:prstGeom prst="arc">
            <a:avLst>
              <a:gd name="adj1" fmla="val 15765804"/>
              <a:gd name="adj2" fmla="val 0"/>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ular Callout 21"/>
          <p:cNvSpPr/>
          <p:nvPr/>
        </p:nvSpPr>
        <p:spPr bwMode="auto">
          <a:xfrm>
            <a:off x="6154841" y="5873766"/>
            <a:ext cx="2424758" cy="650606"/>
          </a:xfrm>
          <a:prstGeom prst="wedgeRectCallout">
            <a:avLst>
              <a:gd name="adj1" fmla="val -50604"/>
              <a:gd name="adj2" fmla="val -10268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Intended record</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23" name="Rectangular Callout 22"/>
          <p:cNvSpPr/>
          <p:nvPr/>
        </p:nvSpPr>
        <p:spPr bwMode="auto">
          <a:xfrm>
            <a:off x="9790302" y="5873766"/>
            <a:ext cx="1982394" cy="650606"/>
          </a:xfrm>
          <a:prstGeom prst="wedgeRectCallout">
            <a:avLst>
              <a:gd name="adj1" fmla="val -55283"/>
              <a:gd name="adj2" fmla="val -10471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Stale record</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14</a:t>
            </a:fld>
            <a:endParaRPr lang="en-US"/>
          </a:p>
        </p:txBody>
      </p:sp>
    </p:spTree>
    <p:extLst>
      <p:ext uri="{BB962C8B-B14F-4D97-AF65-F5344CB8AC3E}">
        <p14:creationId xmlns:p14="http://schemas.microsoft.com/office/powerpoint/2010/main" val="34471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1" grpId="0" animBg="1"/>
      <p:bldP spid="33" grpId="0" animBg="1"/>
      <p:bldP spid="34" grpId="0" animBg="1"/>
      <p:bldP spid="35" grpId="0" animBg="1"/>
      <p:bldP spid="41"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Program Structure</a:t>
            </a:r>
            <a:endParaRPr lang="en-US" dirty="0"/>
          </a:p>
        </p:txBody>
      </p:sp>
      <p:sp>
        <p:nvSpPr>
          <p:cNvPr id="3" name="Content Placeholder 2"/>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Your program should </a:t>
            </a:r>
            <a:r>
              <a:rPr lang="en-US" dirty="0" smtClean="0">
                <a:latin typeface="Arial" panose="020B0604020202020204" pitchFamily="34" charset="0"/>
                <a:cs typeface="Arial" panose="020B0604020202020204" pitchFamily="34" charset="0"/>
              </a:rPr>
              <a:t>enable:</a:t>
            </a:r>
            <a:endParaRPr lang="en-US" dirty="0">
              <a:latin typeface="Arial" panose="020B0604020202020204" pitchFamily="34" charset="0"/>
              <a:cs typeface="Arial" panose="020B0604020202020204" pitchFamily="34" charset="0"/>
            </a:endParaRPr>
          </a:p>
          <a:p>
            <a:pPr lvl="1" algn="just"/>
            <a:r>
              <a:rPr lang="en-US" b="1" dirty="0">
                <a:latin typeface="Arial" panose="020B0604020202020204" pitchFamily="34" charset="0"/>
                <a:cs typeface="Arial" panose="020B0604020202020204" pitchFamily="34" charset="0"/>
              </a:rPr>
              <a:t>Many-to-one data collection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you already have)</a:t>
            </a:r>
          </a:p>
          <a:p>
            <a:pPr lvl="1" algn="just"/>
            <a:r>
              <a:rPr lang="en-US" b="1" dirty="0">
                <a:latin typeface="Arial" panose="020B0604020202020204" pitchFamily="34" charset="0"/>
                <a:cs typeface="Arial" panose="020B0604020202020204" pitchFamily="34" charset="0"/>
              </a:rPr>
              <a:t>One-to-many data </a:t>
            </a:r>
            <a:r>
              <a:rPr lang="en-US" b="1" dirty="0" smtClean="0">
                <a:latin typeface="Arial" panose="020B0604020202020204" pitchFamily="34" charset="0"/>
                <a:cs typeface="Arial" panose="020B0604020202020204" pitchFamily="34" charset="0"/>
              </a:rPr>
              <a:t>delivery </a:t>
            </a:r>
            <a:r>
              <a:rPr lang="en-US" dirty="0" smtClean="0">
                <a:latin typeface="Arial" panose="020B0604020202020204" pitchFamily="34" charset="0"/>
                <a:cs typeface="Arial" panose="020B0604020202020204" pitchFamily="34" charset="0"/>
              </a:rPr>
              <a:t>from the sink to whichever network node</a:t>
            </a:r>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one-to-many interface </a:t>
            </a:r>
            <a:r>
              <a:rPr lang="en-US" dirty="0">
                <a:latin typeface="Arial" panose="020B0604020202020204" pitchFamily="34" charset="0"/>
                <a:cs typeface="Arial" panose="020B0604020202020204" pitchFamily="34" charset="0"/>
              </a:rPr>
              <a:t>should </a:t>
            </a:r>
            <a:r>
              <a:rPr lang="en-US" dirty="0" smtClean="0">
                <a:latin typeface="Arial" panose="020B0604020202020204" pitchFamily="34" charset="0"/>
                <a:cs typeface="Arial" panose="020B0604020202020204" pitchFamily="34" charset="0"/>
              </a:rPr>
              <a:t>provide two main functions:</a:t>
            </a:r>
          </a:p>
          <a:p>
            <a:pPr lvl="2" algn="just"/>
            <a:r>
              <a:rPr lang="en-US" sz="2400" b="1" dirty="0" smtClean="0"/>
              <a:t>Send Function: </a:t>
            </a:r>
            <a:r>
              <a:rPr lang="en-US" sz="2400" b="1" dirty="0" err="1" smtClean="0"/>
              <a:t>sr_send</a:t>
            </a:r>
            <a:r>
              <a:rPr lang="en-US" sz="2400" dirty="0" smtClean="0"/>
              <a:t>(</a:t>
            </a:r>
            <a:r>
              <a:rPr lang="en-US" sz="2400" dirty="0" err="1" smtClean="0"/>
              <a:t>struct</a:t>
            </a:r>
            <a:r>
              <a:rPr lang="en-US" sz="2400" dirty="0" smtClean="0"/>
              <a:t> </a:t>
            </a:r>
            <a:r>
              <a:rPr lang="en-US" sz="2400" dirty="0"/>
              <a:t>my conn *c, </a:t>
            </a:r>
            <a:r>
              <a:rPr lang="en-US" sz="2400" dirty="0" err="1"/>
              <a:t>const</a:t>
            </a:r>
            <a:r>
              <a:rPr lang="en-US" sz="2400" dirty="0"/>
              <a:t> </a:t>
            </a:r>
            <a:r>
              <a:rPr lang="en-US" sz="2400" dirty="0" err="1"/>
              <a:t>linkaddr</a:t>
            </a:r>
            <a:r>
              <a:rPr lang="en-US" sz="2400" dirty="0"/>
              <a:t> t *</a:t>
            </a:r>
            <a:r>
              <a:rPr lang="en-US" sz="2400" dirty="0" err="1" smtClean="0"/>
              <a:t>dest</a:t>
            </a:r>
            <a:r>
              <a:rPr lang="en-US" sz="2400" dirty="0" smtClean="0"/>
              <a:t>)</a:t>
            </a:r>
          </a:p>
          <a:p>
            <a:pPr lvl="2" algn="just"/>
            <a:r>
              <a:rPr lang="en-US" sz="2400" b="1" dirty="0" err="1" smtClean="0"/>
              <a:t>Recv</a:t>
            </a:r>
            <a:r>
              <a:rPr lang="en-US" sz="2400" b="1" dirty="0" smtClean="0"/>
              <a:t> Callback:</a:t>
            </a:r>
            <a:r>
              <a:rPr lang="en-US" sz="2400" dirty="0" smtClean="0"/>
              <a:t> </a:t>
            </a:r>
            <a:r>
              <a:rPr lang="en-US" sz="2400" b="1" dirty="0" err="1" smtClean="0"/>
              <a:t>sr_recv</a:t>
            </a:r>
            <a:r>
              <a:rPr lang="en-US" sz="2400" dirty="0" smtClean="0"/>
              <a:t>(</a:t>
            </a:r>
            <a:r>
              <a:rPr lang="en-US" sz="2400" dirty="0" err="1" smtClean="0"/>
              <a:t>struct</a:t>
            </a:r>
            <a:r>
              <a:rPr lang="en-US" sz="2400" dirty="0" smtClean="0"/>
              <a:t> my conn *c, </a:t>
            </a:r>
            <a:r>
              <a:rPr lang="en-US" sz="2400" dirty="0" err="1" smtClean="0"/>
              <a:t>const</a:t>
            </a:r>
            <a:r>
              <a:rPr lang="en-US" sz="2400" dirty="0" smtClean="0"/>
              <a:t> </a:t>
            </a:r>
            <a:r>
              <a:rPr lang="en-US" sz="2400" dirty="0" err="1" smtClean="0"/>
              <a:t>linkaddr</a:t>
            </a:r>
            <a:r>
              <a:rPr lang="en-US" sz="2400" dirty="0" smtClean="0"/>
              <a:t> t *from) </a:t>
            </a:r>
          </a:p>
          <a:p>
            <a:pPr marL="914400" lvl="2" indent="0" algn="just">
              <a:buNone/>
            </a:pP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The </a:t>
            </a:r>
            <a:r>
              <a:rPr lang="en-US" dirty="0" smtClean="0">
                <a:latin typeface="Arial" panose="020B0604020202020204" pitchFamily="34" charset="0"/>
                <a:cs typeface="Arial" panose="020B0604020202020204" pitchFamily="34" charset="0"/>
              </a:rPr>
              <a:t>top-level application should use these functions</a:t>
            </a:r>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3076CE12-77C8-490F-96BA-25623C8EC72A}" type="slidenum">
              <a:rPr lang="en-US" smtClean="0"/>
              <a:t>15</a:t>
            </a:fld>
            <a:endParaRPr lang="en-US"/>
          </a:p>
        </p:txBody>
      </p:sp>
    </p:spTree>
    <p:extLst>
      <p:ext uri="{BB962C8B-B14F-4D97-AF65-F5344CB8AC3E}">
        <p14:creationId xmlns:p14="http://schemas.microsoft.com/office/powerpoint/2010/main" val="148255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607083"/>
            <a:ext cx="9144000" cy="4572000"/>
          </a:xfrm>
          <a:prstGeom prst="rect">
            <a:avLst/>
          </a:prstGeom>
        </p:spPr>
      </p:pic>
      <p:sp>
        <p:nvSpPr>
          <p:cNvPr id="424962" name="Rectangle 2"/>
          <p:cNvSpPr>
            <a:spLocks noGrp="1" noChangeArrowheads="1"/>
          </p:cNvSpPr>
          <p:nvPr>
            <p:ph type="title"/>
          </p:nvPr>
        </p:nvSpPr>
        <p:spPr/>
        <p:txBody>
          <a:bodyPr/>
          <a:lstStyle/>
          <a:p>
            <a:r>
              <a:rPr lang="en-US" altLang="en-US" dirty="0">
                <a:latin typeface="Arial" panose="020B0604020202020204" pitchFamily="34" charset="0"/>
              </a:rPr>
              <a:t>Upward traffic</a:t>
            </a:r>
          </a:p>
        </p:txBody>
      </p:sp>
      <p:sp>
        <p:nvSpPr>
          <p:cNvPr id="47" name="Text Box 43"/>
          <p:cNvSpPr txBox="1">
            <a:spLocks noChangeArrowheads="1"/>
          </p:cNvSpPr>
          <p:nvPr/>
        </p:nvSpPr>
        <p:spPr bwMode="auto">
          <a:xfrm>
            <a:off x="6072828" y="1368612"/>
            <a:ext cx="671979"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a:latin typeface="Arial" panose="020B0604020202020204" pitchFamily="34" charset="0"/>
              </a:rPr>
              <a:t>Root</a:t>
            </a:r>
          </a:p>
        </p:txBody>
      </p:sp>
      <p:sp>
        <p:nvSpPr>
          <p:cNvPr id="52" name="Text Box 43"/>
          <p:cNvSpPr txBox="1">
            <a:spLocks noChangeArrowheads="1"/>
          </p:cNvSpPr>
          <p:nvPr/>
        </p:nvSpPr>
        <p:spPr bwMode="auto">
          <a:xfrm>
            <a:off x="3966432" y="5608789"/>
            <a:ext cx="5237331" cy="646331"/>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latin typeface="Arial" panose="020B0604020202020204" pitchFamily="34" charset="0"/>
              </a:rPr>
              <a:t>Many-to-one, up the tree</a:t>
            </a:r>
            <a:endParaRPr lang="en-US" altLang="en-US" sz="3600" dirty="0">
              <a:latin typeface="Arial" panose="020B0604020202020204" pitchFamily="34" charset="0"/>
            </a:endParaRPr>
          </a:p>
        </p:txBody>
      </p:sp>
      <p:sp>
        <p:nvSpPr>
          <p:cNvPr id="7" name="Marcador de número de diapositiva 6"/>
          <p:cNvSpPr>
            <a:spLocks noGrp="1"/>
          </p:cNvSpPr>
          <p:nvPr>
            <p:ph type="sldNum" sz="quarter" idx="12"/>
          </p:nvPr>
        </p:nvSpPr>
        <p:spPr/>
        <p:txBody>
          <a:bodyPr/>
          <a:lstStyle/>
          <a:p>
            <a:fld id="{3076CE12-77C8-490F-96BA-25623C8EC72A}" type="slidenum">
              <a:rPr lang="en-US" smtClean="0"/>
              <a:t>2</a:t>
            </a:fld>
            <a:endParaRPr lang="en-US"/>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510252" flipV="1">
            <a:off x="5530174" y="2563803"/>
            <a:ext cx="1141596" cy="381600"/>
          </a:xfrm>
          <a:prstGeom prst="rect">
            <a:avLst/>
          </a:prstGeom>
        </p:spPr>
      </p:pic>
      <p:pic>
        <p:nvPicPr>
          <p:cNvPr id="54" name="Imagen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V="1">
            <a:off x="5182442" y="3627718"/>
            <a:ext cx="1141596" cy="381600"/>
          </a:xfrm>
          <a:prstGeom prst="rect">
            <a:avLst/>
          </a:prstGeom>
        </p:spPr>
      </p:pic>
    </p:spTree>
    <p:extLst>
      <p:ext uri="{BB962C8B-B14F-4D97-AF65-F5344CB8AC3E}">
        <p14:creationId xmlns:p14="http://schemas.microsoft.com/office/powerpoint/2010/main" val="163628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 </a:t>
            </a:r>
            <a:r>
              <a:rPr lang="en-US" dirty="0" smtClean="0">
                <a:latin typeface="Arial" panose="020B0604020202020204" pitchFamily="34" charset="0"/>
                <a:cs typeface="Arial" panose="020B0604020202020204" pitchFamily="34" charset="0"/>
              </a:rPr>
              <a:t>Routing – overview</a:t>
            </a:r>
            <a:endParaRPr lang="en-US" dirty="0"/>
          </a:p>
        </p:txBody>
      </p:sp>
      <p:sp>
        <p:nvSpPr>
          <p:cNvPr id="3" name="Content Placeholder 2"/>
          <p:cNvSpPr>
            <a:spLocks noGrp="1"/>
          </p:cNvSpPr>
          <p:nvPr>
            <p:ph idx="1"/>
          </p:nvPr>
        </p:nvSpPr>
        <p:spPr>
          <a:xfrm>
            <a:off x="838200" y="1815465"/>
            <a:ext cx="10515600" cy="4351338"/>
          </a:xfrm>
        </p:spPr>
        <p:txBody>
          <a:bodyPr/>
          <a:lstStyle/>
          <a:p>
            <a:r>
              <a:rPr lang="en-US" altLang="en-US" dirty="0" smtClean="0">
                <a:latin typeface="Arial" panose="020B0604020202020204" pitchFamily="34" charset="0"/>
                <a:cs typeface="Arial" panose="020B0604020202020204" pitchFamily="34" charset="0"/>
              </a:rPr>
              <a:t>Source specifies the entire </a:t>
            </a:r>
            <a:r>
              <a:rPr lang="en-US" altLang="en-US" dirty="0" smtClean="0">
                <a:latin typeface="Arial" panose="020B0604020202020204" pitchFamily="34" charset="0"/>
                <a:cs typeface="Arial" panose="020B0604020202020204" pitchFamily="34" charset="0"/>
              </a:rPr>
              <a:t>packet route: </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complete path from source to destination</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Computed by the root node only</a:t>
            </a:r>
          </a:p>
          <a:p>
            <a:endParaRPr lang="en-US" altLang="en-US" dirty="0">
              <a:latin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cs typeface="Arial" panose="020B0604020202020204" pitchFamily="34" charset="0"/>
            </a:endParaRPr>
          </a:p>
          <a:p>
            <a:pPr algn="just"/>
            <a:r>
              <a:rPr lang="en-US" altLang="en-US" dirty="0">
                <a:latin typeface="Arial" panose="020B0604020202020204" pitchFamily="34" charset="0"/>
                <a:cs typeface="Arial" panose="020B0604020202020204" pitchFamily="34" charset="0"/>
              </a:rPr>
              <a:t>Intermediate nodes just forward to specific next hop: </a:t>
            </a:r>
          </a:p>
          <a:p>
            <a:pPr marL="0" indent="0" algn="just">
              <a:buNone/>
            </a:pPr>
            <a:r>
              <a:rPr lang="en-US" altLang="en-US" b="1" dirty="0" smtClean="0">
                <a:latin typeface="Arial" panose="020B0604020202020204" pitchFamily="34" charset="0"/>
                <a:cs typeface="Arial" panose="020B0604020202020204" pitchFamily="34" charset="0"/>
              </a:rPr>
              <a:t>#</a:t>
            </a:r>
            <a:r>
              <a:rPr lang="en-US" altLang="en-US" b="1" dirty="0">
                <a:latin typeface="Arial" panose="020B0604020202020204" pitchFamily="34" charset="0"/>
                <a:cs typeface="Arial" panose="020B0604020202020204" pitchFamily="34" charset="0"/>
              </a:rPr>
              <a:t>2</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would look at path in header and forward to </a:t>
            </a:r>
            <a:r>
              <a:rPr lang="en-US" altLang="en-US" b="1" dirty="0" smtClean="0">
                <a:latin typeface="Arial" panose="020B0604020202020204" pitchFamily="34" charset="0"/>
                <a:cs typeface="Arial" panose="020B0604020202020204" pitchFamily="34" charset="0"/>
              </a:rPr>
              <a:t>#4</a:t>
            </a:r>
            <a:r>
              <a:rPr lang="en-US" altLang="en-US" dirty="0" smtClean="0">
                <a:latin typeface="Arial" panose="020B0604020202020204" pitchFamily="34" charset="0"/>
                <a:cs typeface="Arial" panose="020B0604020202020204" pitchFamily="34" charset="0"/>
              </a:rPr>
              <a:t>, and so on </a:t>
            </a:r>
            <a:r>
              <a:rPr lang="en-US" altLang="en-US" dirty="0">
                <a:latin typeface="Arial" panose="020B0604020202020204" pitchFamily="34" charset="0"/>
                <a:cs typeface="Arial" panose="020B0604020202020204" pitchFamily="34" charset="0"/>
              </a:rPr>
              <a:t>until </a:t>
            </a:r>
            <a:r>
              <a:rPr lang="en-US" altLang="en-US" dirty="0" smtClean="0">
                <a:latin typeface="Arial" panose="020B0604020202020204" pitchFamily="34" charset="0"/>
                <a:cs typeface="Arial" panose="020B0604020202020204" pitchFamily="34" charset="0"/>
              </a:rPr>
              <a:t>the packet </a:t>
            </a:r>
            <a:r>
              <a:rPr lang="en-US" altLang="en-US" dirty="0">
                <a:latin typeface="Arial" panose="020B0604020202020204" pitchFamily="34" charset="0"/>
                <a:cs typeface="Arial" panose="020B0604020202020204" pitchFamily="34" charset="0"/>
              </a:rPr>
              <a:t>reaches the </a:t>
            </a:r>
            <a:r>
              <a:rPr lang="en-US" altLang="en-US" dirty="0" smtClean="0">
                <a:latin typeface="Arial" panose="020B0604020202020204" pitchFamily="34" charset="0"/>
                <a:cs typeface="Arial" panose="020B0604020202020204" pitchFamily="34" charset="0"/>
              </a:rPr>
              <a:t>destination node </a:t>
            </a:r>
            <a:r>
              <a:rPr lang="en-US" altLang="en-US" b="1" dirty="0" smtClean="0">
                <a:latin typeface="Arial" panose="020B0604020202020204" pitchFamily="34" charset="0"/>
                <a:cs typeface="Arial" panose="020B0604020202020204" pitchFamily="34" charset="0"/>
              </a:rPr>
              <a:t>D = 8</a:t>
            </a:r>
            <a:endParaRPr lang="en-US" altLang="en-US" b="1" dirty="0">
              <a:latin typeface="Arial" panose="020B0604020202020204" pitchFamily="34" charset="0"/>
              <a:cs typeface="Arial" panose="020B0604020202020204" pitchFamily="34" charset="0"/>
            </a:endParaRPr>
          </a:p>
          <a:p>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15" y="3110991"/>
            <a:ext cx="8522369" cy="1008480"/>
          </a:xfrm>
          <a:prstGeom prst="rect">
            <a:avLst/>
          </a:prstGeom>
        </p:spPr>
      </p:pic>
      <p:sp>
        <p:nvSpPr>
          <p:cNvPr id="6" name="Marcador de número de diapositiva 5"/>
          <p:cNvSpPr>
            <a:spLocks noGrp="1"/>
          </p:cNvSpPr>
          <p:nvPr>
            <p:ph type="sldNum" sz="quarter" idx="12"/>
          </p:nvPr>
        </p:nvSpPr>
        <p:spPr/>
        <p:txBody>
          <a:bodyPr/>
          <a:lstStyle/>
          <a:p>
            <a:fld id="{3076CE12-77C8-490F-96BA-25623C8EC72A}" type="slidenum">
              <a:rPr lang="en-US" smtClean="0"/>
              <a:t>3</a:t>
            </a:fld>
            <a:endParaRPr lang="en-US"/>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94" y="735808"/>
            <a:ext cx="4577706" cy="2288853"/>
          </a:xfrm>
          <a:prstGeom prst="rect">
            <a:avLst/>
          </a:prstGeom>
        </p:spPr>
      </p:pic>
    </p:spTree>
    <p:extLst>
      <p:ext uri="{BB962C8B-B14F-4D97-AF65-F5344CB8AC3E}">
        <p14:creationId xmlns:p14="http://schemas.microsoft.com/office/powerpoint/2010/main" val="304530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612080"/>
            <a:ext cx="9144000" cy="4572000"/>
          </a:xfrm>
          <a:prstGeom prst="rect">
            <a:avLst/>
          </a:prstGeom>
        </p:spPr>
      </p:pic>
      <p:sp>
        <p:nvSpPr>
          <p:cNvPr id="424962" name="Rectangle 2"/>
          <p:cNvSpPr>
            <a:spLocks noGrp="1" noChangeArrowheads="1"/>
          </p:cNvSpPr>
          <p:nvPr>
            <p:ph type="title"/>
          </p:nvPr>
        </p:nvSpPr>
        <p:spPr/>
        <p:txBody>
          <a:bodyPr/>
          <a:lstStyle/>
          <a:p>
            <a:r>
              <a:rPr lang="en-US" altLang="en-US" dirty="0" smtClean="0">
                <a:latin typeface="Arial" panose="020B0604020202020204" pitchFamily="34" charset="0"/>
              </a:rPr>
              <a:t>Downwards Source </a:t>
            </a:r>
            <a:r>
              <a:rPr lang="en-US" altLang="en-US" dirty="0">
                <a:latin typeface="Arial" panose="020B0604020202020204" pitchFamily="34" charset="0"/>
              </a:rPr>
              <a:t>Routing – overview</a:t>
            </a:r>
            <a:endParaRPr lang="en-US" altLang="en-US" dirty="0">
              <a:latin typeface="Arial" panose="020B0604020202020204" pitchFamily="34" charset="0"/>
            </a:endParaRPr>
          </a:p>
        </p:txBody>
      </p:sp>
      <p:sp>
        <p:nvSpPr>
          <p:cNvPr id="47" name="Text Box 43"/>
          <p:cNvSpPr txBox="1">
            <a:spLocks noChangeArrowheads="1"/>
          </p:cNvSpPr>
          <p:nvPr/>
        </p:nvSpPr>
        <p:spPr bwMode="auto">
          <a:xfrm>
            <a:off x="6072828" y="1368612"/>
            <a:ext cx="671979"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a:latin typeface="Arial" panose="020B0604020202020204" pitchFamily="34" charset="0"/>
              </a:rPr>
              <a:t>Root</a:t>
            </a:r>
          </a:p>
        </p:txBody>
      </p:sp>
      <p:sp>
        <p:nvSpPr>
          <p:cNvPr id="52" name="Text Box 43"/>
          <p:cNvSpPr txBox="1">
            <a:spLocks noChangeArrowheads="1"/>
          </p:cNvSpPr>
          <p:nvPr/>
        </p:nvSpPr>
        <p:spPr bwMode="auto">
          <a:xfrm>
            <a:off x="1943492" y="5669618"/>
            <a:ext cx="8930650" cy="646331"/>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smtClean="0">
                <a:latin typeface="Arial" panose="020B0604020202020204" pitchFamily="34" charset="0"/>
              </a:rPr>
              <a:t>Enable the sink to send data down the tree</a:t>
            </a:r>
            <a:endParaRPr lang="en-US" altLang="en-US" sz="3600" dirty="0">
              <a:latin typeface="Arial" panose="020B0604020202020204" pitchFamily="34" charset="0"/>
            </a:endParaRPr>
          </a:p>
        </p:txBody>
      </p:sp>
      <p:sp>
        <p:nvSpPr>
          <p:cNvPr id="2" name="Marcador de número de diapositiva 1"/>
          <p:cNvSpPr>
            <a:spLocks noGrp="1"/>
          </p:cNvSpPr>
          <p:nvPr>
            <p:ph type="sldNum" sz="quarter" idx="12"/>
          </p:nvPr>
        </p:nvSpPr>
        <p:spPr/>
        <p:txBody>
          <a:bodyPr/>
          <a:lstStyle/>
          <a:p>
            <a:fld id="{3076CE12-77C8-490F-96BA-25623C8EC72A}" type="slidenum">
              <a:rPr lang="en-US" smtClean="0"/>
              <a:t>4</a:t>
            </a:fld>
            <a:endParaRPr lang="en-US"/>
          </a:p>
        </p:txBody>
      </p: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906278" flipV="1">
            <a:off x="5530174" y="2563803"/>
            <a:ext cx="1141596" cy="381600"/>
          </a:xfrm>
          <a:prstGeom prst="rect">
            <a:avLst/>
          </a:prstGeom>
        </p:spPr>
      </p:pic>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V="1">
            <a:off x="5182442" y="3627718"/>
            <a:ext cx="1141596" cy="381600"/>
          </a:xfrm>
          <a:prstGeom prst="rect">
            <a:avLst/>
          </a:prstGeom>
        </p:spPr>
      </p:pic>
    </p:spTree>
    <p:extLst>
      <p:ext uri="{BB962C8B-B14F-4D97-AF65-F5344CB8AC3E}">
        <p14:creationId xmlns:p14="http://schemas.microsoft.com/office/powerpoint/2010/main" val="179826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To begin with:</a:t>
            </a:r>
            <a:endParaRPr lang="en-US" dirty="0"/>
          </a:p>
        </p:txBody>
      </p:sp>
      <p:sp>
        <p:nvSpPr>
          <p:cNvPr id="6" name="Content Placeholder 5"/>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Objective: Node </a:t>
            </a:r>
            <a:r>
              <a:rPr lang="en-US" sz="3200" dirty="0" smtClean="0">
                <a:latin typeface="Arial" panose="020B0604020202020204" pitchFamily="34" charset="0"/>
                <a:cs typeface="Arial" panose="020B0604020202020204" pitchFamily="34" charset="0"/>
              </a:rPr>
              <a:t>S </a:t>
            </a:r>
            <a:r>
              <a:rPr lang="en-US" sz="3200" dirty="0">
                <a:latin typeface="Arial" panose="020B0604020202020204" pitchFamily="34" charset="0"/>
                <a:cs typeface="Arial" panose="020B0604020202020204" pitchFamily="34" charset="0"/>
              </a:rPr>
              <a:t>wants to send data to node D</a:t>
            </a:r>
          </a:p>
        </p:txBody>
      </p:sp>
      <p:sp>
        <p:nvSpPr>
          <p:cNvPr id="10" name="Rectangular Callout 9"/>
          <p:cNvSpPr/>
          <p:nvPr/>
        </p:nvSpPr>
        <p:spPr bwMode="auto">
          <a:xfrm>
            <a:off x="367856" y="4620534"/>
            <a:ext cx="4075758" cy="500106"/>
          </a:xfrm>
          <a:prstGeom prst="wedgeRectCallout">
            <a:avLst>
              <a:gd name="adj1" fmla="val 54313"/>
              <a:gd name="adj2" fmla="val -12101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Doesn’t know the route to D</a:t>
            </a:r>
          </a:p>
        </p:txBody>
      </p:sp>
      <p:sp>
        <p:nvSpPr>
          <p:cNvPr id="12" name="Oval 11"/>
          <p:cNvSpPr>
            <a:spLocks noChangeArrowheads="1"/>
          </p:cNvSpPr>
          <p:nvPr/>
        </p:nvSpPr>
        <p:spPr bwMode="auto">
          <a:xfrm>
            <a:off x="6128789" y="39192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13" name="Oval 12"/>
          <p:cNvSpPr>
            <a:spLocks noChangeArrowheads="1"/>
          </p:cNvSpPr>
          <p:nvPr/>
        </p:nvSpPr>
        <p:spPr bwMode="auto">
          <a:xfrm>
            <a:off x="4698307" y="3919220"/>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S</a:t>
            </a:r>
          </a:p>
        </p:txBody>
      </p:sp>
      <p:sp>
        <p:nvSpPr>
          <p:cNvPr id="14" name="Oval 13"/>
          <p:cNvSpPr>
            <a:spLocks noChangeArrowheads="1"/>
          </p:cNvSpPr>
          <p:nvPr/>
        </p:nvSpPr>
        <p:spPr bwMode="auto">
          <a:xfrm>
            <a:off x="8754225" y="33096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5" name="Oval 14"/>
          <p:cNvSpPr>
            <a:spLocks noChangeArrowheads="1"/>
          </p:cNvSpPr>
          <p:nvPr/>
        </p:nvSpPr>
        <p:spPr bwMode="auto">
          <a:xfrm>
            <a:off x="7593907" y="39192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16" name="Oval 15"/>
          <p:cNvSpPr>
            <a:spLocks noChangeArrowheads="1"/>
          </p:cNvSpPr>
          <p:nvPr/>
        </p:nvSpPr>
        <p:spPr bwMode="auto">
          <a:xfrm>
            <a:off x="10136216" y="2916714"/>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17" name="Oval 16"/>
          <p:cNvSpPr>
            <a:spLocks noChangeArrowheads="1"/>
          </p:cNvSpPr>
          <p:nvPr/>
        </p:nvSpPr>
        <p:spPr bwMode="auto">
          <a:xfrm>
            <a:off x="7593907" y="503869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18" name="Oval 17"/>
          <p:cNvSpPr>
            <a:spLocks noChangeArrowheads="1"/>
          </p:cNvSpPr>
          <p:nvPr/>
        </p:nvSpPr>
        <p:spPr bwMode="auto">
          <a:xfrm>
            <a:off x="8754225" y="564829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19" name="Straight Arrow Connector 18"/>
          <p:cNvCxnSpPr>
            <a:stCxn id="13" idx="6"/>
            <a:endCxn id="12" idx="2"/>
          </p:cNvCxnSpPr>
          <p:nvPr/>
        </p:nvCxnSpPr>
        <p:spPr>
          <a:xfrm>
            <a:off x="5307907" y="4224020"/>
            <a:ext cx="820882"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6"/>
            <a:endCxn id="15" idx="2"/>
          </p:cNvCxnSpPr>
          <p:nvPr/>
        </p:nvCxnSpPr>
        <p:spPr>
          <a:xfrm>
            <a:off x="6738389" y="4224020"/>
            <a:ext cx="855518"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3"/>
          </p:cNvCxnSpPr>
          <p:nvPr/>
        </p:nvCxnSpPr>
        <p:spPr>
          <a:xfrm flipV="1">
            <a:off x="8203507" y="3829946"/>
            <a:ext cx="639992" cy="39407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6"/>
            <a:endCxn id="16" idx="2"/>
          </p:cNvCxnSpPr>
          <p:nvPr/>
        </p:nvCxnSpPr>
        <p:spPr>
          <a:xfrm flipV="1">
            <a:off x="9363825" y="3221514"/>
            <a:ext cx="772391" cy="39290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4"/>
            <a:endCxn id="17" idx="0"/>
          </p:cNvCxnSpPr>
          <p:nvPr/>
        </p:nvCxnSpPr>
        <p:spPr>
          <a:xfrm>
            <a:off x="7898707" y="4528820"/>
            <a:ext cx="0" cy="50987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5"/>
            <a:endCxn id="18" idx="2"/>
          </p:cNvCxnSpPr>
          <p:nvPr/>
        </p:nvCxnSpPr>
        <p:spPr>
          <a:xfrm>
            <a:off x="8114233" y="5559022"/>
            <a:ext cx="639992" cy="39407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29678" y="3494232"/>
            <a:ext cx="746858"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Root</a:t>
            </a: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5</a:t>
            </a:fld>
            <a:endParaRPr lang="en-US"/>
          </a:p>
        </p:txBody>
      </p:sp>
    </p:spTree>
    <p:extLst>
      <p:ext uri="{BB962C8B-B14F-4D97-AF65-F5344CB8AC3E}">
        <p14:creationId xmlns:p14="http://schemas.microsoft.com/office/powerpoint/2010/main" val="97037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p:cNvCxnSpPr/>
          <p:nvPr/>
        </p:nvCxnSpPr>
        <p:spPr>
          <a:xfrm flipH="1">
            <a:off x="6956713" y="2978056"/>
            <a:ext cx="1288084" cy="5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39200" y="1884803"/>
            <a:ext cx="2175634" cy="400110"/>
          </a:xfrm>
          <a:prstGeom prst="rect">
            <a:avLst/>
          </a:prstGeom>
          <a:noFill/>
          <a:ln>
            <a:solidFill>
              <a:schemeClr val="tx1"/>
            </a:solidFill>
          </a:ln>
        </p:spPr>
        <p:txBody>
          <a:bodyPr wrap="square" rtlCol="0">
            <a:spAutoFit/>
          </a:bodyPr>
          <a:lstStyle/>
          <a:p>
            <a:r>
              <a:rPr lang="en-US" sz="2000">
                <a:latin typeface="Arial" panose="020B0604020202020204" pitchFamily="34" charset="0"/>
                <a:cs typeface="Arial" panose="020B0604020202020204" pitchFamily="34" charset="0"/>
              </a:rPr>
              <a:t>D’s parent is R3</a:t>
            </a:r>
            <a:endParaRPr lang="en-US" sz="2000" dirty="0">
              <a:latin typeface="Arial" panose="020B0604020202020204" pitchFamily="34" charset="0"/>
              <a:cs typeface="Arial" panose="020B0604020202020204" pitchFamily="34" charset="0"/>
            </a:endParaRPr>
          </a:p>
        </p:txBody>
      </p:sp>
      <p:cxnSp>
        <p:nvCxnSpPr>
          <p:cNvPr id="76" name="Straight Arrow Connector 75"/>
          <p:cNvCxnSpPr/>
          <p:nvPr/>
        </p:nvCxnSpPr>
        <p:spPr>
          <a:xfrm flipH="1">
            <a:off x="9279048" y="2379487"/>
            <a:ext cx="1370512" cy="2655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1845119680"/>
              </p:ext>
            </p:extLst>
          </p:nvPr>
        </p:nvGraphicFramePr>
        <p:xfrm>
          <a:off x="951785" y="2685531"/>
          <a:ext cx="1852362" cy="73152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bl>
          </a:graphicData>
        </a:graphic>
      </p:graphicFrame>
      <p:sp>
        <p:nvSpPr>
          <p:cNvPr id="23" name="Rectangular Callout 22"/>
          <p:cNvSpPr/>
          <p:nvPr/>
        </p:nvSpPr>
        <p:spPr bwMode="auto">
          <a:xfrm>
            <a:off x="8928474" y="4193892"/>
            <a:ext cx="3149411" cy="848507"/>
          </a:xfrm>
          <a:prstGeom prst="wedgeRectCallout">
            <a:avLst>
              <a:gd name="adj1" fmla="val -22080"/>
              <a:gd name="adj2" fmla="val -23601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Send using the</a:t>
            </a:r>
          </a:p>
          <a:p>
            <a:pPr marL="0" marR="0" indent="0" algn="ctr"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Arial" panose="020B0604020202020204" pitchFamily="34" charset="0"/>
                <a:cs typeface="Arial" panose="020B0604020202020204" pitchFamily="34" charset="0"/>
              </a:rPr>
              <a:t>Data collection protocol</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6</a:t>
            </a:fld>
            <a:endParaRPr lang="en-US"/>
          </a:p>
        </p:txBody>
      </p:sp>
    </p:spTree>
    <p:extLst>
      <p:ext uri="{BB962C8B-B14F-4D97-AF65-F5344CB8AC3E}">
        <p14:creationId xmlns:p14="http://schemas.microsoft.com/office/powerpoint/2010/main" val="2101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p:cNvCxnSpPr/>
          <p:nvPr/>
        </p:nvCxnSpPr>
        <p:spPr>
          <a:xfrm flipH="1">
            <a:off x="6956713" y="2978056"/>
            <a:ext cx="1288084" cy="5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68366" y="214864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R3’s parent is R2</a:t>
            </a:r>
          </a:p>
        </p:txBody>
      </p: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1851305510"/>
              </p:ext>
            </p:extLst>
          </p:nvPr>
        </p:nvGraphicFramePr>
        <p:xfrm>
          <a:off x="951785" y="2685531"/>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7</a:t>
            </a:fld>
            <a:endParaRPr lang="en-US"/>
          </a:p>
        </p:txBody>
      </p:sp>
    </p:spTree>
    <p:extLst>
      <p:ext uri="{BB962C8B-B14F-4D97-AF65-F5344CB8AC3E}">
        <p14:creationId xmlns:p14="http://schemas.microsoft.com/office/powerpoint/2010/main" val="24587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18158" y="289011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R2’s parent is R1</a:t>
            </a:r>
          </a:p>
        </p:txBody>
      </p: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267108765"/>
              </p:ext>
            </p:extLst>
          </p:nvPr>
        </p:nvGraphicFramePr>
        <p:xfrm>
          <a:off x="951785" y="2685531"/>
          <a:ext cx="1852362" cy="146304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8</a:t>
            </a:fld>
            <a:endParaRPr lang="en-US"/>
          </a:p>
        </p:txBody>
      </p:sp>
    </p:spTree>
    <p:extLst>
      <p:ext uri="{BB962C8B-B14F-4D97-AF65-F5344CB8AC3E}">
        <p14:creationId xmlns:p14="http://schemas.microsoft.com/office/powerpoint/2010/main" val="4759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93944" y="290972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R1’s parent is S</a:t>
            </a:r>
          </a:p>
        </p:txBody>
      </p: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475279948"/>
              </p:ext>
            </p:extLst>
          </p:nvPr>
        </p:nvGraphicFramePr>
        <p:xfrm>
          <a:off x="621256" y="2683136"/>
          <a:ext cx="1852362" cy="1828800"/>
        </p:xfrm>
        <a:graphic>
          <a:graphicData uri="http://schemas.openxmlformats.org/drawingml/2006/table">
            <a:tbl>
              <a:tblPr firstRow="1" bandRow="1">
                <a:tableStyleId>{073A0DAA-6AF3-43AB-8588-CEC1D06C72B9}</a:tableStyleId>
              </a:tblPr>
              <a:tblGrid>
                <a:gridCol w="926181">
                  <a:extLst>
                    <a:ext uri="{9D8B030D-6E8A-4147-A177-3AD203B41FA5}">
                      <a16:colId xmlns:a16="http://schemas.microsoft.com/office/drawing/2014/main" xmlns="" val="1413222059"/>
                    </a:ext>
                  </a:extLst>
                </a:gridCol>
                <a:gridCol w="926181">
                  <a:extLst>
                    <a:ext uri="{9D8B030D-6E8A-4147-A177-3AD203B41FA5}">
                      <a16:colId xmlns:a16="http://schemas.microsoft.com/office/drawing/2014/main" xmlns=""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a16="http://schemas.microsoft.com/office/drawing/2014/main" xmlns=""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a16="http://schemas.microsoft.com/office/drawing/2014/main" xmlns=""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a16="http://schemas.microsoft.com/office/drawing/2014/main" xmlns=""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a16="http://schemas.microsoft.com/office/drawing/2014/main" xmlns=""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a16="http://schemas.microsoft.com/office/drawing/2014/main" xmlns=""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9</a:t>
            </a:fld>
            <a:endParaRPr lang="en-US"/>
          </a:p>
        </p:txBody>
      </p:sp>
    </p:spTree>
    <p:extLst>
      <p:ext uri="{BB962C8B-B14F-4D97-AF65-F5344CB8AC3E}">
        <p14:creationId xmlns:p14="http://schemas.microsoft.com/office/powerpoint/2010/main" val="29805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1160</Words>
  <Application>Microsoft Macintosh PowerPoint</Application>
  <PresentationFormat>Panorámica</PresentationFormat>
  <Paragraphs>267</Paragraphs>
  <Slides>15</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Calibri Light</vt:lpstr>
      <vt:lpstr>Arial</vt:lpstr>
      <vt:lpstr>Office Theme</vt:lpstr>
      <vt:lpstr>Source Routing for Downward Data Traffic</vt:lpstr>
      <vt:lpstr>Upward traffic</vt:lpstr>
      <vt:lpstr>Source Routing – overview</vt:lpstr>
      <vt:lpstr>Downwards Source Routing – overview</vt:lpstr>
      <vt:lpstr>To begin with:</vt:lpstr>
      <vt:lpstr>Phase 1: Collecting the routing information</vt:lpstr>
      <vt:lpstr>Phase 1: Collecting the routing information</vt:lpstr>
      <vt:lpstr>Phase 1: Collecting the routing information</vt:lpstr>
      <vt:lpstr>Phase 1: Collecting the routing information</vt:lpstr>
      <vt:lpstr>Phase 1: Collecting the routing information</vt:lpstr>
      <vt:lpstr>Topology Reports</vt:lpstr>
      <vt:lpstr>When Sending Packets</vt:lpstr>
      <vt:lpstr>Source Routing - Phase 2: Data Delivery</vt:lpstr>
      <vt:lpstr>Source Routing – Loop detection</vt:lpstr>
      <vt:lpstr>Program Structure</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Routing for Downward Data Traffic</dc:title>
  <dc:creator>Rajeev Piyare</dc:creator>
  <cp:lastModifiedBy>Pablo Corbalán Pelegrín</cp:lastModifiedBy>
  <cp:revision>138</cp:revision>
  <dcterms:created xsi:type="dcterms:W3CDTF">2016-11-27T20:11:29Z</dcterms:created>
  <dcterms:modified xsi:type="dcterms:W3CDTF">2017-11-15T12:56:19Z</dcterms:modified>
</cp:coreProperties>
</file>