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26"/>
  </p:notesMasterIdLst>
  <p:sldIdLst>
    <p:sldId id="2031" r:id="rId2"/>
    <p:sldId id="2044" r:id="rId3"/>
    <p:sldId id="2055" r:id="rId4"/>
    <p:sldId id="2054" r:id="rId5"/>
    <p:sldId id="2049" r:id="rId6"/>
    <p:sldId id="2056" r:id="rId7"/>
    <p:sldId id="2057" r:id="rId8"/>
    <p:sldId id="2058" r:id="rId9"/>
    <p:sldId id="2059" r:id="rId10"/>
    <p:sldId id="2060" r:id="rId11"/>
    <p:sldId id="2061" r:id="rId12"/>
    <p:sldId id="2062" r:id="rId13"/>
    <p:sldId id="2063" r:id="rId14"/>
    <p:sldId id="2065" r:id="rId15"/>
    <p:sldId id="2064" r:id="rId16"/>
    <p:sldId id="2066" r:id="rId17"/>
    <p:sldId id="2067" r:id="rId18"/>
    <p:sldId id="2068" r:id="rId19"/>
    <p:sldId id="2069" r:id="rId20"/>
    <p:sldId id="2070" r:id="rId21"/>
    <p:sldId id="2073" r:id="rId22"/>
    <p:sldId id="2071" r:id="rId23"/>
    <p:sldId id="2072" r:id="rId24"/>
    <p:sldId id="2050" r:id="rId25"/>
  </p:sldIdLst>
  <p:sldSz cx="9144000" cy="5143500" type="screen16x9"/>
  <p:notesSz cx="6858000" cy="9144000"/>
  <p:defaultTex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20006"/>
    <a:srgbClr val="3B1F4D"/>
    <a:srgbClr val="00B8DB"/>
    <a:srgbClr val="EC72A5"/>
    <a:srgbClr val="2D1E42"/>
    <a:srgbClr val="583F52"/>
    <a:srgbClr val="4AEDDE"/>
    <a:srgbClr val="FA5C79"/>
    <a:srgbClr val="F6DC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86900" autoAdjust="0"/>
  </p:normalViewPr>
  <p:slideViewPr>
    <p:cSldViewPr snapToGrid="0" snapToObjects="1">
      <p:cViewPr varScale="1">
        <p:scale>
          <a:sx n="83" d="100"/>
          <a:sy n="83" d="100"/>
        </p:scale>
        <p:origin x="798" y="84"/>
      </p:cViewPr>
      <p:guideLst/>
    </p:cSldViewPr>
  </p:slideViewPr>
  <p:notesTextViewPr>
    <p:cViewPr>
      <p:scale>
        <a:sx n="100" d="100"/>
        <a:sy n="100" d="100"/>
      </p:scale>
      <p:origin x="0" y="0"/>
    </p:cViewPr>
  </p:notesTextViewPr>
  <p:sorterViewPr>
    <p:cViewPr>
      <p:scale>
        <a:sx n="148" d="100"/>
        <a:sy n="148"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9/27/2017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342831" rtl="0" eaLnBrk="1" latinLnBrk="0" hangingPunct="1">
      <a:defRPr sz="900" kern="1200">
        <a:solidFill>
          <a:schemeClr val="tx1"/>
        </a:solidFill>
        <a:latin typeface="Calibri Light"/>
        <a:ea typeface="+mn-ea"/>
        <a:cs typeface="+mn-cs"/>
      </a:defRPr>
    </a:lvl1pPr>
    <a:lvl2pPr marL="342831" algn="l" defTabSz="342831" rtl="0" eaLnBrk="1" latinLnBrk="0" hangingPunct="1">
      <a:defRPr sz="900" kern="1200">
        <a:solidFill>
          <a:schemeClr val="tx1"/>
        </a:solidFill>
        <a:latin typeface="Calibri Light"/>
        <a:ea typeface="+mn-ea"/>
        <a:cs typeface="+mn-cs"/>
      </a:defRPr>
    </a:lvl2pPr>
    <a:lvl3pPr marL="685663" algn="l" defTabSz="342831" rtl="0" eaLnBrk="1" latinLnBrk="0" hangingPunct="1">
      <a:defRPr sz="900" kern="1200">
        <a:solidFill>
          <a:schemeClr val="tx1"/>
        </a:solidFill>
        <a:latin typeface="Calibri Light"/>
        <a:ea typeface="+mn-ea"/>
        <a:cs typeface="+mn-cs"/>
      </a:defRPr>
    </a:lvl3pPr>
    <a:lvl4pPr marL="1028494" algn="l" defTabSz="342831" rtl="0" eaLnBrk="1" latinLnBrk="0" hangingPunct="1">
      <a:defRPr sz="900" kern="1200">
        <a:solidFill>
          <a:schemeClr val="tx1"/>
        </a:solidFill>
        <a:latin typeface="Calibri Light"/>
        <a:ea typeface="+mn-ea"/>
        <a:cs typeface="+mn-cs"/>
      </a:defRPr>
    </a:lvl4pPr>
    <a:lvl5pPr marL="1371326" algn="l" defTabSz="342831" rtl="0" eaLnBrk="1" latinLnBrk="0" hangingPunct="1">
      <a:defRPr sz="900" kern="1200">
        <a:solidFill>
          <a:schemeClr val="tx1"/>
        </a:solidFill>
        <a:latin typeface="Calibri Light"/>
        <a:ea typeface="+mn-ea"/>
        <a:cs typeface="+mn-cs"/>
      </a:defRPr>
    </a:lvl5pPr>
    <a:lvl6pPr marL="1714157" algn="l" defTabSz="342831" rtl="0" eaLnBrk="1" latinLnBrk="0" hangingPunct="1">
      <a:defRPr sz="900" kern="1200">
        <a:solidFill>
          <a:schemeClr val="tx1"/>
        </a:solidFill>
        <a:latin typeface="+mn-lt"/>
        <a:ea typeface="+mn-ea"/>
        <a:cs typeface="+mn-cs"/>
      </a:defRPr>
    </a:lvl6pPr>
    <a:lvl7pPr marL="2056989" algn="l" defTabSz="342831" rtl="0" eaLnBrk="1" latinLnBrk="0" hangingPunct="1">
      <a:defRPr sz="900" kern="1200">
        <a:solidFill>
          <a:schemeClr val="tx1"/>
        </a:solidFill>
        <a:latin typeface="+mn-lt"/>
        <a:ea typeface="+mn-ea"/>
        <a:cs typeface="+mn-cs"/>
      </a:defRPr>
    </a:lvl7pPr>
    <a:lvl8pPr marL="2399820" algn="l" defTabSz="342831" rtl="0" eaLnBrk="1" latinLnBrk="0" hangingPunct="1">
      <a:defRPr sz="900" kern="1200">
        <a:solidFill>
          <a:schemeClr val="tx1"/>
        </a:solidFill>
        <a:latin typeface="+mn-lt"/>
        <a:ea typeface="+mn-ea"/>
        <a:cs typeface="+mn-cs"/>
      </a:defRPr>
    </a:lvl8pPr>
    <a:lvl9pPr marL="2742651" algn="l" defTabSz="34283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a:ln/>
        </p:spPr>
        <p:txBody>
          <a:bodyPr/>
          <a:lstStyle/>
          <a:p>
            <a:fld id="{97854C53-471A-EE49-83FA-1E350517B733}" type="slidenum">
              <a:rPr lang="en-US" altLang="en-US"/>
              <a:pPr/>
              <a:t>1</a:t>
            </a:fld>
            <a:endParaRPr lang="en-US" altLang="en-US"/>
          </a:p>
        </p:txBody>
      </p:sp>
      <p:sp>
        <p:nvSpPr>
          <p:cNvPr id="17409" name="Text Box 1"/>
          <p:cNvSpPr txBox="1">
            <a:spLocks noGrp="1" noRot="1" noChangeAspect="1" noChangeArrowheads="1"/>
          </p:cNvSpPr>
          <p:nvPr>
            <p:ph type="sldImg"/>
          </p:nvPr>
        </p:nvSpPr>
        <p:spPr bwMode="auto">
          <a:xfrm>
            <a:off x="692150" y="1143000"/>
            <a:ext cx="5457825" cy="3070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Grp="1" noChangeArrowheads="1"/>
          </p:cNvSpPr>
          <p:nvPr>
            <p:ph type="body" idx="1"/>
          </p:nvPr>
        </p:nvSpPr>
        <p:spPr bwMode="auto">
          <a:xfrm>
            <a:off x="685800" y="4400550"/>
            <a:ext cx="5470525" cy="3584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279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31032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843783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71179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594874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735862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86185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4003275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316765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18989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96200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didn’t really understand the scope of the problem, but I understood the math. I treated a bridge as a line and point as coordinate and labelled</a:t>
            </a:r>
            <a:r>
              <a:rPr lang="en-US" baseline="0" dirty="0"/>
              <a:t> them as such in my program. It was easier for me to understand. </a:t>
            </a:r>
          </a:p>
          <a:p>
            <a:endParaRPr lang="en-US" baseline="0" dirty="0"/>
          </a:p>
          <a:p>
            <a:r>
              <a:rPr lang="en-US" baseline="0" dirty="0"/>
              <a:t>You can think of Python lists as arrays even though there are slight differences (i.e. Python lists can hold a variety of datatypes).</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18957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41907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2466540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06333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3 for the program.</a:t>
            </a:r>
            <a:br>
              <a:rPr lang="en-US" dirty="0"/>
            </a:br>
            <a:r>
              <a:rPr lang="en-US" dirty="0" err="1"/>
              <a:t>Git</a:t>
            </a:r>
            <a:r>
              <a:rPr lang="en-US" dirty="0"/>
              <a:t> for version control.</a:t>
            </a:r>
            <a:br>
              <a:rPr lang="en-US" dirty="0"/>
            </a:br>
            <a:r>
              <a:rPr lang="en-US" dirty="0"/>
              <a:t>GitHub for repository</a:t>
            </a:r>
            <a:r>
              <a:rPr lang="en-US" baseline="0" dirty="0"/>
              <a:t> hosting.</a:t>
            </a:r>
          </a:p>
          <a:p>
            <a:r>
              <a:rPr lang="en-US" baseline="0" dirty="0"/>
              <a:t>Cloud9 for integrated development environment.</a:t>
            </a:r>
          </a:p>
          <a:p>
            <a:r>
              <a:rPr lang="en-US" baseline="0" dirty="0" err="1"/>
              <a:t>Desmos</a:t>
            </a:r>
            <a:r>
              <a:rPr lang="en-US" baseline="0" dirty="0"/>
              <a:t> for graphing (easy visualization for other outputs).</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296635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problem is to find the largest set of lines where no intersection exists. So we cannot simply throw out a line if it has an intersection. </a:t>
            </a:r>
          </a:p>
          <a:p>
            <a:r>
              <a:rPr lang="en-US" dirty="0"/>
              <a:t>The output is 1 2 3 5 6.</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52263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a:t>
            </a:r>
            <a:r>
              <a:rPr lang="en-US" baseline="0" dirty="0"/>
              <a:t>go over a custom example. I will either draw this on the board or add more slides detailing step-by-step what is going on.</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634693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program reads input,</a:t>
            </a:r>
            <a:r>
              <a:rPr lang="en-US" baseline="0" dirty="0"/>
              <a:t> all lines will be stored in a list. Each line is an object that holds an index position and 2 coordinate objects. For the sake of brevity, we are going to represent this list by just the indices. So just know that this second lines list where we have 1, 2, 3, 4, 5, each of these are actually objects. I only wrote it like this so it’s easier to see.</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96571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909829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09932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51737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95266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440015"/>
      </p:ext>
    </p:extLst>
  </p:cSld>
  <p:clrMapOvr>
    <a:masterClrMapping/>
  </p:clrMapOvr>
  <p:transition advClick="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9/27/2017</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36333928"/>
      </p:ext>
    </p:extLst>
  </p:cSld>
  <p:clrMap bg1="lt1" tx1="dk1" bg2="lt2" tx2="dk2" accent1="accent1" accent2="accent2" accent3="accent3" accent4="accent4" accent5="accent5" accent6="accent6" hlink="hlink" folHlink="folHlink"/>
  <p:sldLayoutIdLst>
    <p:sldLayoutId id="2147483973"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1631-12AF-4686-9D95-F5EC01DAA12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a:ln>
            <a:noFill/>
          </a:ln>
          <a:effectLst>
            <a:outerShdw blurRad="292100" dist="139700" dir="2700000" algn="tl" rotWithShape="0">
              <a:srgbClr val="333333">
                <a:alpha val="65000"/>
              </a:srgbClr>
            </a:outerShdw>
          </a:effectLst>
        </p:spPr>
      </p:pic>
      <p:sp>
        <p:nvSpPr>
          <p:cNvPr id="35" name="TextBox 34"/>
          <p:cNvSpPr txBox="1"/>
          <p:nvPr/>
        </p:nvSpPr>
        <p:spPr>
          <a:xfrm>
            <a:off x="5232159" y="1982400"/>
            <a:ext cx="1814920" cy="276999"/>
          </a:xfrm>
          <a:prstGeom prst="rect">
            <a:avLst/>
          </a:prstGeom>
          <a:noFill/>
        </p:spPr>
        <p:txBody>
          <a:bodyPr wrap="none" rtlCol="0">
            <a:spAutoFit/>
          </a:bodyPr>
          <a:lstStyle/>
          <a:p>
            <a:pPr algn="ctr"/>
            <a:r>
              <a:rPr lang="en-US" sz="1200" spc="300" dirty="0">
                <a:latin typeface="Roboto" charset="0"/>
                <a:ea typeface="Roboto" charset="0"/>
                <a:cs typeface="Roboto" charset="0"/>
              </a:rPr>
              <a:t>Abhishek Gupta</a:t>
            </a:r>
          </a:p>
        </p:txBody>
      </p:sp>
      <p:sp>
        <p:nvSpPr>
          <p:cNvPr id="36" name="Rectangle 35"/>
          <p:cNvSpPr>
            <a:spLocks/>
          </p:cNvSpPr>
          <p:nvPr/>
        </p:nvSpPr>
        <p:spPr bwMode="auto">
          <a:xfrm>
            <a:off x="2997201" y="1111768"/>
            <a:ext cx="625475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nchor="ctr">
            <a:spAutoFit/>
          </a:bodyPr>
          <a:lstStyle/>
          <a:p>
            <a:pPr algn="ctr"/>
            <a:r>
              <a:rPr lang="en-US" sz="6000" b="1" spc="113" dirty="0">
                <a:solidFill>
                  <a:schemeClr val="tx2"/>
                </a:solidFill>
                <a:latin typeface="Roboto" charset="0"/>
                <a:ea typeface="Roboto" charset="0"/>
                <a:cs typeface="Roboto" charset="0"/>
                <a:sym typeface="Bebas Neue" charset="0"/>
              </a:rPr>
              <a:t>Bay Bridges</a:t>
            </a:r>
          </a:p>
        </p:txBody>
      </p:sp>
      <p:pic>
        <p:nvPicPr>
          <p:cNvPr id="7" name="Picture 6">
            <a:extLst>
              <a:ext uri="{FF2B5EF4-FFF2-40B4-BE49-F238E27FC236}">
                <a16:creationId xmlns:a16="http://schemas.microsoft.com/office/drawing/2014/main" id="{4CC01333-5732-4158-83B8-607A37EB56D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379414" y="899364"/>
            <a:ext cx="1490324" cy="232863"/>
          </a:xfrm>
          <a:prstGeom prst="rect">
            <a:avLst/>
          </a:prstGeom>
        </p:spPr>
      </p:pic>
    </p:spTree>
    <p:extLst>
      <p:ext uri="{BB962C8B-B14F-4D97-AF65-F5344CB8AC3E}">
        <p14:creationId xmlns:p14="http://schemas.microsoft.com/office/powerpoint/2010/main" val="348294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015936"/>
          </a:xfrm>
          <a:prstGeom prst="rect">
            <a:avLst/>
          </a:prstGeom>
          <a:noFill/>
        </p:spPr>
        <p:txBody>
          <a:bodyPr wrap="square" rtlCol="0">
            <a:spAutoFit/>
          </a:bodyPr>
          <a:lstStyle/>
          <a:p>
            <a:r>
              <a:rPr lang="en-US" sz="2500" dirty="0">
                <a:solidFill>
                  <a:srgbClr val="000000"/>
                </a:solidFill>
              </a:rPr>
              <a:t>lines = [  1,  2,  3,  4,  5  ]  			max_intersections = 2</a:t>
            </a:r>
            <a:br>
              <a:rPr lang="en-US" sz="2500" dirty="0">
                <a:solidFill>
                  <a:srgbClr val="000000"/>
                </a:solidFill>
              </a:rPr>
            </a:br>
            <a:r>
              <a:rPr lang="en-US" sz="2500" dirty="0">
                <a:solidFill>
                  <a:srgbClr val="000000"/>
                </a:solidFill>
              </a:rPr>
              <a:t>							max_line = Line 3 object</a:t>
            </a:r>
          </a:p>
          <a:p>
            <a:endParaRPr lang="en-US" sz="2500" dirty="0">
              <a:solidFill>
                <a:srgbClr val="000000"/>
              </a:solidFill>
            </a:endParaRPr>
          </a:p>
          <a:p>
            <a:r>
              <a:rPr lang="en-US" sz="2500" dirty="0">
                <a:solidFill>
                  <a:srgbClr val="000000"/>
                </a:solidFill>
              </a:rPr>
              <a:t> 	4 has 3 intersections			max_intersections = </a:t>
            </a:r>
            <a:r>
              <a:rPr lang="en-US" sz="2500" dirty="0">
                <a:solidFill>
                  <a:srgbClr val="FF0000"/>
                </a:solidFill>
              </a:rPr>
              <a:t>3</a:t>
            </a:r>
            <a:br>
              <a:rPr lang="en-US" sz="2500" dirty="0">
                <a:solidFill>
                  <a:srgbClr val="000000"/>
                </a:solidFill>
              </a:rPr>
            </a:br>
            <a:r>
              <a:rPr lang="en-US" sz="2500" dirty="0">
                <a:solidFill>
                  <a:srgbClr val="000000"/>
                </a:solidFill>
              </a:rPr>
              <a:t>							max_line = </a:t>
            </a:r>
            <a:r>
              <a:rPr lang="en-US" sz="2500" dirty="0">
                <a:solidFill>
                  <a:srgbClr val="FF0000"/>
                </a:solidFill>
              </a:rPr>
              <a:t>Line 4 object</a:t>
            </a:r>
          </a:p>
        </p:txBody>
      </p:sp>
      <p:sp>
        <p:nvSpPr>
          <p:cNvPr id="2" name="Oval 1"/>
          <p:cNvSpPr/>
          <p:nvPr/>
        </p:nvSpPr>
        <p:spPr>
          <a:xfrm>
            <a:off x="2685331" y="1646097"/>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2887888" y="2051211"/>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80699"/>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015936"/>
          </a:xfrm>
          <a:prstGeom prst="rect">
            <a:avLst/>
          </a:prstGeom>
          <a:noFill/>
        </p:spPr>
        <p:txBody>
          <a:bodyPr wrap="square" rtlCol="0">
            <a:spAutoFit/>
          </a:bodyPr>
          <a:lstStyle/>
          <a:p>
            <a:r>
              <a:rPr lang="en-US" sz="2500" dirty="0">
                <a:solidFill>
                  <a:srgbClr val="000000"/>
                </a:solidFill>
              </a:rPr>
              <a:t>lines = [  1,  2,  3,  4,  5  ]  			max_intersections = 3</a:t>
            </a:r>
            <a:br>
              <a:rPr lang="en-US" sz="2500" dirty="0">
                <a:solidFill>
                  <a:srgbClr val="000000"/>
                </a:solidFill>
              </a:rPr>
            </a:br>
            <a:r>
              <a:rPr lang="en-US" sz="2500" dirty="0">
                <a:solidFill>
                  <a:srgbClr val="000000"/>
                </a:solidFill>
              </a:rPr>
              <a:t>							max_line = Line 4 object</a:t>
            </a:r>
          </a:p>
          <a:p>
            <a:endParaRPr lang="en-US" sz="2500" dirty="0">
              <a:solidFill>
                <a:srgbClr val="000000"/>
              </a:solidFill>
            </a:endParaRPr>
          </a:p>
          <a:p>
            <a:r>
              <a:rPr lang="en-US" sz="2500" dirty="0">
                <a:solidFill>
                  <a:srgbClr val="000000"/>
                </a:solidFill>
              </a:rPr>
              <a:t> 	5 has 0 intersections			lwi = [5]	 		                    </a:t>
            </a:r>
            <a:br>
              <a:rPr lang="en-US" sz="2500" dirty="0">
                <a:solidFill>
                  <a:srgbClr val="000000"/>
                </a:solidFill>
              </a:rPr>
            </a:br>
            <a:r>
              <a:rPr lang="en-US" sz="2500" dirty="0">
                <a:solidFill>
                  <a:srgbClr val="000000"/>
                </a:solidFill>
              </a:rPr>
              <a:t>						</a:t>
            </a:r>
            <a:endParaRPr lang="en-US" sz="2500" dirty="0">
              <a:solidFill>
                <a:srgbClr val="FF0000"/>
              </a:solidFill>
            </a:endParaRPr>
          </a:p>
        </p:txBody>
      </p:sp>
      <p:sp>
        <p:nvSpPr>
          <p:cNvPr id="2" name="Oval 1"/>
          <p:cNvSpPr/>
          <p:nvPr/>
        </p:nvSpPr>
        <p:spPr>
          <a:xfrm>
            <a:off x="3055723" y="1646097"/>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3258280" y="2051211"/>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49672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400657"/>
          </a:xfrm>
          <a:prstGeom prst="rect">
            <a:avLst/>
          </a:prstGeom>
          <a:noFill/>
        </p:spPr>
        <p:txBody>
          <a:bodyPr wrap="square" rtlCol="0">
            <a:spAutoFit/>
          </a:bodyPr>
          <a:lstStyle/>
          <a:p>
            <a:r>
              <a:rPr lang="en-US" sz="2500" dirty="0">
                <a:solidFill>
                  <a:srgbClr val="000000"/>
                </a:solidFill>
              </a:rPr>
              <a:t>Does max_line hold something?	max_intersections = 3</a:t>
            </a:r>
            <a:br>
              <a:rPr lang="en-US" sz="2500" dirty="0">
                <a:solidFill>
                  <a:srgbClr val="000000"/>
                </a:solidFill>
              </a:rPr>
            </a:br>
            <a:r>
              <a:rPr lang="en-US" sz="2500" dirty="0">
                <a:solidFill>
                  <a:srgbClr val="000000"/>
                </a:solidFill>
              </a:rPr>
              <a:t>							</a:t>
            </a:r>
            <a:r>
              <a:rPr lang="en-US" sz="2500" dirty="0">
                <a:solidFill>
                  <a:srgbClr val="FF0000"/>
                </a:solidFill>
              </a:rPr>
              <a:t>max_line = Line 4 object</a:t>
            </a:r>
          </a:p>
          <a:p>
            <a:endParaRPr lang="en-US" sz="2500" dirty="0">
              <a:solidFill>
                <a:srgbClr val="000000"/>
              </a:solidFill>
            </a:endParaRPr>
          </a:p>
          <a:p>
            <a:r>
              <a:rPr lang="en-US" sz="2500" dirty="0">
                <a:solidFill>
                  <a:srgbClr val="000000"/>
                </a:solidFill>
              </a:rPr>
              <a:t>lines = [1, 2, 3, 5] 						</a:t>
            </a:r>
            <a:br>
              <a:rPr lang="en-US" sz="2500" dirty="0">
                <a:solidFill>
                  <a:srgbClr val="000000"/>
                </a:solidFill>
              </a:rPr>
            </a:br>
            <a:br>
              <a:rPr lang="en-US" sz="2500" dirty="0">
                <a:solidFill>
                  <a:srgbClr val="000000"/>
                </a:solidFill>
              </a:rPr>
            </a:br>
            <a:endParaRPr lang="en-US" sz="2500" dirty="0">
              <a:solidFill>
                <a:srgbClr val="FF0000"/>
              </a:solidFill>
            </a:endParaRPr>
          </a:p>
        </p:txBody>
      </p:sp>
    </p:spTree>
    <p:extLst>
      <p:ext uri="{BB962C8B-B14F-4D97-AF65-F5344CB8AC3E}">
        <p14:creationId xmlns:p14="http://schemas.microsoft.com/office/powerpoint/2010/main" val="3734596192"/>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3170099"/>
          </a:xfrm>
          <a:prstGeom prst="rect">
            <a:avLst/>
          </a:prstGeom>
          <a:noFill/>
        </p:spPr>
        <p:txBody>
          <a:bodyPr wrap="square" rtlCol="0">
            <a:spAutoFit/>
          </a:bodyPr>
          <a:lstStyle/>
          <a:p>
            <a:r>
              <a:rPr lang="en-US" sz="2500" dirty="0">
                <a:solidFill>
                  <a:srgbClr val="000000"/>
                </a:solidFill>
              </a:rPr>
              <a:t>What values are in lwi that are also in lines?	</a:t>
            </a:r>
          </a:p>
          <a:p>
            <a:endParaRPr lang="en-US" sz="2500" dirty="0">
              <a:solidFill>
                <a:srgbClr val="000000"/>
              </a:solidFill>
            </a:endParaRPr>
          </a:p>
          <a:p>
            <a:r>
              <a:rPr lang="en-US" sz="2500" dirty="0">
                <a:solidFill>
                  <a:srgbClr val="000000"/>
                </a:solidFill>
              </a:rPr>
              <a:t>lines = [1, 2, 3, 5] 						</a:t>
            </a:r>
            <a:br>
              <a:rPr lang="en-US" sz="2500" dirty="0">
                <a:solidFill>
                  <a:srgbClr val="000000"/>
                </a:solidFill>
              </a:rPr>
            </a:br>
            <a:r>
              <a:rPr lang="en-US" sz="2500" dirty="0">
                <a:solidFill>
                  <a:srgbClr val="000000"/>
                </a:solidFill>
              </a:rPr>
              <a:t>lwi = [5]</a:t>
            </a:r>
          </a:p>
          <a:p>
            <a:endParaRPr lang="en-US" sz="2500" dirty="0">
              <a:solidFill>
                <a:srgbClr val="000000"/>
              </a:solidFill>
            </a:endParaRPr>
          </a:p>
          <a:p>
            <a:r>
              <a:rPr lang="en-US" sz="2500" dirty="0">
                <a:solidFill>
                  <a:srgbClr val="FF0000"/>
                </a:solidFill>
              </a:rPr>
              <a:t>lines = [1, 2, 3]</a:t>
            </a:r>
            <a:br>
              <a:rPr lang="en-US" sz="2500" dirty="0">
                <a:solidFill>
                  <a:srgbClr val="000000"/>
                </a:solidFill>
              </a:rPr>
            </a:br>
            <a:br>
              <a:rPr lang="en-US" sz="2500" dirty="0">
                <a:solidFill>
                  <a:srgbClr val="000000"/>
                </a:solidFill>
              </a:rPr>
            </a:br>
            <a:endParaRPr lang="en-US" sz="2500" dirty="0">
              <a:solidFill>
                <a:srgbClr val="FF0000"/>
              </a:solidFill>
            </a:endParaRPr>
          </a:p>
        </p:txBody>
      </p:sp>
    </p:spTree>
    <p:extLst>
      <p:ext uri="{BB962C8B-B14F-4D97-AF65-F5344CB8AC3E}">
        <p14:creationId xmlns:p14="http://schemas.microsoft.com/office/powerpoint/2010/main" val="1656079511"/>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671331" y="527695"/>
            <a:ext cx="8264324" cy="2015936"/>
          </a:xfrm>
          <a:prstGeom prst="rect">
            <a:avLst/>
          </a:prstGeom>
          <a:noFill/>
        </p:spPr>
        <p:txBody>
          <a:bodyPr wrap="square" rtlCol="0">
            <a:spAutoFit/>
          </a:bodyPr>
          <a:lstStyle/>
          <a:p>
            <a:pPr algn="ctr"/>
            <a:r>
              <a:rPr lang="en-US" sz="2500" dirty="0">
                <a:solidFill>
                  <a:srgbClr val="000000"/>
                </a:solidFill>
              </a:rPr>
              <a:t>						</a:t>
            </a:r>
            <a:br>
              <a:rPr lang="en-US" sz="2500" dirty="0">
                <a:solidFill>
                  <a:srgbClr val="000000"/>
                </a:solidFill>
              </a:rPr>
            </a:br>
            <a:r>
              <a:rPr lang="en-US" sz="2500" dirty="0">
                <a:solidFill>
                  <a:srgbClr val="000000"/>
                </a:solidFill>
              </a:rPr>
              <a:t>lines = [1, 2, 3]</a:t>
            </a:r>
          </a:p>
          <a:p>
            <a:endParaRPr lang="en-US" sz="2500" dirty="0">
              <a:solidFill>
                <a:srgbClr val="000000"/>
              </a:solidFill>
            </a:endParaRPr>
          </a:p>
          <a:p>
            <a:br>
              <a:rPr lang="en-US" sz="2500" dirty="0">
                <a:solidFill>
                  <a:srgbClr val="000000"/>
                </a:solidFill>
              </a:rPr>
            </a:br>
            <a:endParaRPr lang="en-US" sz="2500" dirty="0">
              <a:solidFill>
                <a:srgbClr val="FF0000"/>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70618" y="1546220"/>
            <a:ext cx="4875133" cy="3402938"/>
          </a:xfrm>
          <a:prstGeom prst="rect">
            <a:avLst/>
          </a:prstGeom>
        </p:spPr>
      </p:pic>
    </p:spTree>
    <p:extLst>
      <p:ext uri="{BB962C8B-B14F-4D97-AF65-F5344CB8AC3E}">
        <p14:creationId xmlns:p14="http://schemas.microsoft.com/office/powerpoint/2010/main" val="4272124493"/>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307942"/>
            <a:ext cx="8264324" cy="1631216"/>
          </a:xfrm>
          <a:prstGeom prst="rect">
            <a:avLst/>
          </a:prstGeom>
          <a:noFill/>
        </p:spPr>
        <p:txBody>
          <a:bodyPr wrap="square" rtlCol="0">
            <a:spAutoFit/>
          </a:bodyPr>
          <a:lstStyle/>
          <a:p>
            <a:r>
              <a:rPr lang="en-US" sz="2500" dirty="0">
                <a:solidFill>
                  <a:srgbClr val="000000"/>
                </a:solidFill>
              </a:rPr>
              <a:t>lines = [  1,  2,  3  ]  				max_intersections = 0</a:t>
            </a:r>
            <a:br>
              <a:rPr lang="en-US" sz="2500" dirty="0">
                <a:solidFill>
                  <a:srgbClr val="000000"/>
                </a:solidFill>
              </a:rPr>
            </a:br>
            <a:r>
              <a:rPr lang="en-US" sz="2500" dirty="0">
                <a:solidFill>
                  <a:srgbClr val="000000"/>
                </a:solidFill>
              </a:rPr>
              <a:t>							max_line = None</a:t>
            </a:r>
          </a:p>
          <a:p>
            <a:endParaRPr lang="en-US" sz="2500" dirty="0">
              <a:solidFill>
                <a:srgbClr val="000000"/>
              </a:solidFill>
            </a:endParaRPr>
          </a:p>
          <a:p>
            <a:r>
              <a:rPr lang="en-US" sz="2500" dirty="0">
                <a:solidFill>
                  <a:srgbClr val="000000"/>
                </a:solidFill>
              </a:rPr>
              <a:t> 1 has 0 intersections				lwi = [5, 1]</a:t>
            </a:r>
            <a:endParaRPr lang="en-US" sz="2500" dirty="0">
              <a:solidFill>
                <a:srgbClr val="FF0000"/>
              </a:solidFill>
            </a:endParaRPr>
          </a:p>
        </p:txBody>
      </p:sp>
      <p:sp>
        <p:nvSpPr>
          <p:cNvPr id="2" name="Oval 1"/>
          <p:cNvSpPr/>
          <p:nvPr/>
        </p:nvSpPr>
        <p:spPr>
          <a:xfrm>
            <a:off x="1539435" y="1391449"/>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1741992" y="1796563"/>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587233"/>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307942"/>
            <a:ext cx="8264324" cy="2015936"/>
          </a:xfrm>
          <a:prstGeom prst="rect">
            <a:avLst/>
          </a:prstGeom>
          <a:noFill/>
        </p:spPr>
        <p:txBody>
          <a:bodyPr wrap="square" rtlCol="0">
            <a:spAutoFit/>
          </a:bodyPr>
          <a:lstStyle/>
          <a:p>
            <a:r>
              <a:rPr lang="en-US" sz="2500" dirty="0">
                <a:solidFill>
                  <a:srgbClr val="000000"/>
                </a:solidFill>
              </a:rPr>
              <a:t>lines = [  1,  2,  3  ]  				max_intersections = 0</a:t>
            </a:r>
            <a:br>
              <a:rPr lang="en-US" sz="2500" dirty="0">
                <a:solidFill>
                  <a:srgbClr val="000000"/>
                </a:solidFill>
              </a:rPr>
            </a:br>
            <a:r>
              <a:rPr lang="en-US" sz="2500" dirty="0">
                <a:solidFill>
                  <a:srgbClr val="000000"/>
                </a:solidFill>
              </a:rPr>
              <a:t>							max_line = None</a:t>
            </a:r>
          </a:p>
          <a:p>
            <a:endParaRPr lang="en-US" sz="2500" dirty="0">
              <a:solidFill>
                <a:srgbClr val="000000"/>
              </a:solidFill>
            </a:endParaRPr>
          </a:p>
          <a:p>
            <a:r>
              <a:rPr lang="en-US" sz="2500" dirty="0">
                <a:solidFill>
                  <a:srgbClr val="000000"/>
                </a:solidFill>
              </a:rPr>
              <a:t> 2 has 1 intersection				max_intersections = </a:t>
            </a:r>
            <a:r>
              <a:rPr lang="en-US" sz="2500" dirty="0">
                <a:solidFill>
                  <a:srgbClr val="FF0000"/>
                </a:solidFill>
              </a:rPr>
              <a:t>1</a:t>
            </a:r>
            <a:br>
              <a:rPr lang="en-US" sz="2500" dirty="0">
                <a:solidFill>
                  <a:srgbClr val="000000"/>
                </a:solidFill>
              </a:rPr>
            </a:br>
            <a:r>
              <a:rPr lang="en-US" sz="2500" dirty="0">
                <a:solidFill>
                  <a:srgbClr val="000000"/>
                </a:solidFill>
              </a:rPr>
              <a:t>							max_line = </a:t>
            </a:r>
            <a:r>
              <a:rPr lang="en-US" sz="2500" dirty="0">
                <a:solidFill>
                  <a:srgbClr val="FF0000"/>
                </a:solidFill>
              </a:rPr>
              <a:t>Line 2 object</a:t>
            </a:r>
          </a:p>
        </p:txBody>
      </p:sp>
      <p:sp>
        <p:nvSpPr>
          <p:cNvPr id="2" name="Oval 1"/>
          <p:cNvSpPr/>
          <p:nvPr/>
        </p:nvSpPr>
        <p:spPr>
          <a:xfrm>
            <a:off x="1921395" y="1391449"/>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2123952" y="1796563"/>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086186"/>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307942"/>
            <a:ext cx="8264324" cy="2015936"/>
          </a:xfrm>
          <a:prstGeom prst="rect">
            <a:avLst/>
          </a:prstGeom>
          <a:noFill/>
        </p:spPr>
        <p:txBody>
          <a:bodyPr wrap="square" rtlCol="0">
            <a:spAutoFit/>
          </a:bodyPr>
          <a:lstStyle/>
          <a:p>
            <a:r>
              <a:rPr lang="en-US" sz="2500" dirty="0">
                <a:solidFill>
                  <a:srgbClr val="000000"/>
                </a:solidFill>
              </a:rPr>
              <a:t>lines = [  1,  2,  3  ]  				max_intersections = 1</a:t>
            </a:r>
            <a:br>
              <a:rPr lang="en-US" sz="2500" dirty="0">
                <a:solidFill>
                  <a:srgbClr val="000000"/>
                </a:solidFill>
              </a:rPr>
            </a:br>
            <a:r>
              <a:rPr lang="en-US" sz="2500" dirty="0">
                <a:solidFill>
                  <a:srgbClr val="000000"/>
                </a:solidFill>
              </a:rPr>
              <a:t>							max_line = Line 2 object</a:t>
            </a:r>
          </a:p>
          <a:p>
            <a:endParaRPr lang="en-US" sz="2500" dirty="0">
              <a:solidFill>
                <a:srgbClr val="000000"/>
              </a:solidFill>
            </a:endParaRPr>
          </a:p>
          <a:p>
            <a:r>
              <a:rPr lang="en-US" sz="2500" dirty="0">
                <a:solidFill>
                  <a:srgbClr val="000000"/>
                </a:solidFill>
              </a:rPr>
              <a:t> 3 has 1 intersection				max_intersections = </a:t>
            </a:r>
            <a:r>
              <a:rPr lang="en-US" sz="2500" dirty="0">
                <a:solidFill>
                  <a:srgbClr val="FF0000"/>
                </a:solidFill>
              </a:rPr>
              <a:t>1</a:t>
            </a:r>
            <a:br>
              <a:rPr lang="en-US" sz="2500" dirty="0">
                <a:solidFill>
                  <a:srgbClr val="000000"/>
                </a:solidFill>
              </a:rPr>
            </a:br>
            <a:r>
              <a:rPr lang="en-US" sz="2500" dirty="0">
                <a:solidFill>
                  <a:srgbClr val="000000"/>
                </a:solidFill>
              </a:rPr>
              <a:t>							max_line = </a:t>
            </a:r>
            <a:r>
              <a:rPr lang="en-US" sz="2500" dirty="0">
                <a:solidFill>
                  <a:srgbClr val="FF0000"/>
                </a:solidFill>
              </a:rPr>
              <a:t>Line 3 object</a:t>
            </a:r>
          </a:p>
        </p:txBody>
      </p:sp>
      <p:sp>
        <p:nvSpPr>
          <p:cNvPr id="2" name="Oval 1"/>
          <p:cNvSpPr/>
          <p:nvPr/>
        </p:nvSpPr>
        <p:spPr>
          <a:xfrm>
            <a:off x="2291789" y="1391449"/>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2494346" y="1796563"/>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512773"/>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785378"/>
          </a:xfrm>
          <a:prstGeom prst="rect">
            <a:avLst/>
          </a:prstGeom>
          <a:noFill/>
        </p:spPr>
        <p:txBody>
          <a:bodyPr wrap="square" rtlCol="0">
            <a:spAutoFit/>
          </a:bodyPr>
          <a:lstStyle/>
          <a:p>
            <a:r>
              <a:rPr lang="en-US" sz="2500" dirty="0">
                <a:solidFill>
                  <a:srgbClr val="000000"/>
                </a:solidFill>
              </a:rPr>
              <a:t>Does max_line hold something?	max_intersections = 1</a:t>
            </a:r>
            <a:br>
              <a:rPr lang="en-US" sz="2500" dirty="0">
                <a:solidFill>
                  <a:srgbClr val="000000"/>
                </a:solidFill>
              </a:rPr>
            </a:br>
            <a:r>
              <a:rPr lang="en-US" sz="2500" dirty="0">
                <a:solidFill>
                  <a:srgbClr val="000000"/>
                </a:solidFill>
              </a:rPr>
              <a:t>							</a:t>
            </a:r>
            <a:r>
              <a:rPr lang="en-US" sz="2500" dirty="0">
                <a:solidFill>
                  <a:srgbClr val="FF0000"/>
                </a:solidFill>
              </a:rPr>
              <a:t>max_line = Line 3 object</a:t>
            </a:r>
          </a:p>
          <a:p>
            <a:endParaRPr lang="en-US" sz="2500" dirty="0">
              <a:solidFill>
                <a:srgbClr val="000000"/>
              </a:solidFill>
            </a:endParaRPr>
          </a:p>
          <a:p>
            <a:r>
              <a:rPr lang="en-US" sz="2500" dirty="0">
                <a:solidFill>
                  <a:srgbClr val="000000"/>
                </a:solidFill>
              </a:rPr>
              <a:t>lines = [1, 2, 3] </a:t>
            </a:r>
            <a:r>
              <a:rPr lang="en-US" sz="2500" dirty="0">
                <a:solidFill>
                  <a:srgbClr val="000000"/>
                </a:solidFill>
                <a:sym typeface="Wingdings" panose="05000000000000000000" pitchFamily="2" charset="2"/>
              </a:rPr>
              <a:t> lines = [1, 2]</a:t>
            </a:r>
            <a:r>
              <a:rPr lang="en-US" sz="2500" dirty="0">
                <a:solidFill>
                  <a:srgbClr val="000000"/>
                </a:solidFill>
              </a:rPr>
              <a:t> 						</a:t>
            </a:r>
          </a:p>
          <a:p>
            <a:br>
              <a:rPr lang="en-US" sz="2500" dirty="0">
                <a:solidFill>
                  <a:srgbClr val="000000"/>
                </a:solidFill>
              </a:rPr>
            </a:br>
            <a:br>
              <a:rPr lang="en-US" sz="2500" dirty="0">
                <a:solidFill>
                  <a:srgbClr val="000000"/>
                </a:solidFill>
              </a:rPr>
            </a:br>
            <a:endParaRPr lang="en-US" sz="2500" dirty="0">
              <a:solidFill>
                <a:srgbClr val="FF0000"/>
              </a:solidFill>
            </a:endParaRPr>
          </a:p>
        </p:txBody>
      </p:sp>
    </p:spTree>
    <p:extLst>
      <p:ext uri="{BB962C8B-B14F-4D97-AF65-F5344CB8AC3E}">
        <p14:creationId xmlns:p14="http://schemas.microsoft.com/office/powerpoint/2010/main" val="2420654969"/>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3170099"/>
          </a:xfrm>
          <a:prstGeom prst="rect">
            <a:avLst/>
          </a:prstGeom>
          <a:noFill/>
        </p:spPr>
        <p:txBody>
          <a:bodyPr wrap="square" rtlCol="0">
            <a:spAutoFit/>
          </a:bodyPr>
          <a:lstStyle/>
          <a:p>
            <a:r>
              <a:rPr lang="en-US" sz="2500" dirty="0">
                <a:solidFill>
                  <a:srgbClr val="000000"/>
                </a:solidFill>
              </a:rPr>
              <a:t>What values are in lwi that are also in lines?	</a:t>
            </a:r>
          </a:p>
          <a:p>
            <a:endParaRPr lang="en-US" sz="2500" dirty="0">
              <a:solidFill>
                <a:srgbClr val="000000"/>
              </a:solidFill>
            </a:endParaRPr>
          </a:p>
          <a:p>
            <a:r>
              <a:rPr lang="en-US" sz="2500" dirty="0">
                <a:solidFill>
                  <a:srgbClr val="000000"/>
                </a:solidFill>
              </a:rPr>
              <a:t>lines = [1, 2] 						</a:t>
            </a:r>
            <a:br>
              <a:rPr lang="en-US" sz="2500" dirty="0">
                <a:solidFill>
                  <a:srgbClr val="000000"/>
                </a:solidFill>
              </a:rPr>
            </a:br>
            <a:r>
              <a:rPr lang="en-US" sz="2500" dirty="0">
                <a:solidFill>
                  <a:srgbClr val="000000"/>
                </a:solidFill>
              </a:rPr>
              <a:t>lwi = [5, 1]</a:t>
            </a:r>
          </a:p>
          <a:p>
            <a:endParaRPr lang="en-US" sz="2500" dirty="0">
              <a:solidFill>
                <a:srgbClr val="000000"/>
              </a:solidFill>
            </a:endParaRPr>
          </a:p>
          <a:p>
            <a:r>
              <a:rPr lang="en-US" sz="2500" dirty="0">
                <a:solidFill>
                  <a:srgbClr val="FF0000"/>
                </a:solidFill>
              </a:rPr>
              <a:t>lines = [2]</a:t>
            </a:r>
            <a:br>
              <a:rPr lang="en-US" sz="2500" dirty="0">
                <a:solidFill>
                  <a:srgbClr val="000000"/>
                </a:solidFill>
              </a:rPr>
            </a:br>
            <a:br>
              <a:rPr lang="en-US" sz="2500" dirty="0">
                <a:solidFill>
                  <a:srgbClr val="000000"/>
                </a:solidFill>
              </a:rPr>
            </a:br>
            <a:endParaRPr lang="en-US" sz="2500" dirty="0">
              <a:solidFill>
                <a:srgbClr val="FF0000"/>
              </a:solidFill>
            </a:endParaRPr>
          </a:p>
        </p:txBody>
      </p:sp>
    </p:spTree>
    <p:extLst>
      <p:ext uri="{BB962C8B-B14F-4D97-AF65-F5344CB8AC3E}">
        <p14:creationId xmlns:p14="http://schemas.microsoft.com/office/powerpoint/2010/main" val="3753425690"/>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a:spLocks/>
          </p:cNvSpPr>
          <p:nvPr/>
        </p:nvSpPr>
        <p:spPr bwMode="auto">
          <a:xfrm>
            <a:off x="3159185" y="241015"/>
            <a:ext cx="283157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AGENDA</a:t>
            </a:r>
            <a:endParaRPr lang="en-US" sz="3000" b="1" spc="113" dirty="0">
              <a:solidFill>
                <a:schemeClr val="accent2"/>
              </a:solidFill>
              <a:latin typeface="Roboto" charset="0"/>
              <a:ea typeface="Roboto" charset="0"/>
              <a:cs typeface="Roboto" charset="0"/>
              <a:sym typeface="Bebas Neue" charset="0"/>
            </a:endParaRPr>
          </a:p>
        </p:txBody>
      </p:sp>
      <p:sp>
        <p:nvSpPr>
          <p:cNvPr id="5" name="Pentagon 4"/>
          <p:cNvSpPr/>
          <p:nvPr/>
        </p:nvSpPr>
        <p:spPr>
          <a:xfrm rot="5400000">
            <a:off x="4108807" y="602257"/>
            <a:ext cx="932333" cy="1714499"/>
          </a:xfrm>
          <a:prstGeom prst="homePlate">
            <a:avLst>
              <a:gd name="adj" fmla="val 2210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68580" tIns="68580" rIns="171450" bIns="68580" rtlCol="0" anchor="ctr" anchorCtr="0"/>
          <a:lstStyle/>
          <a:p>
            <a:pPr algn="ctr"/>
            <a:endParaRPr lang="en-US" sz="825" dirty="0">
              <a:solidFill>
                <a:srgbClr val="FFFFFF"/>
              </a:solidFill>
              <a:latin typeface="Roboto Regular" charset="0"/>
              <a:cs typeface="Roboto Regular" charset="0"/>
            </a:endParaRPr>
          </a:p>
        </p:txBody>
      </p:sp>
      <p:sp>
        <p:nvSpPr>
          <p:cNvPr id="6" name="Chevron 5"/>
          <p:cNvSpPr/>
          <p:nvPr/>
        </p:nvSpPr>
        <p:spPr>
          <a:xfrm rot="5400000">
            <a:off x="4020278" y="1454864"/>
            <a:ext cx="1109391" cy="1714499"/>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78867" tIns="68580" rIns="171450" bIns="68580" rtlCol="0" anchor="t" anchorCtr="0"/>
          <a:lstStyle/>
          <a:p>
            <a:pPr algn="ctr"/>
            <a:endParaRPr lang="en-US" sz="394" dirty="0">
              <a:solidFill>
                <a:srgbClr val="FFFFFF"/>
              </a:solidFill>
              <a:latin typeface="Roboto Regular" charset="0"/>
              <a:cs typeface="Roboto Regular" charset="0"/>
            </a:endParaRPr>
          </a:p>
        </p:txBody>
      </p:sp>
      <p:sp>
        <p:nvSpPr>
          <p:cNvPr id="7" name="Chevron 6"/>
          <p:cNvSpPr/>
          <p:nvPr/>
        </p:nvSpPr>
        <p:spPr>
          <a:xfrm rot="5400000">
            <a:off x="4020278" y="2390045"/>
            <a:ext cx="1109391" cy="1714499"/>
          </a:xfrm>
          <a:prstGeom prst="chevron">
            <a:avLst>
              <a:gd name="adj" fmla="val 20758"/>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78867" tIns="68580" rIns="171450" bIns="68580" rtlCol="0" anchor="t" anchorCtr="0"/>
          <a:lstStyle/>
          <a:p>
            <a:pPr algn="ctr"/>
            <a:endParaRPr lang="en-US" sz="394" dirty="0">
              <a:solidFill>
                <a:srgbClr val="FFFFFF"/>
              </a:solidFill>
              <a:latin typeface="Roboto Regular" charset="0"/>
              <a:cs typeface="Roboto Regular" charset="0"/>
            </a:endParaRPr>
          </a:p>
        </p:txBody>
      </p:sp>
      <p:sp>
        <p:nvSpPr>
          <p:cNvPr id="8" name="Chevron 7"/>
          <p:cNvSpPr/>
          <p:nvPr/>
        </p:nvSpPr>
        <p:spPr>
          <a:xfrm rot="5400000">
            <a:off x="4020278" y="3333886"/>
            <a:ext cx="1109391" cy="1714499"/>
          </a:xfrm>
          <a:prstGeom prst="chevron">
            <a:avLst>
              <a:gd name="adj" fmla="val 20758"/>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78867" tIns="68580" rIns="171450" bIns="68580" rtlCol="0" anchor="t" anchorCtr="0"/>
          <a:lstStyle/>
          <a:p>
            <a:pPr algn="ctr"/>
            <a:endParaRPr lang="en-US" sz="394" dirty="0">
              <a:solidFill>
                <a:srgbClr val="FFFFFF"/>
              </a:solidFill>
              <a:latin typeface="Roboto Regular" charset="0"/>
              <a:cs typeface="Roboto Regular" charset="0"/>
            </a:endParaRPr>
          </a:p>
        </p:txBody>
      </p:sp>
      <p:sp>
        <p:nvSpPr>
          <p:cNvPr id="9" name="Oval 8"/>
          <p:cNvSpPr/>
          <p:nvPr/>
        </p:nvSpPr>
        <p:spPr>
          <a:xfrm>
            <a:off x="4440669" y="1791367"/>
            <a:ext cx="268611" cy="268611"/>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51435" rtlCol="0" anchor="ctr"/>
          <a:lstStyle/>
          <a:p>
            <a:pPr algn="ctr"/>
            <a:endParaRPr lang="en-US" sz="750" dirty="0">
              <a:solidFill>
                <a:schemeClr val="accent1"/>
              </a:solidFill>
              <a:latin typeface="Roboto Regular" charset="0"/>
              <a:cs typeface="Roboto Regular" charset="0"/>
            </a:endParaRPr>
          </a:p>
        </p:txBody>
      </p:sp>
      <p:sp>
        <p:nvSpPr>
          <p:cNvPr id="10" name="Oval 9"/>
          <p:cNvSpPr/>
          <p:nvPr/>
        </p:nvSpPr>
        <p:spPr>
          <a:xfrm>
            <a:off x="4440669" y="2690603"/>
            <a:ext cx="268611" cy="268611"/>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51435" rtlCol="0" anchor="ctr"/>
          <a:lstStyle/>
          <a:p>
            <a:pPr algn="ctr"/>
            <a:endParaRPr lang="en-US" sz="750" dirty="0">
              <a:solidFill>
                <a:schemeClr val="accent1"/>
              </a:solidFill>
              <a:latin typeface="Roboto Regular" charset="0"/>
              <a:cs typeface="Roboto Regular" charset="0"/>
            </a:endParaRPr>
          </a:p>
        </p:txBody>
      </p:sp>
      <p:sp>
        <p:nvSpPr>
          <p:cNvPr id="11" name="Oval 10"/>
          <p:cNvSpPr/>
          <p:nvPr/>
        </p:nvSpPr>
        <p:spPr>
          <a:xfrm>
            <a:off x="4440669" y="3660058"/>
            <a:ext cx="268611" cy="268611"/>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51435" rtlCol="0" anchor="ctr"/>
          <a:lstStyle/>
          <a:p>
            <a:pPr algn="ctr"/>
            <a:endParaRPr lang="en-US" sz="750" dirty="0">
              <a:solidFill>
                <a:schemeClr val="accent1"/>
              </a:solidFill>
              <a:latin typeface="Roboto Regular" charset="0"/>
              <a:cs typeface="Roboto Regular" charset="0"/>
            </a:endParaRPr>
          </a:p>
        </p:txBody>
      </p:sp>
      <p:sp>
        <p:nvSpPr>
          <p:cNvPr id="12" name="Freeform 45"/>
          <p:cNvSpPr>
            <a:spLocks/>
          </p:cNvSpPr>
          <p:nvPr/>
        </p:nvSpPr>
        <p:spPr bwMode="auto">
          <a:xfrm rot="5400000">
            <a:off x="4540455" y="1868257"/>
            <a:ext cx="72160" cy="116167"/>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1"/>
          </a:solidFill>
          <a:ln w="9525">
            <a:noFill/>
            <a:round/>
            <a:headEnd/>
            <a:tailEnd/>
          </a:ln>
        </p:spPr>
        <p:txBody>
          <a:bodyPr vert="horz" wrap="square" lIns="34290" tIns="17145" rIns="34290" bIns="17145" numCol="1" anchor="t" anchorCtr="0" compatLnSpc="1">
            <a:prstTxWarp prst="textNoShape">
              <a:avLst/>
            </a:prstTxWarp>
          </a:bodyPr>
          <a:lstStyle/>
          <a:p>
            <a:endParaRPr lang="en-US" sz="900" dirty="0">
              <a:latin typeface="Roboto Regular" charset="0"/>
              <a:cs typeface="Roboto Regular" charset="0"/>
            </a:endParaRPr>
          </a:p>
        </p:txBody>
      </p:sp>
      <p:sp>
        <p:nvSpPr>
          <p:cNvPr id="13" name="Freeform 45"/>
          <p:cNvSpPr>
            <a:spLocks/>
          </p:cNvSpPr>
          <p:nvPr/>
        </p:nvSpPr>
        <p:spPr bwMode="auto">
          <a:xfrm rot="5400000">
            <a:off x="4540455" y="2783827"/>
            <a:ext cx="72160" cy="116167"/>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3"/>
          </a:solidFill>
          <a:ln w="9525">
            <a:noFill/>
            <a:round/>
            <a:headEnd/>
            <a:tailEnd/>
          </a:ln>
        </p:spPr>
        <p:txBody>
          <a:bodyPr vert="horz" wrap="square" lIns="34290" tIns="17145" rIns="34290" bIns="17145" numCol="1" anchor="t" anchorCtr="0" compatLnSpc="1">
            <a:prstTxWarp prst="textNoShape">
              <a:avLst/>
            </a:prstTxWarp>
          </a:bodyPr>
          <a:lstStyle/>
          <a:p>
            <a:endParaRPr lang="en-US" sz="900" dirty="0">
              <a:latin typeface="Roboto Regular" charset="0"/>
              <a:cs typeface="Roboto Regular" charset="0"/>
            </a:endParaRPr>
          </a:p>
        </p:txBody>
      </p:sp>
      <p:sp>
        <p:nvSpPr>
          <p:cNvPr id="14" name="Freeform 45"/>
          <p:cNvSpPr>
            <a:spLocks/>
          </p:cNvSpPr>
          <p:nvPr/>
        </p:nvSpPr>
        <p:spPr bwMode="auto">
          <a:xfrm rot="5400000">
            <a:off x="4540455" y="3757710"/>
            <a:ext cx="72160" cy="116167"/>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4"/>
          </a:solidFill>
          <a:ln w="9525">
            <a:noFill/>
            <a:round/>
            <a:headEnd/>
            <a:tailEnd/>
          </a:ln>
        </p:spPr>
        <p:txBody>
          <a:bodyPr vert="horz" wrap="square" lIns="34290" tIns="17145" rIns="34290" bIns="17145" numCol="1" anchor="t" anchorCtr="0" compatLnSpc="1">
            <a:prstTxWarp prst="textNoShape">
              <a:avLst/>
            </a:prstTxWarp>
          </a:bodyPr>
          <a:lstStyle/>
          <a:p>
            <a:endParaRPr lang="en-US" sz="900" dirty="0">
              <a:latin typeface="Roboto Regular" charset="0"/>
              <a:cs typeface="Roboto Regular" charset="0"/>
            </a:endParaRPr>
          </a:p>
        </p:txBody>
      </p:sp>
      <p:sp>
        <p:nvSpPr>
          <p:cNvPr id="16" name="TextBox 15"/>
          <p:cNvSpPr txBox="1"/>
          <p:nvPr/>
        </p:nvSpPr>
        <p:spPr>
          <a:xfrm>
            <a:off x="3688976" y="2204716"/>
            <a:ext cx="1771635" cy="346249"/>
          </a:xfrm>
          <a:prstGeom prst="rect">
            <a:avLst/>
          </a:prstGeom>
          <a:noFill/>
        </p:spPr>
        <p:txBody>
          <a:bodyPr wrap="square" rtlCol="0">
            <a:spAutoFit/>
          </a:bodyPr>
          <a:lstStyle/>
          <a:p>
            <a:pPr algn="ctr"/>
            <a:r>
              <a:rPr lang="en-US" sz="1650" b="1" dirty="0">
                <a:solidFill>
                  <a:schemeClr val="bg1"/>
                </a:solidFill>
                <a:latin typeface="Roboto" charset="0"/>
                <a:ea typeface="Roboto" charset="0"/>
                <a:cs typeface="Roboto" charset="0"/>
              </a:rPr>
              <a:t>OVERVIEW</a:t>
            </a:r>
          </a:p>
        </p:txBody>
      </p:sp>
      <p:sp>
        <p:nvSpPr>
          <p:cNvPr id="18" name="TextBox 17"/>
          <p:cNvSpPr txBox="1"/>
          <p:nvPr/>
        </p:nvSpPr>
        <p:spPr>
          <a:xfrm>
            <a:off x="3717724" y="3124891"/>
            <a:ext cx="1714499" cy="346249"/>
          </a:xfrm>
          <a:prstGeom prst="rect">
            <a:avLst/>
          </a:prstGeom>
          <a:noFill/>
        </p:spPr>
        <p:txBody>
          <a:bodyPr wrap="square" rtlCol="0">
            <a:spAutoFit/>
          </a:bodyPr>
          <a:lstStyle/>
          <a:p>
            <a:pPr algn="ctr"/>
            <a:r>
              <a:rPr lang="en-US" sz="1650" b="1" dirty="0">
                <a:solidFill>
                  <a:schemeClr val="bg1"/>
                </a:solidFill>
                <a:latin typeface="Roboto" charset="0"/>
                <a:ea typeface="Roboto" charset="0"/>
                <a:cs typeface="Roboto" charset="0"/>
              </a:rPr>
              <a:t>SOLUTION</a:t>
            </a:r>
          </a:p>
        </p:txBody>
      </p:sp>
      <p:sp>
        <p:nvSpPr>
          <p:cNvPr id="20" name="TextBox 19"/>
          <p:cNvSpPr txBox="1"/>
          <p:nvPr/>
        </p:nvSpPr>
        <p:spPr>
          <a:xfrm>
            <a:off x="3965645" y="4110794"/>
            <a:ext cx="1221759" cy="346249"/>
          </a:xfrm>
          <a:prstGeom prst="rect">
            <a:avLst/>
          </a:prstGeom>
          <a:noFill/>
        </p:spPr>
        <p:txBody>
          <a:bodyPr wrap="square" rtlCol="0">
            <a:spAutoFit/>
          </a:bodyPr>
          <a:lstStyle/>
          <a:p>
            <a:pPr algn="ctr"/>
            <a:r>
              <a:rPr lang="en-US" sz="1650" b="1" dirty="0">
                <a:solidFill>
                  <a:schemeClr val="bg1"/>
                </a:solidFill>
                <a:latin typeface="Roboto" charset="0"/>
                <a:ea typeface="Roboto" charset="0"/>
                <a:cs typeface="Roboto" charset="0"/>
              </a:rPr>
              <a:t>TOOLS</a:t>
            </a:r>
          </a:p>
        </p:txBody>
      </p:sp>
      <p:sp>
        <p:nvSpPr>
          <p:cNvPr id="22" name="TextBox 21"/>
          <p:cNvSpPr txBox="1"/>
          <p:nvPr/>
        </p:nvSpPr>
        <p:spPr>
          <a:xfrm>
            <a:off x="3699357" y="1226919"/>
            <a:ext cx="1762022" cy="346249"/>
          </a:xfrm>
          <a:prstGeom prst="rect">
            <a:avLst/>
          </a:prstGeom>
          <a:noFill/>
        </p:spPr>
        <p:txBody>
          <a:bodyPr wrap="none" rtlCol="0">
            <a:spAutoFit/>
          </a:bodyPr>
          <a:lstStyle/>
          <a:p>
            <a:pPr algn="ctr"/>
            <a:r>
              <a:rPr lang="en-US" sz="1650" b="1" dirty="0">
                <a:solidFill>
                  <a:schemeClr val="bg1"/>
                </a:solidFill>
                <a:latin typeface="Roboto" charset="0"/>
                <a:ea typeface="Roboto" charset="0"/>
                <a:cs typeface="Roboto" charset="0"/>
              </a:rPr>
              <a:t>TERMINOLOGY</a:t>
            </a:r>
          </a:p>
        </p:txBody>
      </p:sp>
      <p:sp>
        <p:nvSpPr>
          <p:cNvPr id="2" name="Rectangle 1">
            <a:extLst>
              <a:ext uri="{FF2B5EF4-FFF2-40B4-BE49-F238E27FC236}">
                <a16:creationId xmlns:a16="http://schemas.microsoft.com/office/drawing/2014/main" id="{35978763-8838-4101-B82D-A3CE57161911}"/>
              </a:ext>
            </a:extLst>
          </p:cNvPr>
          <p:cNvSpPr/>
          <p:nvPr/>
        </p:nvSpPr>
        <p:spPr>
          <a:xfrm>
            <a:off x="4460431" y="2421709"/>
            <a:ext cx="223138" cy="300082"/>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id="{66196D62-536A-4C64-8C08-343A3989EFBD}"/>
              </a:ext>
            </a:extLst>
          </p:cNvPr>
          <p:cNvSpPr/>
          <p:nvPr/>
        </p:nvSpPr>
        <p:spPr>
          <a:xfrm>
            <a:off x="4460431" y="2421709"/>
            <a:ext cx="223138" cy="30008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1042608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307942"/>
            <a:ext cx="8264324" cy="1631216"/>
          </a:xfrm>
          <a:prstGeom prst="rect">
            <a:avLst/>
          </a:prstGeom>
          <a:noFill/>
        </p:spPr>
        <p:txBody>
          <a:bodyPr wrap="square" rtlCol="0">
            <a:spAutoFit/>
          </a:bodyPr>
          <a:lstStyle/>
          <a:p>
            <a:r>
              <a:rPr lang="en-US" sz="2500" dirty="0">
                <a:solidFill>
                  <a:srgbClr val="000000"/>
                </a:solidFill>
              </a:rPr>
              <a:t>lines = [  2  ]  					max_intersections = 0</a:t>
            </a:r>
            <a:br>
              <a:rPr lang="en-US" sz="2500" dirty="0">
                <a:solidFill>
                  <a:srgbClr val="000000"/>
                </a:solidFill>
              </a:rPr>
            </a:br>
            <a:r>
              <a:rPr lang="en-US" sz="2500" dirty="0">
                <a:solidFill>
                  <a:srgbClr val="000000"/>
                </a:solidFill>
              </a:rPr>
              <a:t>							max_line = None</a:t>
            </a:r>
          </a:p>
          <a:p>
            <a:endParaRPr lang="en-US" sz="2500" dirty="0">
              <a:solidFill>
                <a:srgbClr val="000000"/>
              </a:solidFill>
            </a:endParaRPr>
          </a:p>
          <a:p>
            <a:r>
              <a:rPr lang="en-US" sz="2500" dirty="0">
                <a:solidFill>
                  <a:srgbClr val="000000"/>
                </a:solidFill>
              </a:rPr>
              <a:t> 2 has 0 intersections				lwi = [5, 1, 2]</a:t>
            </a:r>
            <a:endParaRPr lang="en-US" sz="2500" dirty="0">
              <a:solidFill>
                <a:srgbClr val="FF0000"/>
              </a:solidFill>
            </a:endParaRPr>
          </a:p>
        </p:txBody>
      </p:sp>
      <p:sp>
        <p:nvSpPr>
          <p:cNvPr id="2" name="Oval 1"/>
          <p:cNvSpPr/>
          <p:nvPr/>
        </p:nvSpPr>
        <p:spPr>
          <a:xfrm>
            <a:off x="1527860" y="1391449"/>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1730417" y="1796563"/>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123187"/>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785378"/>
          </a:xfrm>
          <a:prstGeom prst="rect">
            <a:avLst/>
          </a:prstGeom>
          <a:noFill/>
        </p:spPr>
        <p:txBody>
          <a:bodyPr wrap="square" rtlCol="0">
            <a:spAutoFit/>
          </a:bodyPr>
          <a:lstStyle/>
          <a:p>
            <a:r>
              <a:rPr lang="en-US" sz="2500" dirty="0">
                <a:solidFill>
                  <a:srgbClr val="000000"/>
                </a:solidFill>
              </a:rPr>
              <a:t>Does max_line hold something?	max_intersections = 0</a:t>
            </a:r>
            <a:br>
              <a:rPr lang="en-US" sz="2500" dirty="0">
                <a:solidFill>
                  <a:srgbClr val="000000"/>
                </a:solidFill>
              </a:rPr>
            </a:br>
            <a:r>
              <a:rPr lang="en-US" sz="2500" dirty="0">
                <a:solidFill>
                  <a:srgbClr val="000000"/>
                </a:solidFill>
              </a:rPr>
              <a:t>							</a:t>
            </a:r>
            <a:r>
              <a:rPr lang="en-US" sz="2500" dirty="0">
                <a:solidFill>
                  <a:srgbClr val="FF0000"/>
                </a:solidFill>
              </a:rPr>
              <a:t>max_line = None</a:t>
            </a:r>
          </a:p>
          <a:p>
            <a:endParaRPr lang="en-US" sz="2500" dirty="0">
              <a:solidFill>
                <a:srgbClr val="000000"/>
              </a:solidFill>
            </a:endParaRPr>
          </a:p>
          <a:p>
            <a:r>
              <a:rPr lang="en-US" sz="2500" dirty="0">
                <a:solidFill>
                  <a:srgbClr val="000000"/>
                </a:solidFill>
              </a:rPr>
              <a:t>lines = [2] </a:t>
            </a:r>
            <a:r>
              <a:rPr lang="en-US" sz="2500" dirty="0">
                <a:solidFill>
                  <a:srgbClr val="000000"/>
                </a:solidFill>
                <a:sym typeface="Wingdings" panose="05000000000000000000" pitchFamily="2" charset="2"/>
              </a:rPr>
              <a:t> lines = [2]</a:t>
            </a:r>
            <a:r>
              <a:rPr lang="en-US" sz="2500" dirty="0">
                <a:solidFill>
                  <a:srgbClr val="000000"/>
                </a:solidFill>
              </a:rPr>
              <a:t> 						</a:t>
            </a:r>
          </a:p>
          <a:p>
            <a:br>
              <a:rPr lang="en-US" sz="2500" dirty="0">
                <a:solidFill>
                  <a:srgbClr val="000000"/>
                </a:solidFill>
              </a:rPr>
            </a:br>
            <a:br>
              <a:rPr lang="en-US" sz="2500" dirty="0">
                <a:solidFill>
                  <a:srgbClr val="000000"/>
                </a:solidFill>
              </a:rPr>
            </a:br>
            <a:endParaRPr lang="en-US" sz="2500" dirty="0">
              <a:solidFill>
                <a:srgbClr val="FF0000"/>
              </a:solidFill>
            </a:endParaRPr>
          </a:p>
        </p:txBody>
      </p:sp>
    </p:spTree>
    <p:extLst>
      <p:ext uri="{BB962C8B-B14F-4D97-AF65-F5344CB8AC3E}">
        <p14:creationId xmlns:p14="http://schemas.microsoft.com/office/powerpoint/2010/main" val="3053821419"/>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3170099"/>
          </a:xfrm>
          <a:prstGeom prst="rect">
            <a:avLst/>
          </a:prstGeom>
          <a:noFill/>
        </p:spPr>
        <p:txBody>
          <a:bodyPr wrap="square" rtlCol="0">
            <a:spAutoFit/>
          </a:bodyPr>
          <a:lstStyle/>
          <a:p>
            <a:r>
              <a:rPr lang="en-US" sz="2500" dirty="0">
                <a:solidFill>
                  <a:srgbClr val="000000"/>
                </a:solidFill>
              </a:rPr>
              <a:t>What values are in lwi that are also in lines?	</a:t>
            </a:r>
          </a:p>
          <a:p>
            <a:endParaRPr lang="en-US" sz="2500" dirty="0">
              <a:solidFill>
                <a:srgbClr val="000000"/>
              </a:solidFill>
            </a:endParaRPr>
          </a:p>
          <a:p>
            <a:r>
              <a:rPr lang="en-US" sz="2500" dirty="0">
                <a:solidFill>
                  <a:srgbClr val="000000"/>
                </a:solidFill>
              </a:rPr>
              <a:t>lines = [2] 						</a:t>
            </a:r>
            <a:br>
              <a:rPr lang="en-US" sz="2500" dirty="0">
                <a:solidFill>
                  <a:srgbClr val="000000"/>
                </a:solidFill>
              </a:rPr>
            </a:br>
            <a:r>
              <a:rPr lang="en-US" sz="2500" dirty="0">
                <a:solidFill>
                  <a:srgbClr val="000000"/>
                </a:solidFill>
              </a:rPr>
              <a:t>lwi = [5, 1, 2]</a:t>
            </a:r>
          </a:p>
          <a:p>
            <a:endParaRPr lang="en-US" sz="2500" dirty="0">
              <a:solidFill>
                <a:srgbClr val="000000"/>
              </a:solidFill>
            </a:endParaRPr>
          </a:p>
          <a:p>
            <a:r>
              <a:rPr lang="en-US" sz="2500" dirty="0">
                <a:solidFill>
                  <a:srgbClr val="FF0000"/>
                </a:solidFill>
              </a:rPr>
              <a:t>lines = []   </a:t>
            </a:r>
            <a:r>
              <a:rPr lang="en-US" sz="2500" dirty="0">
                <a:solidFill>
                  <a:srgbClr val="000000"/>
                </a:solidFill>
                <a:sym typeface="Wingdings" panose="05000000000000000000" pitchFamily="2" charset="2"/>
              </a:rPr>
              <a:t> lines length is now 0, break out of infinite loop.</a:t>
            </a:r>
            <a:br>
              <a:rPr lang="en-US" sz="2500" dirty="0">
                <a:solidFill>
                  <a:srgbClr val="000000"/>
                </a:solidFill>
              </a:rPr>
            </a:br>
            <a:br>
              <a:rPr lang="en-US" sz="2500" dirty="0">
                <a:solidFill>
                  <a:srgbClr val="000000"/>
                </a:solidFill>
              </a:rPr>
            </a:br>
            <a:endParaRPr lang="en-US" sz="2500" dirty="0">
              <a:solidFill>
                <a:srgbClr val="FF0000"/>
              </a:solidFill>
            </a:endParaRPr>
          </a:p>
        </p:txBody>
      </p:sp>
    </p:spTree>
    <p:extLst>
      <p:ext uri="{BB962C8B-B14F-4D97-AF65-F5344CB8AC3E}">
        <p14:creationId xmlns:p14="http://schemas.microsoft.com/office/powerpoint/2010/main" val="3492305686"/>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1631216"/>
          </a:xfrm>
          <a:prstGeom prst="rect">
            <a:avLst/>
          </a:prstGeom>
          <a:noFill/>
        </p:spPr>
        <p:txBody>
          <a:bodyPr wrap="square" rtlCol="0">
            <a:spAutoFit/>
          </a:bodyPr>
          <a:lstStyle/>
          <a:p>
            <a:r>
              <a:rPr lang="en-US" sz="2500" dirty="0">
                <a:solidFill>
                  <a:srgbClr val="000000"/>
                </a:solidFill>
              </a:rPr>
              <a:t>lwi = [5, 1, 2] </a:t>
            </a:r>
            <a:r>
              <a:rPr lang="en-US" sz="2500" dirty="0">
                <a:solidFill>
                  <a:srgbClr val="000000"/>
                </a:solidFill>
                <a:sym typeface="Wingdings" panose="05000000000000000000" pitchFamily="2" charset="2"/>
              </a:rPr>
              <a:t> INSERTION SORT  </a:t>
            </a:r>
            <a:r>
              <a:rPr lang="en-US" sz="2500" dirty="0">
                <a:solidFill>
                  <a:srgbClr val="FF0000"/>
                </a:solidFill>
                <a:sym typeface="Wingdings" panose="05000000000000000000" pitchFamily="2" charset="2"/>
              </a:rPr>
              <a:t>lwi = [1, 2, 5]</a:t>
            </a:r>
          </a:p>
          <a:p>
            <a:endParaRPr lang="en-US" sz="2500" dirty="0">
              <a:solidFill>
                <a:srgbClr val="FF0000"/>
              </a:solidFill>
              <a:sym typeface="Wingdings" panose="05000000000000000000" pitchFamily="2" charset="2"/>
            </a:endParaRPr>
          </a:p>
          <a:p>
            <a:r>
              <a:rPr lang="en-US" sz="2500" dirty="0">
                <a:solidFill>
                  <a:srgbClr val="000000"/>
                </a:solidFill>
                <a:sym typeface="Wingdings" panose="05000000000000000000" pitchFamily="2" charset="2"/>
              </a:rPr>
              <a:t>OUTPUT: </a:t>
            </a:r>
          </a:p>
          <a:p>
            <a:r>
              <a:rPr lang="en-US" sz="2500" dirty="0">
                <a:solidFill>
                  <a:srgbClr val="000000"/>
                </a:solidFill>
                <a:sym typeface="Wingdings" panose="05000000000000000000" pitchFamily="2" charset="2"/>
              </a:rPr>
              <a:t>		1 2 5</a:t>
            </a:r>
            <a:endParaRPr lang="en-US" sz="2500" dirty="0">
              <a:solidFill>
                <a:srgbClr val="000000"/>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97844" y="2228121"/>
            <a:ext cx="4889789" cy="2568888"/>
          </a:xfrm>
          <a:prstGeom prst="rect">
            <a:avLst/>
          </a:prstGeom>
        </p:spPr>
      </p:pic>
    </p:spTree>
    <p:extLst>
      <p:ext uri="{BB962C8B-B14F-4D97-AF65-F5344CB8AC3E}">
        <p14:creationId xmlns:p14="http://schemas.microsoft.com/office/powerpoint/2010/main" val="2807763049"/>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9B2C2E-2C1C-425C-8AF9-820815B51FCF}"/>
              </a:ext>
            </a:extLst>
          </p:cNvPr>
          <p:cNvSpPr/>
          <p:nvPr/>
        </p:nvSpPr>
        <p:spPr>
          <a:xfrm>
            <a:off x="4460431" y="2421709"/>
            <a:ext cx="223138" cy="300082"/>
          </a:xfrm>
          <a:prstGeom prst="rect">
            <a:avLst/>
          </a:prstGeom>
        </p:spPr>
        <p:txBody>
          <a:bodyPr wrap="none">
            <a:spAutoFit/>
          </a:bodyPr>
          <a:lstStyle/>
          <a:p>
            <a:r>
              <a:rPr lang="en-US" dirty="0"/>
              <a:t> </a:t>
            </a:r>
          </a:p>
        </p:txBody>
      </p:sp>
      <p:pic>
        <p:nvPicPr>
          <p:cNvPr id="17" name="Picture 16">
            <a:extLst>
              <a:ext uri="{FF2B5EF4-FFF2-40B4-BE49-F238E27FC236}">
                <a16:creationId xmlns:a16="http://schemas.microsoft.com/office/drawing/2014/main" id="{F37F039B-0701-44D9-ABF0-497C8773278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8675" y="219506"/>
            <a:ext cx="2077449" cy="2077449"/>
          </a:xfrm>
          <a:prstGeom prst="rect">
            <a:avLst/>
          </a:prstGeom>
        </p:spPr>
      </p:pic>
      <p:pic>
        <p:nvPicPr>
          <p:cNvPr id="21" name="Graphic 20">
            <a:extLst>
              <a:ext uri="{FF2B5EF4-FFF2-40B4-BE49-F238E27FC236}">
                <a16:creationId xmlns:a16="http://schemas.microsoft.com/office/drawing/2014/main" id="{6AE85101-E128-4496-80B8-9939092EE057}"/>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179671" y="129688"/>
            <a:ext cx="3097369" cy="1959790"/>
          </a:xfrm>
          <a:prstGeom prst="rect">
            <a:avLst/>
          </a:prstGeom>
        </p:spPr>
      </p:pic>
      <p:pic>
        <p:nvPicPr>
          <p:cNvPr id="24" name="Picture 23">
            <a:extLst>
              <a:ext uri="{FF2B5EF4-FFF2-40B4-BE49-F238E27FC236}">
                <a16:creationId xmlns:a16="http://schemas.microsoft.com/office/drawing/2014/main" id="{B12619DC-B472-47B1-842F-FE8A3BE7E2A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830" y="3281704"/>
            <a:ext cx="3371631" cy="1407933"/>
          </a:xfrm>
          <a:prstGeom prst="rect">
            <a:avLst/>
          </a:prstGeom>
        </p:spPr>
      </p:pic>
      <p:pic>
        <p:nvPicPr>
          <p:cNvPr id="26" name="Picture 25">
            <a:extLst>
              <a:ext uri="{FF2B5EF4-FFF2-40B4-BE49-F238E27FC236}">
                <a16:creationId xmlns:a16="http://schemas.microsoft.com/office/drawing/2014/main" id="{12C0C110-2F83-4203-A021-97D4CAA90AA7}"/>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752974" y="2883940"/>
            <a:ext cx="5764513" cy="2136712"/>
          </a:xfrm>
          <a:prstGeom prst="rect">
            <a:avLst/>
          </a:prstGeom>
        </p:spPr>
      </p:pic>
      <p:pic>
        <p:nvPicPr>
          <p:cNvPr id="3" name="Picture 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444386" y="2089478"/>
            <a:ext cx="4317659" cy="1119598"/>
          </a:xfrm>
          <a:prstGeom prst="rect">
            <a:avLst/>
          </a:prstGeom>
        </p:spPr>
      </p:pic>
    </p:spTree>
    <p:extLst>
      <p:ext uri="{BB962C8B-B14F-4D97-AF65-F5344CB8AC3E}">
        <p14:creationId xmlns:p14="http://schemas.microsoft.com/office/powerpoint/2010/main" val="10318177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9B2C2E-2C1C-425C-8AF9-820815B51FCF}"/>
              </a:ext>
            </a:extLst>
          </p:cNvPr>
          <p:cNvSpPr/>
          <p:nvPr/>
        </p:nvSpPr>
        <p:spPr>
          <a:xfrm>
            <a:off x="4460431" y="2421709"/>
            <a:ext cx="223138" cy="300082"/>
          </a:xfrm>
          <a:prstGeom prst="rect">
            <a:avLst/>
          </a:prstGeom>
        </p:spPr>
        <p:txBody>
          <a:bodyPr wrap="none">
            <a:spAutoFit/>
          </a:bodyPr>
          <a:lstStyle/>
          <a:p>
            <a:r>
              <a:rPr lang="en-US" dirty="0"/>
              <a:t> </a:t>
            </a:r>
          </a:p>
        </p:txBody>
      </p:sp>
      <p:sp>
        <p:nvSpPr>
          <p:cNvPr id="3" name="Rectangle 2"/>
          <p:cNvSpPr>
            <a:spLocks/>
          </p:cNvSpPr>
          <p:nvPr/>
        </p:nvSpPr>
        <p:spPr bwMode="auto">
          <a:xfrm>
            <a:off x="1133061" y="228078"/>
            <a:ext cx="68778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TERMINOLOGY</a:t>
            </a:r>
            <a:endParaRPr lang="en-US" sz="3000" b="1" spc="113" dirty="0">
              <a:solidFill>
                <a:schemeClr val="accent2"/>
              </a:solidFill>
              <a:latin typeface="Roboto" charset="0"/>
              <a:ea typeface="Roboto" charset="0"/>
              <a:cs typeface="Roboto" charset="0"/>
              <a:sym typeface="Bebas Neue" charset="0"/>
            </a:endParaRPr>
          </a:p>
        </p:txBody>
      </p:sp>
      <p:sp>
        <p:nvSpPr>
          <p:cNvPr id="4" name="Rectangle 3"/>
          <p:cNvSpPr>
            <a:spLocks/>
          </p:cNvSpPr>
          <p:nvPr/>
        </p:nvSpPr>
        <p:spPr bwMode="auto">
          <a:xfrm>
            <a:off x="253448" y="1321719"/>
            <a:ext cx="8637104" cy="15388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2000" b="1" spc="113" dirty="0">
                <a:solidFill>
                  <a:schemeClr val="tx2"/>
                </a:solidFill>
                <a:latin typeface="Roboto" charset="0"/>
                <a:ea typeface="Roboto" charset="0"/>
                <a:cs typeface="Roboto" charset="0"/>
                <a:sym typeface="Bebas Neue" charset="0"/>
              </a:rPr>
              <a:t>Line = Bridge</a:t>
            </a:r>
            <a:br>
              <a:rPr lang="en-US" sz="2000" b="1" spc="113" dirty="0">
                <a:solidFill>
                  <a:schemeClr val="tx2"/>
                </a:solidFill>
                <a:latin typeface="Roboto" charset="0"/>
                <a:ea typeface="Roboto" charset="0"/>
                <a:cs typeface="Roboto" charset="0"/>
                <a:sym typeface="Bebas Neue" charset="0"/>
              </a:rPr>
            </a:br>
            <a:br>
              <a:rPr lang="en-US" sz="2000" b="1" spc="113" dirty="0">
                <a:solidFill>
                  <a:schemeClr val="tx2"/>
                </a:solidFill>
                <a:latin typeface="Roboto" charset="0"/>
                <a:ea typeface="Roboto" charset="0"/>
                <a:cs typeface="Roboto" charset="0"/>
                <a:sym typeface="Bebas Neue" charset="0"/>
              </a:rPr>
            </a:br>
            <a:r>
              <a:rPr lang="en-US" sz="2000" b="1" spc="113" dirty="0">
                <a:solidFill>
                  <a:schemeClr val="tx2"/>
                </a:solidFill>
                <a:latin typeface="Roboto" charset="0"/>
                <a:ea typeface="Roboto" charset="0"/>
                <a:cs typeface="Roboto" charset="0"/>
                <a:sym typeface="Bebas Neue" charset="0"/>
              </a:rPr>
              <a:t>Coordinate = Point</a:t>
            </a:r>
            <a:br>
              <a:rPr lang="en-US" sz="2000" b="1" spc="113" dirty="0">
                <a:solidFill>
                  <a:schemeClr val="tx2"/>
                </a:solidFill>
                <a:latin typeface="Roboto" charset="0"/>
                <a:ea typeface="Roboto" charset="0"/>
                <a:cs typeface="Roboto" charset="0"/>
                <a:sym typeface="Bebas Neue" charset="0"/>
              </a:rPr>
            </a:br>
            <a:endParaRPr lang="en-US" sz="2000" b="1" spc="113" dirty="0">
              <a:solidFill>
                <a:schemeClr val="tx2"/>
              </a:solidFill>
              <a:latin typeface="Roboto" charset="0"/>
              <a:ea typeface="Roboto" charset="0"/>
              <a:cs typeface="Roboto" charset="0"/>
              <a:sym typeface="Bebas Neue" charset="0"/>
            </a:endParaRPr>
          </a:p>
          <a:p>
            <a:pPr algn="ctr"/>
            <a:r>
              <a:rPr lang="en-US" sz="2000" b="1" spc="113" dirty="0">
                <a:solidFill>
                  <a:schemeClr val="tx2"/>
                </a:solidFill>
                <a:latin typeface="Roboto" charset="0"/>
                <a:ea typeface="Roboto" charset="0"/>
                <a:cs typeface="Roboto" charset="0"/>
                <a:sym typeface="Bebas Neue" charset="0"/>
              </a:rPr>
              <a:t>List = Array</a:t>
            </a:r>
            <a:endParaRPr lang="en-US" sz="2000" b="1" spc="113" dirty="0">
              <a:solidFill>
                <a:schemeClr val="accent2"/>
              </a:solidFill>
              <a:latin typeface="Roboto" charset="0"/>
              <a:ea typeface="Roboto" charset="0"/>
              <a:cs typeface="Roboto" charset="0"/>
              <a:sym typeface="Bebas Neue" charset="0"/>
            </a:endParaRPr>
          </a:p>
        </p:txBody>
      </p:sp>
    </p:spTree>
    <p:extLst>
      <p:ext uri="{BB962C8B-B14F-4D97-AF65-F5344CB8AC3E}">
        <p14:creationId xmlns:p14="http://schemas.microsoft.com/office/powerpoint/2010/main" val="26795123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9B2C2E-2C1C-425C-8AF9-820815B51FCF}"/>
              </a:ext>
            </a:extLst>
          </p:cNvPr>
          <p:cNvSpPr/>
          <p:nvPr/>
        </p:nvSpPr>
        <p:spPr>
          <a:xfrm>
            <a:off x="4460431" y="2421709"/>
            <a:ext cx="223138" cy="300082"/>
          </a:xfrm>
          <a:prstGeom prst="rect">
            <a:avLst/>
          </a:prstGeom>
        </p:spPr>
        <p:txBody>
          <a:bodyPr wrap="none">
            <a:spAutoFit/>
          </a:bodyPr>
          <a:lstStyle/>
          <a:p>
            <a:r>
              <a:rPr lang="en-US" dirty="0"/>
              <a:t> </a:t>
            </a:r>
          </a:p>
        </p:txBody>
      </p:sp>
      <p:sp>
        <p:nvSpPr>
          <p:cNvPr id="3" name="Rectangle 2"/>
          <p:cNvSpPr>
            <a:spLocks/>
          </p:cNvSpPr>
          <p:nvPr/>
        </p:nvSpPr>
        <p:spPr bwMode="auto">
          <a:xfrm>
            <a:off x="1133061" y="228078"/>
            <a:ext cx="68778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OVERVIEW</a:t>
            </a:r>
            <a:endParaRPr lang="en-US" sz="3000" b="1" spc="113" dirty="0">
              <a:solidFill>
                <a:schemeClr val="accent2"/>
              </a:solidFill>
              <a:latin typeface="Roboto" charset="0"/>
              <a:ea typeface="Roboto" charset="0"/>
              <a:cs typeface="Roboto" charset="0"/>
              <a:sym typeface="Bebas Neue"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09050" y="689743"/>
            <a:ext cx="5725899" cy="4488312"/>
          </a:xfrm>
          <a:prstGeom prst="rect">
            <a:avLst/>
          </a:prstGeom>
        </p:spPr>
      </p:pic>
      <p:sp>
        <p:nvSpPr>
          <p:cNvPr id="5" name="TextBox 4"/>
          <p:cNvSpPr txBox="1"/>
          <p:nvPr/>
        </p:nvSpPr>
        <p:spPr>
          <a:xfrm>
            <a:off x="5366650" y="1493044"/>
            <a:ext cx="1388962" cy="707886"/>
          </a:xfrm>
          <a:prstGeom prst="rect">
            <a:avLst/>
          </a:prstGeom>
          <a:noFill/>
        </p:spPr>
        <p:txBody>
          <a:bodyPr wrap="square" rtlCol="0">
            <a:spAutoFit/>
          </a:bodyPr>
          <a:lstStyle/>
          <a:p>
            <a:r>
              <a:rPr lang="en-US" sz="2000" dirty="0">
                <a:solidFill>
                  <a:schemeClr val="accent6"/>
                </a:solidFill>
              </a:rPr>
              <a:t>OUTPUT:</a:t>
            </a:r>
            <a:br>
              <a:rPr lang="en-US" sz="2000" dirty="0">
                <a:solidFill>
                  <a:schemeClr val="accent6"/>
                </a:solidFill>
              </a:rPr>
            </a:br>
            <a:r>
              <a:rPr lang="en-US" sz="2000" dirty="0">
                <a:solidFill>
                  <a:schemeClr val="accent6"/>
                </a:solidFill>
              </a:rPr>
              <a:t>1 2 3 5 6</a:t>
            </a:r>
          </a:p>
        </p:txBody>
      </p:sp>
    </p:spTree>
    <p:extLst>
      <p:ext uri="{BB962C8B-B14F-4D97-AF65-F5344CB8AC3E}">
        <p14:creationId xmlns:p14="http://schemas.microsoft.com/office/powerpoint/2010/main" val="24711592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9B2C2E-2C1C-425C-8AF9-820815B51FCF}"/>
              </a:ext>
            </a:extLst>
          </p:cNvPr>
          <p:cNvSpPr/>
          <p:nvPr/>
        </p:nvSpPr>
        <p:spPr>
          <a:xfrm>
            <a:off x="4460431" y="2421709"/>
            <a:ext cx="223138" cy="300082"/>
          </a:xfrm>
          <a:prstGeom prst="rect">
            <a:avLst/>
          </a:prstGeom>
        </p:spPr>
        <p:txBody>
          <a:bodyPr wrap="none">
            <a:spAutoFit/>
          </a:bodyPr>
          <a:lstStyle/>
          <a:p>
            <a:r>
              <a:rPr lang="en-US" dirty="0"/>
              <a:t> </a:t>
            </a:r>
          </a:p>
        </p:txBody>
      </p:sp>
      <p:sp>
        <p:nvSpPr>
          <p:cNvPr id="3" name="Rectangle 2"/>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88937" y="782343"/>
            <a:ext cx="6766124" cy="4352623"/>
          </a:xfrm>
          <a:prstGeom prst="rect">
            <a:avLst/>
          </a:prstGeom>
        </p:spPr>
      </p:pic>
    </p:spTree>
    <p:extLst>
      <p:ext uri="{BB962C8B-B14F-4D97-AF65-F5344CB8AC3E}">
        <p14:creationId xmlns:p14="http://schemas.microsoft.com/office/powerpoint/2010/main" val="293494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655180"/>
            <a:ext cx="8264324" cy="1246495"/>
          </a:xfrm>
          <a:prstGeom prst="rect">
            <a:avLst/>
          </a:prstGeom>
          <a:noFill/>
        </p:spPr>
        <p:txBody>
          <a:bodyPr wrap="square" rtlCol="0">
            <a:spAutoFit/>
          </a:bodyPr>
          <a:lstStyle/>
          <a:p>
            <a:pPr algn="ctr"/>
            <a:r>
              <a:rPr lang="en-US" sz="2500" dirty="0">
                <a:solidFill>
                  <a:srgbClr val="000000"/>
                </a:solidFill>
              </a:rPr>
              <a:t>lines = [Line(index, Coordinate(x1, y1), Coordinate(x2, y2))]</a:t>
            </a:r>
          </a:p>
          <a:p>
            <a:pPr algn="ctr"/>
            <a:endParaRPr lang="en-US" sz="2500" dirty="0">
              <a:solidFill>
                <a:srgbClr val="000000"/>
              </a:solidFill>
            </a:endParaRPr>
          </a:p>
          <a:p>
            <a:pPr algn="ctr"/>
            <a:r>
              <a:rPr lang="en-US" sz="2500" dirty="0">
                <a:solidFill>
                  <a:srgbClr val="000000"/>
                </a:solidFill>
              </a:rPr>
              <a:t>lines = [1, 2, 3, 4, 5]</a:t>
            </a:r>
          </a:p>
        </p:txBody>
      </p:sp>
    </p:spTree>
    <p:extLst>
      <p:ext uri="{BB962C8B-B14F-4D97-AF65-F5344CB8AC3E}">
        <p14:creationId xmlns:p14="http://schemas.microsoft.com/office/powerpoint/2010/main" val="258734041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2326511"/>
            <a:ext cx="8264324" cy="2015936"/>
          </a:xfrm>
          <a:prstGeom prst="rect">
            <a:avLst/>
          </a:prstGeom>
          <a:noFill/>
        </p:spPr>
        <p:txBody>
          <a:bodyPr wrap="square" rtlCol="0">
            <a:spAutoFit/>
          </a:bodyPr>
          <a:lstStyle/>
          <a:p>
            <a:r>
              <a:rPr lang="en-US" sz="2500" dirty="0">
                <a:solidFill>
                  <a:srgbClr val="000000"/>
                </a:solidFill>
              </a:rPr>
              <a:t>lines = [  1,  2,  3,  4,  5  ]  			max_intersections = 0</a:t>
            </a:r>
            <a:br>
              <a:rPr lang="en-US" sz="2500" dirty="0">
                <a:solidFill>
                  <a:srgbClr val="000000"/>
                </a:solidFill>
              </a:rPr>
            </a:br>
            <a:r>
              <a:rPr lang="en-US" sz="2500" dirty="0">
                <a:solidFill>
                  <a:srgbClr val="000000"/>
                </a:solidFill>
              </a:rPr>
              <a:t>							max_line = None</a:t>
            </a:r>
          </a:p>
          <a:p>
            <a:endParaRPr lang="en-US" sz="2500" dirty="0">
              <a:solidFill>
                <a:srgbClr val="000000"/>
              </a:solidFill>
            </a:endParaRPr>
          </a:p>
          <a:p>
            <a:r>
              <a:rPr lang="en-US" sz="2500" dirty="0">
                <a:solidFill>
                  <a:srgbClr val="000000"/>
                </a:solidFill>
              </a:rPr>
              <a:t> 1 has 1 intersection				max_intersections = </a:t>
            </a:r>
            <a:r>
              <a:rPr lang="en-US" sz="2500" dirty="0">
                <a:solidFill>
                  <a:srgbClr val="FF0000"/>
                </a:solidFill>
              </a:rPr>
              <a:t>1</a:t>
            </a:r>
            <a:br>
              <a:rPr lang="en-US" sz="2500" dirty="0">
                <a:solidFill>
                  <a:srgbClr val="000000"/>
                </a:solidFill>
              </a:rPr>
            </a:br>
            <a:r>
              <a:rPr lang="en-US" sz="2500" dirty="0">
                <a:solidFill>
                  <a:srgbClr val="000000"/>
                </a:solidFill>
              </a:rPr>
              <a:t>							max_line = </a:t>
            </a:r>
            <a:r>
              <a:rPr lang="en-US" sz="2500" dirty="0">
                <a:solidFill>
                  <a:srgbClr val="FF0000"/>
                </a:solidFill>
              </a:rPr>
              <a:t>Line 1 object</a:t>
            </a:r>
          </a:p>
        </p:txBody>
      </p:sp>
      <p:sp>
        <p:nvSpPr>
          <p:cNvPr id="2" name="Oval 1"/>
          <p:cNvSpPr/>
          <p:nvPr/>
        </p:nvSpPr>
        <p:spPr>
          <a:xfrm>
            <a:off x="1527860" y="2398451"/>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1730417" y="2803565"/>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80344" y="1264682"/>
            <a:ext cx="4190036" cy="707886"/>
          </a:xfrm>
          <a:prstGeom prst="rect">
            <a:avLst/>
          </a:prstGeom>
          <a:noFill/>
        </p:spPr>
        <p:txBody>
          <a:bodyPr wrap="square" rtlCol="0">
            <a:spAutoFit/>
          </a:bodyPr>
          <a:lstStyle/>
          <a:p>
            <a:r>
              <a:rPr lang="en-US" sz="2000" dirty="0">
                <a:solidFill>
                  <a:srgbClr val="000000"/>
                </a:solidFill>
              </a:rPr>
              <a:t>Entering infinite loop. End when lines length is 0.</a:t>
            </a:r>
          </a:p>
        </p:txBody>
      </p:sp>
      <p:sp>
        <p:nvSpPr>
          <p:cNvPr id="8" name="TextBox 7"/>
          <p:cNvSpPr txBox="1"/>
          <p:nvPr/>
        </p:nvSpPr>
        <p:spPr>
          <a:xfrm>
            <a:off x="370389" y="1264682"/>
            <a:ext cx="4190036" cy="707886"/>
          </a:xfrm>
          <a:prstGeom prst="rect">
            <a:avLst/>
          </a:prstGeom>
          <a:noFill/>
        </p:spPr>
        <p:txBody>
          <a:bodyPr wrap="square" rtlCol="0">
            <a:spAutoFit/>
          </a:bodyPr>
          <a:lstStyle/>
          <a:p>
            <a:r>
              <a:rPr lang="en-US" sz="2000" dirty="0">
                <a:solidFill>
                  <a:srgbClr val="000000"/>
                </a:solidFill>
              </a:rPr>
              <a:t>Create an empty list called lines_without_intersections (lwi) = []</a:t>
            </a:r>
          </a:p>
        </p:txBody>
      </p:sp>
    </p:spTree>
    <p:extLst>
      <p:ext uri="{BB962C8B-B14F-4D97-AF65-F5344CB8AC3E}">
        <p14:creationId xmlns:p14="http://schemas.microsoft.com/office/powerpoint/2010/main" val="3834304078"/>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015936"/>
          </a:xfrm>
          <a:prstGeom prst="rect">
            <a:avLst/>
          </a:prstGeom>
          <a:noFill/>
        </p:spPr>
        <p:txBody>
          <a:bodyPr wrap="square" rtlCol="0">
            <a:spAutoFit/>
          </a:bodyPr>
          <a:lstStyle/>
          <a:p>
            <a:r>
              <a:rPr lang="en-US" sz="2500" dirty="0">
                <a:solidFill>
                  <a:srgbClr val="000000"/>
                </a:solidFill>
              </a:rPr>
              <a:t>lines = [  1,  2,  3,  4,  5  ]  			max_intersections = 1</a:t>
            </a:r>
            <a:br>
              <a:rPr lang="en-US" sz="2500" dirty="0">
                <a:solidFill>
                  <a:srgbClr val="000000"/>
                </a:solidFill>
              </a:rPr>
            </a:br>
            <a:r>
              <a:rPr lang="en-US" sz="2500" dirty="0">
                <a:solidFill>
                  <a:srgbClr val="000000"/>
                </a:solidFill>
              </a:rPr>
              <a:t>							max_line = Line 1 object</a:t>
            </a:r>
          </a:p>
          <a:p>
            <a:endParaRPr lang="en-US" sz="2500" dirty="0">
              <a:solidFill>
                <a:srgbClr val="000000"/>
              </a:solidFill>
            </a:endParaRPr>
          </a:p>
          <a:p>
            <a:r>
              <a:rPr lang="en-US" sz="2500" dirty="0">
                <a:solidFill>
                  <a:srgbClr val="000000"/>
                </a:solidFill>
              </a:rPr>
              <a:t> 2 has 2 intersections				max_intersections = </a:t>
            </a:r>
            <a:r>
              <a:rPr lang="en-US" sz="2500" dirty="0">
                <a:solidFill>
                  <a:srgbClr val="FF0000"/>
                </a:solidFill>
              </a:rPr>
              <a:t>2</a:t>
            </a:r>
            <a:br>
              <a:rPr lang="en-US" sz="2500" dirty="0">
                <a:solidFill>
                  <a:srgbClr val="000000"/>
                </a:solidFill>
              </a:rPr>
            </a:br>
            <a:r>
              <a:rPr lang="en-US" sz="2500" dirty="0">
                <a:solidFill>
                  <a:srgbClr val="000000"/>
                </a:solidFill>
              </a:rPr>
              <a:t>							max_line = </a:t>
            </a:r>
            <a:r>
              <a:rPr lang="en-US" sz="2500" dirty="0">
                <a:solidFill>
                  <a:srgbClr val="FF0000"/>
                </a:solidFill>
              </a:rPr>
              <a:t>Line 2 object</a:t>
            </a:r>
          </a:p>
        </p:txBody>
      </p:sp>
      <p:sp>
        <p:nvSpPr>
          <p:cNvPr id="2" name="Oval 1"/>
          <p:cNvSpPr/>
          <p:nvPr/>
        </p:nvSpPr>
        <p:spPr>
          <a:xfrm>
            <a:off x="1909827" y="1646097"/>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2112384" y="2051211"/>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812919"/>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0" y="228078"/>
            <a:ext cx="9143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000" b="1" spc="113" dirty="0">
                <a:solidFill>
                  <a:schemeClr val="tx2"/>
                </a:solidFill>
                <a:latin typeface="Roboto" charset="0"/>
                <a:ea typeface="Roboto" charset="0"/>
                <a:cs typeface="Roboto" charset="0"/>
                <a:sym typeface="Bebas Neue" charset="0"/>
              </a:rPr>
              <a:t>SOLUTION – Solving a Custom Example</a:t>
            </a:r>
            <a:endParaRPr lang="en-US" sz="3000" b="1" spc="113" dirty="0">
              <a:solidFill>
                <a:schemeClr val="accent2"/>
              </a:solidFill>
              <a:latin typeface="Roboto" charset="0"/>
              <a:ea typeface="Roboto" charset="0"/>
              <a:cs typeface="Roboto" charset="0"/>
              <a:sym typeface="Bebas Neue" charset="0"/>
            </a:endParaRPr>
          </a:p>
        </p:txBody>
      </p:sp>
      <p:sp>
        <p:nvSpPr>
          <p:cNvPr id="5" name="TextBox 4"/>
          <p:cNvSpPr txBox="1"/>
          <p:nvPr/>
        </p:nvSpPr>
        <p:spPr>
          <a:xfrm>
            <a:off x="428263" y="1574157"/>
            <a:ext cx="8264324" cy="2015936"/>
          </a:xfrm>
          <a:prstGeom prst="rect">
            <a:avLst/>
          </a:prstGeom>
          <a:noFill/>
        </p:spPr>
        <p:txBody>
          <a:bodyPr wrap="square" rtlCol="0">
            <a:spAutoFit/>
          </a:bodyPr>
          <a:lstStyle/>
          <a:p>
            <a:r>
              <a:rPr lang="en-US" sz="2500" dirty="0">
                <a:solidFill>
                  <a:srgbClr val="000000"/>
                </a:solidFill>
              </a:rPr>
              <a:t>lines = [  1,  2,  3,  4,  5  ]  			max_intersections = 2</a:t>
            </a:r>
            <a:br>
              <a:rPr lang="en-US" sz="2500" dirty="0">
                <a:solidFill>
                  <a:srgbClr val="000000"/>
                </a:solidFill>
              </a:rPr>
            </a:br>
            <a:r>
              <a:rPr lang="en-US" sz="2500" dirty="0">
                <a:solidFill>
                  <a:srgbClr val="000000"/>
                </a:solidFill>
              </a:rPr>
              <a:t>							max_line = Line 2 object</a:t>
            </a:r>
          </a:p>
          <a:p>
            <a:endParaRPr lang="en-US" sz="2500" dirty="0">
              <a:solidFill>
                <a:srgbClr val="000000"/>
              </a:solidFill>
            </a:endParaRPr>
          </a:p>
          <a:p>
            <a:r>
              <a:rPr lang="en-US" sz="2500" dirty="0">
                <a:solidFill>
                  <a:srgbClr val="000000"/>
                </a:solidFill>
              </a:rPr>
              <a:t> 	3 has 2 intersections			max_intersections = </a:t>
            </a:r>
            <a:r>
              <a:rPr lang="en-US" sz="2500" dirty="0">
                <a:solidFill>
                  <a:srgbClr val="FF0000"/>
                </a:solidFill>
              </a:rPr>
              <a:t>2</a:t>
            </a:r>
            <a:br>
              <a:rPr lang="en-US" sz="2500" dirty="0">
                <a:solidFill>
                  <a:srgbClr val="000000"/>
                </a:solidFill>
              </a:rPr>
            </a:br>
            <a:r>
              <a:rPr lang="en-US" sz="2500" dirty="0">
                <a:solidFill>
                  <a:srgbClr val="000000"/>
                </a:solidFill>
              </a:rPr>
              <a:t>							max_line = </a:t>
            </a:r>
            <a:r>
              <a:rPr lang="en-US" sz="2500" dirty="0">
                <a:solidFill>
                  <a:srgbClr val="FF0000"/>
                </a:solidFill>
              </a:rPr>
              <a:t>Line 3 object</a:t>
            </a:r>
          </a:p>
        </p:txBody>
      </p:sp>
      <p:sp>
        <p:nvSpPr>
          <p:cNvPr id="2" name="Oval 1"/>
          <p:cNvSpPr/>
          <p:nvPr/>
        </p:nvSpPr>
        <p:spPr>
          <a:xfrm>
            <a:off x="2291789" y="1646097"/>
            <a:ext cx="405114" cy="405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4"/>
          </p:cNvCxnSpPr>
          <p:nvPr/>
        </p:nvCxnSpPr>
        <p:spPr>
          <a:xfrm>
            <a:off x="2494346" y="2051211"/>
            <a:ext cx="0" cy="55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020196"/>
      </p:ext>
    </p:extLst>
  </p:cSld>
  <p:clrMapOvr>
    <a:masterClrMapping/>
  </p:clrMapOvr>
  <p:transition advClick="0"/>
</p:sld>
</file>

<file path=ppt/theme/theme1.xml><?xml version="1.0" encoding="utf-8"?>
<a:theme xmlns:a="http://schemas.openxmlformats.org/drawingml/2006/main" name="Default Theme">
  <a:themeElements>
    <a:clrScheme name="Custom 30">
      <a:dk1>
        <a:srgbClr val="B4B4B4"/>
      </a:dk1>
      <a:lt1>
        <a:srgbClr val="FFFFFF"/>
      </a:lt1>
      <a:dk2>
        <a:srgbClr val="1C2835"/>
      </a:dk2>
      <a:lt2>
        <a:srgbClr val="FFFFFF"/>
      </a:lt2>
      <a:accent1>
        <a:srgbClr val="1EBFA4"/>
      </a:accent1>
      <a:accent2>
        <a:srgbClr val="1FE4A9"/>
      </a:accent2>
      <a:accent3>
        <a:srgbClr val="84F39B"/>
      </a:accent3>
      <a:accent4>
        <a:srgbClr val="BBFB9B"/>
      </a:accent4>
      <a:accent5>
        <a:srgbClr val="5A5C5B"/>
      </a:accent5>
      <a:accent6>
        <a:srgbClr val="1C2835"/>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29253</TotalTime>
  <Words>602</Words>
  <Application>Microsoft Office PowerPoint</Application>
  <PresentationFormat>On-screen Show (16:9)</PresentationFormat>
  <Paragraphs>135</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Bebas Neue</vt:lpstr>
      <vt:lpstr>Calibri</vt:lpstr>
      <vt:lpstr>Calibri Light</vt:lpstr>
      <vt:lpstr>Roboto</vt:lpstr>
      <vt:lpstr>Roboto Regular</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Lakshya</cp:lastModifiedBy>
  <cp:revision>5863</cp:revision>
  <dcterms:created xsi:type="dcterms:W3CDTF">2014-11-12T21:47:38Z</dcterms:created>
  <dcterms:modified xsi:type="dcterms:W3CDTF">2017-09-27T20:19:33Z</dcterms:modified>
  <cp:category/>
</cp:coreProperties>
</file>