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8"/>
  </p:notesMasterIdLst>
  <p:sldIdLst>
    <p:sldId id="2031" r:id="rId2"/>
    <p:sldId id="2044" r:id="rId3"/>
    <p:sldId id="2055" r:id="rId4"/>
    <p:sldId id="2054" r:id="rId5"/>
    <p:sldId id="2049" r:id="rId6"/>
    <p:sldId id="2050" r:id="rId7"/>
  </p:sldIdLst>
  <p:sldSz cx="9144000" cy="5143500" type="screen16x9"/>
  <p:notesSz cx="6858000" cy="9144000"/>
  <p:defaultTextStyle>
    <a:defPPr>
      <a:defRPr lang="en-US"/>
    </a:defPPr>
    <a:lvl1pPr marL="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3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663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494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326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157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20006"/>
    <a:srgbClr val="3B1F4D"/>
    <a:srgbClr val="00B8DB"/>
    <a:srgbClr val="EC72A5"/>
    <a:srgbClr val="2D1E42"/>
    <a:srgbClr val="583F52"/>
    <a:srgbClr val="4AEDDE"/>
    <a:srgbClr val="FA5C79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86900" autoAdjust="0"/>
  </p:normalViewPr>
  <p:slideViewPr>
    <p:cSldViewPr snapToGrid="0" snapToObjects="1">
      <p:cViewPr varScale="1">
        <p:scale>
          <a:sx n="83" d="100"/>
          <a:sy n="83" d="100"/>
        </p:scale>
        <p:origin x="924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8" d="100"/>
        <a:sy n="148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1pPr>
    <a:lvl2pPr marL="342831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2pPr>
    <a:lvl3pPr marL="685663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3pPr>
    <a:lvl4pPr marL="1028494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4pPr>
    <a:lvl5pPr marL="1371326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5pPr>
    <a:lvl6pPr marL="1714157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854C53-471A-EE49-83FA-1E350517B73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2150" y="1143000"/>
            <a:ext cx="5457825" cy="3070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70525" cy="3584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79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didn’t really understand the scope of the problem, but I understood the math. I treated a bridge as a line and point as coordinate and labelled</a:t>
            </a:r>
            <a:r>
              <a:rPr lang="en-US" baseline="0" dirty="0"/>
              <a:t> them as such in my program. It was easier for me to understand. </a:t>
            </a:r>
          </a:p>
          <a:p>
            <a:endParaRPr lang="en-US" baseline="0" dirty="0"/>
          </a:p>
          <a:p>
            <a:r>
              <a:rPr lang="en-US" baseline="0" dirty="0"/>
              <a:t>You can think of Python lists as arrays even though there are slight differences (i.e. Python lists can hold a variety of datatypes).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7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the problem is to find the largest set of lines where no intersection exists. So we cannot simply throw out a line if it has an intersection. </a:t>
            </a:r>
          </a:p>
          <a:p>
            <a:r>
              <a:rPr lang="en-US" dirty="0"/>
              <a:t>The output is 1 2 3 5 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36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going to </a:t>
            </a:r>
            <a:r>
              <a:rPr lang="en-US" baseline="0" dirty="0"/>
              <a:t>go over a custom example. I will either draw this on the board or add more slides detailing step-by-step what is going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93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3 for the program.</a:t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for version control.</a:t>
            </a:r>
            <a:br>
              <a:rPr lang="en-US" dirty="0"/>
            </a:br>
            <a:r>
              <a:rPr lang="en-US" dirty="0"/>
              <a:t>GitHub for repository</a:t>
            </a:r>
            <a:r>
              <a:rPr lang="en-US" baseline="0" dirty="0"/>
              <a:t> hosting.</a:t>
            </a:r>
          </a:p>
          <a:p>
            <a:r>
              <a:rPr lang="en-US" baseline="0" dirty="0"/>
              <a:t>Cloud9 for integrated development environment.</a:t>
            </a:r>
          </a:p>
          <a:p>
            <a:r>
              <a:rPr lang="en-US" baseline="0" dirty="0" err="1"/>
              <a:t>Desmos</a:t>
            </a:r>
            <a:r>
              <a:rPr lang="en-US" baseline="0" dirty="0"/>
              <a:t> for graphing (easy visualization for other outputs).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5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440015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61631-12AF-4686-9D95-F5EC01DAA12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5232159" y="1982400"/>
            <a:ext cx="1814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latin typeface="Roboto" charset="0"/>
                <a:ea typeface="Roboto" charset="0"/>
                <a:cs typeface="Roboto" charset="0"/>
              </a:rPr>
              <a:t>Abhishek Gupta</a:t>
            </a: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2997201" y="1111768"/>
            <a:ext cx="62547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6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Bay Bridges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C01333-5732-4158-83B8-607A37EB56D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414" y="899364"/>
            <a:ext cx="1490324" cy="23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>
            <a:spLocks/>
          </p:cNvSpPr>
          <p:nvPr/>
        </p:nvSpPr>
        <p:spPr bwMode="auto">
          <a:xfrm>
            <a:off x="3159185" y="241015"/>
            <a:ext cx="2831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AGENDA</a:t>
            </a:r>
            <a:endParaRPr lang="en-US" sz="3000" b="1" spc="113" dirty="0">
              <a:solidFill>
                <a:schemeClr val="accent2"/>
              </a:solidFill>
              <a:latin typeface="Roboto" charset="0"/>
              <a:ea typeface="Roboto" charset="0"/>
              <a:cs typeface="Roboto" charset="0"/>
              <a:sym typeface="Bebas Neue" charset="0"/>
            </a:endParaRPr>
          </a:p>
        </p:txBody>
      </p:sp>
      <p:sp>
        <p:nvSpPr>
          <p:cNvPr id="5" name="Pentagon 4"/>
          <p:cNvSpPr/>
          <p:nvPr/>
        </p:nvSpPr>
        <p:spPr>
          <a:xfrm rot="5400000">
            <a:off x="4108807" y="602257"/>
            <a:ext cx="932333" cy="1714499"/>
          </a:xfrm>
          <a:prstGeom prst="homePlate">
            <a:avLst>
              <a:gd name="adj" fmla="val 2210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68580" tIns="68580" rIns="171450" bIns="68580" rtlCol="0" anchor="ctr" anchorCtr="0"/>
          <a:lstStyle/>
          <a:p>
            <a:pPr algn="ctr"/>
            <a:endParaRPr lang="en-US" sz="825" dirty="0">
              <a:solidFill>
                <a:srgbClr val="FFFFFF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6" name="Chevron 5"/>
          <p:cNvSpPr/>
          <p:nvPr/>
        </p:nvSpPr>
        <p:spPr>
          <a:xfrm rot="5400000">
            <a:off x="4020278" y="1454864"/>
            <a:ext cx="1109391" cy="1714499"/>
          </a:xfrm>
          <a:prstGeom prst="chevron">
            <a:avLst>
              <a:gd name="adj" fmla="val 2075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78867" tIns="68580" rIns="171450" bIns="68580" rtlCol="0" anchor="t" anchorCtr="0"/>
          <a:lstStyle/>
          <a:p>
            <a:pPr algn="ctr"/>
            <a:endParaRPr lang="en-US" sz="394" dirty="0">
              <a:solidFill>
                <a:srgbClr val="FFFFFF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7" name="Chevron 6"/>
          <p:cNvSpPr/>
          <p:nvPr/>
        </p:nvSpPr>
        <p:spPr>
          <a:xfrm rot="5400000">
            <a:off x="4020278" y="2390045"/>
            <a:ext cx="1109391" cy="1714499"/>
          </a:xfrm>
          <a:prstGeom prst="chevron">
            <a:avLst>
              <a:gd name="adj" fmla="val 20758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78867" tIns="68580" rIns="171450" bIns="68580" rtlCol="0" anchor="t" anchorCtr="0"/>
          <a:lstStyle/>
          <a:p>
            <a:pPr algn="ctr"/>
            <a:endParaRPr lang="en-US" sz="394" dirty="0">
              <a:solidFill>
                <a:srgbClr val="FFFFFF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4020278" y="3333886"/>
            <a:ext cx="1109391" cy="1714499"/>
          </a:xfrm>
          <a:prstGeom prst="chevron">
            <a:avLst>
              <a:gd name="adj" fmla="val 20758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78867" tIns="68580" rIns="171450" bIns="68580" rtlCol="0" anchor="t" anchorCtr="0"/>
          <a:lstStyle/>
          <a:p>
            <a:pPr algn="ctr"/>
            <a:endParaRPr lang="en-US" sz="394" dirty="0">
              <a:solidFill>
                <a:srgbClr val="FFFFFF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440669" y="1791367"/>
            <a:ext cx="268611" cy="2686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51435" rtlCol="0" anchor="ctr"/>
          <a:lstStyle/>
          <a:p>
            <a:pPr algn="ctr"/>
            <a:endParaRPr lang="en-US" sz="750" dirty="0">
              <a:solidFill>
                <a:schemeClr val="accent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440669" y="2690603"/>
            <a:ext cx="268611" cy="2686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51435" rtlCol="0" anchor="ctr"/>
          <a:lstStyle/>
          <a:p>
            <a:pPr algn="ctr"/>
            <a:endParaRPr lang="en-US" sz="750" dirty="0">
              <a:solidFill>
                <a:schemeClr val="accent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40669" y="3660058"/>
            <a:ext cx="268611" cy="2686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51435" rtlCol="0" anchor="ctr"/>
          <a:lstStyle/>
          <a:p>
            <a:pPr algn="ctr"/>
            <a:endParaRPr lang="en-US" sz="750" dirty="0">
              <a:solidFill>
                <a:schemeClr val="accent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12" name="Freeform 45"/>
          <p:cNvSpPr>
            <a:spLocks/>
          </p:cNvSpPr>
          <p:nvPr/>
        </p:nvSpPr>
        <p:spPr bwMode="auto">
          <a:xfrm rot="5400000">
            <a:off x="4540455" y="1868257"/>
            <a:ext cx="72160" cy="116167"/>
          </a:xfrm>
          <a:custGeom>
            <a:avLst/>
            <a:gdLst/>
            <a:ahLst/>
            <a:cxnLst>
              <a:cxn ang="0">
                <a:pos x="4" y="21"/>
              </a:cxn>
              <a:cxn ang="0">
                <a:pos x="67" y="84"/>
              </a:cxn>
              <a:cxn ang="0">
                <a:pos x="3" y="148"/>
              </a:cxn>
              <a:cxn ang="0">
                <a:pos x="3" y="148"/>
              </a:cxn>
              <a:cxn ang="0">
                <a:pos x="0" y="156"/>
              </a:cxn>
              <a:cxn ang="0">
                <a:pos x="12" y="168"/>
              </a:cxn>
              <a:cxn ang="0">
                <a:pos x="20" y="165"/>
              </a:cxn>
              <a:cxn ang="0">
                <a:pos x="20" y="165"/>
              </a:cxn>
              <a:cxn ang="0">
                <a:pos x="92" y="93"/>
              </a:cxn>
              <a:cxn ang="0">
                <a:pos x="92" y="93"/>
              </a:cxn>
              <a:cxn ang="0">
                <a:pos x="96" y="84"/>
              </a:cxn>
              <a:cxn ang="0">
                <a:pos x="96" y="84"/>
              </a:cxn>
              <a:cxn ang="0">
                <a:pos x="96" y="84"/>
              </a:cxn>
              <a:cxn ang="0">
                <a:pos x="92" y="75"/>
              </a:cxn>
              <a:cxn ang="0">
                <a:pos x="92" y="75"/>
              </a:cxn>
              <a:cxn ang="0">
                <a:pos x="20" y="3"/>
              </a:cxn>
              <a:cxn ang="0">
                <a:pos x="20" y="3"/>
              </a:cxn>
              <a:cxn ang="0">
                <a:pos x="12" y="0"/>
              </a:cxn>
              <a:cxn ang="0">
                <a:pos x="0" y="12"/>
              </a:cxn>
              <a:cxn ang="0">
                <a:pos x="4" y="21"/>
              </a:cxn>
            </a:cxnLst>
            <a:rect l="0" t="0" r="r" b="b"/>
            <a:pathLst>
              <a:path w="96" h="168">
                <a:moveTo>
                  <a:pt x="4" y="21"/>
                </a:moveTo>
                <a:cubicBezTo>
                  <a:pt x="67" y="84"/>
                  <a:pt x="67" y="84"/>
                  <a:pt x="67" y="84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0"/>
                  <a:pt x="0" y="153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15" y="168"/>
                  <a:pt x="18" y="167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5" y="90"/>
                  <a:pt x="96" y="87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77"/>
                  <a:pt x="92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Roboto Regular" charset="0"/>
              <a:cs typeface="Roboto Regular" charset="0"/>
            </a:endParaRPr>
          </a:p>
        </p:txBody>
      </p:sp>
      <p:sp>
        <p:nvSpPr>
          <p:cNvPr id="13" name="Freeform 45"/>
          <p:cNvSpPr>
            <a:spLocks/>
          </p:cNvSpPr>
          <p:nvPr/>
        </p:nvSpPr>
        <p:spPr bwMode="auto">
          <a:xfrm rot="5400000">
            <a:off x="4540455" y="2783827"/>
            <a:ext cx="72160" cy="116167"/>
          </a:xfrm>
          <a:custGeom>
            <a:avLst/>
            <a:gdLst/>
            <a:ahLst/>
            <a:cxnLst>
              <a:cxn ang="0">
                <a:pos x="4" y="21"/>
              </a:cxn>
              <a:cxn ang="0">
                <a:pos x="67" y="84"/>
              </a:cxn>
              <a:cxn ang="0">
                <a:pos x="3" y="148"/>
              </a:cxn>
              <a:cxn ang="0">
                <a:pos x="3" y="148"/>
              </a:cxn>
              <a:cxn ang="0">
                <a:pos x="0" y="156"/>
              </a:cxn>
              <a:cxn ang="0">
                <a:pos x="12" y="168"/>
              </a:cxn>
              <a:cxn ang="0">
                <a:pos x="20" y="165"/>
              </a:cxn>
              <a:cxn ang="0">
                <a:pos x="20" y="165"/>
              </a:cxn>
              <a:cxn ang="0">
                <a:pos x="92" y="93"/>
              </a:cxn>
              <a:cxn ang="0">
                <a:pos x="92" y="93"/>
              </a:cxn>
              <a:cxn ang="0">
                <a:pos x="96" y="84"/>
              </a:cxn>
              <a:cxn ang="0">
                <a:pos x="96" y="84"/>
              </a:cxn>
              <a:cxn ang="0">
                <a:pos x="96" y="84"/>
              </a:cxn>
              <a:cxn ang="0">
                <a:pos x="92" y="75"/>
              </a:cxn>
              <a:cxn ang="0">
                <a:pos x="92" y="75"/>
              </a:cxn>
              <a:cxn ang="0">
                <a:pos x="20" y="3"/>
              </a:cxn>
              <a:cxn ang="0">
                <a:pos x="20" y="3"/>
              </a:cxn>
              <a:cxn ang="0">
                <a:pos x="12" y="0"/>
              </a:cxn>
              <a:cxn ang="0">
                <a:pos x="0" y="12"/>
              </a:cxn>
              <a:cxn ang="0">
                <a:pos x="4" y="21"/>
              </a:cxn>
            </a:cxnLst>
            <a:rect l="0" t="0" r="r" b="b"/>
            <a:pathLst>
              <a:path w="96" h="168">
                <a:moveTo>
                  <a:pt x="4" y="21"/>
                </a:moveTo>
                <a:cubicBezTo>
                  <a:pt x="67" y="84"/>
                  <a:pt x="67" y="84"/>
                  <a:pt x="67" y="84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0"/>
                  <a:pt x="0" y="153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15" y="168"/>
                  <a:pt x="18" y="167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5" y="90"/>
                  <a:pt x="96" y="87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77"/>
                  <a:pt x="92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Roboto Regular" charset="0"/>
              <a:cs typeface="Roboto Regular" charset="0"/>
            </a:endParaRPr>
          </a:p>
        </p:txBody>
      </p:sp>
      <p:sp>
        <p:nvSpPr>
          <p:cNvPr id="14" name="Freeform 45"/>
          <p:cNvSpPr>
            <a:spLocks/>
          </p:cNvSpPr>
          <p:nvPr/>
        </p:nvSpPr>
        <p:spPr bwMode="auto">
          <a:xfrm rot="5400000">
            <a:off x="4540455" y="3757710"/>
            <a:ext cx="72160" cy="116167"/>
          </a:xfrm>
          <a:custGeom>
            <a:avLst/>
            <a:gdLst/>
            <a:ahLst/>
            <a:cxnLst>
              <a:cxn ang="0">
                <a:pos x="4" y="21"/>
              </a:cxn>
              <a:cxn ang="0">
                <a:pos x="67" y="84"/>
              </a:cxn>
              <a:cxn ang="0">
                <a:pos x="3" y="148"/>
              </a:cxn>
              <a:cxn ang="0">
                <a:pos x="3" y="148"/>
              </a:cxn>
              <a:cxn ang="0">
                <a:pos x="0" y="156"/>
              </a:cxn>
              <a:cxn ang="0">
                <a:pos x="12" y="168"/>
              </a:cxn>
              <a:cxn ang="0">
                <a:pos x="20" y="165"/>
              </a:cxn>
              <a:cxn ang="0">
                <a:pos x="20" y="165"/>
              </a:cxn>
              <a:cxn ang="0">
                <a:pos x="92" y="93"/>
              </a:cxn>
              <a:cxn ang="0">
                <a:pos x="92" y="93"/>
              </a:cxn>
              <a:cxn ang="0">
                <a:pos x="96" y="84"/>
              </a:cxn>
              <a:cxn ang="0">
                <a:pos x="96" y="84"/>
              </a:cxn>
              <a:cxn ang="0">
                <a:pos x="96" y="84"/>
              </a:cxn>
              <a:cxn ang="0">
                <a:pos x="92" y="75"/>
              </a:cxn>
              <a:cxn ang="0">
                <a:pos x="92" y="75"/>
              </a:cxn>
              <a:cxn ang="0">
                <a:pos x="20" y="3"/>
              </a:cxn>
              <a:cxn ang="0">
                <a:pos x="20" y="3"/>
              </a:cxn>
              <a:cxn ang="0">
                <a:pos x="12" y="0"/>
              </a:cxn>
              <a:cxn ang="0">
                <a:pos x="0" y="12"/>
              </a:cxn>
              <a:cxn ang="0">
                <a:pos x="4" y="21"/>
              </a:cxn>
            </a:cxnLst>
            <a:rect l="0" t="0" r="r" b="b"/>
            <a:pathLst>
              <a:path w="96" h="168">
                <a:moveTo>
                  <a:pt x="4" y="21"/>
                </a:moveTo>
                <a:cubicBezTo>
                  <a:pt x="67" y="84"/>
                  <a:pt x="67" y="84"/>
                  <a:pt x="67" y="84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0"/>
                  <a:pt x="0" y="153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15" y="168"/>
                  <a:pt x="18" y="167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5" y="90"/>
                  <a:pt x="96" y="87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77"/>
                  <a:pt x="92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Roboto Regular" charset="0"/>
              <a:cs typeface="Roboto Regular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88976" y="2204716"/>
            <a:ext cx="177163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OVERVIEW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7724" y="3124891"/>
            <a:ext cx="171449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5645" y="4110794"/>
            <a:ext cx="122175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TOOLS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9357" y="1226919"/>
            <a:ext cx="176202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TERMINOLOGY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978763-8838-4101-B82D-A3CE57161911}"/>
              </a:ext>
            </a:extLst>
          </p:cNvPr>
          <p:cNvSpPr/>
          <p:nvPr/>
        </p:nvSpPr>
        <p:spPr>
          <a:xfrm>
            <a:off x="4460431" y="2421709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196D62-536A-4C64-8C08-343A3989EFBD}"/>
              </a:ext>
            </a:extLst>
          </p:cNvPr>
          <p:cNvSpPr/>
          <p:nvPr/>
        </p:nvSpPr>
        <p:spPr>
          <a:xfrm>
            <a:off x="4460431" y="2421709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042608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9B2C2E-2C1C-425C-8AF9-820815B51FCF}"/>
              </a:ext>
            </a:extLst>
          </p:cNvPr>
          <p:cNvSpPr/>
          <p:nvPr/>
        </p:nvSpPr>
        <p:spPr>
          <a:xfrm>
            <a:off x="4460431" y="2421709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>
            <a:spLocks/>
          </p:cNvSpPr>
          <p:nvPr/>
        </p:nvSpPr>
        <p:spPr bwMode="auto">
          <a:xfrm>
            <a:off x="1133061" y="228078"/>
            <a:ext cx="6877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TERMINOLOGY</a:t>
            </a:r>
            <a:endParaRPr lang="en-US" sz="3000" b="1" spc="113" dirty="0">
              <a:solidFill>
                <a:schemeClr val="accent2"/>
              </a:solidFill>
              <a:latin typeface="Roboto" charset="0"/>
              <a:ea typeface="Roboto" charset="0"/>
              <a:cs typeface="Roboto" charset="0"/>
              <a:sym typeface="Bebas Neue" charset="0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253448" y="1321719"/>
            <a:ext cx="8637104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Line = Bridge</a:t>
            </a:r>
            <a:br>
              <a:rPr lang="en-US" sz="2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</a:br>
            <a:br>
              <a:rPr lang="en-US" sz="2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</a:br>
            <a:r>
              <a:rPr lang="en-US" sz="2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Coordinate = Point</a:t>
            </a:r>
            <a:br>
              <a:rPr lang="en-US" sz="2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</a:br>
            <a:endParaRPr lang="en-US" sz="2000" b="1" spc="113" dirty="0">
              <a:solidFill>
                <a:schemeClr val="tx2"/>
              </a:solidFill>
              <a:latin typeface="Roboto" charset="0"/>
              <a:ea typeface="Roboto" charset="0"/>
              <a:cs typeface="Roboto" charset="0"/>
              <a:sym typeface="Bebas Neue" charset="0"/>
            </a:endParaRPr>
          </a:p>
          <a:p>
            <a:pPr algn="ctr"/>
            <a:r>
              <a:rPr lang="en-US" sz="2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List = Array</a:t>
            </a:r>
            <a:endParaRPr lang="en-US" sz="2000" b="1" spc="113" dirty="0">
              <a:solidFill>
                <a:schemeClr val="accent2"/>
              </a:solidFill>
              <a:latin typeface="Roboto" charset="0"/>
              <a:ea typeface="Roboto" charset="0"/>
              <a:cs typeface="Roboto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123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9B2C2E-2C1C-425C-8AF9-820815B51FCF}"/>
              </a:ext>
            </a:extLst>
          </p:cNvPr>
          <p:cNvSpPr/>
          <p:nvPr/>
        </p:nvSpPr>
        <p:spPr>
          <a:xfrm>
            <a:off x="4460431" y="2421709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>
            <a:spLocks/>
          </p:cNvSpPr>
          <p:nvPr/>
        </p:nvSpPr>
        <p:spPr bwMode="auto">
          <a:xfrm>
            <a:off x="1133061" y="228078"/>
            <a:ext cx="6877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OVERVIEW</a:t>
            </a:r>
            <a:endParaRPr lang="en-US" sz="3000" b="1" spc="113" dirty="0">
              <a:solidFill>
                <a:schemeClr val="accent2"/>
              </a:solidFill>
              <a:latin typeface="Roboto" charset="0"/>
              <a:ea typeface="Roboto" charset="0"/>
              <a:cs typeface="Roboto" charset="0"/>
              <a:sym typeface="Bebas Neu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50" y="689743"/>
            <a:ext cx="5725899" cy="4488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6650" y="1493044"/>
            <a:ext cx="1388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OUTPUT: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1 2 3 5 6</a:t>
            </a:r>
          </a:p>
        </p:txBody>
      </p:sp>
    </p:spTree>
    <p:extLst>
      <p:ext uri="{BB962C8B-B14F-4D97-AF65-F5344CB8AC3E}">
        <p14:creationId xmlns:p14="http://schemas.microsoft.com/office/powerpoint/2010/main" val="24711592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9B2C2E-2C1C-425C-8AF9-820815B51FCF}"/>
              </a:ext>
            </a:extLst>
          </p:cNvPr>
          <p:cNvSpPr/>
          <p:nvPr/>
        </p:nvSpPr>
        <p:spPr>
          <a:xfrm>
            <a:off x="4460431" y="2421709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>
            <a:spLocks/>
          </p:cNvSpPr>
          <p:nvPr/>
        </p:nvSpPr>
        <p:spPr bwMode="auto">
          <a:xfrm>
            <a:off x="0" y="228078"/>
            <a:ext cx="9143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SOLUTION – Solving a Custom Example</a:t>
            </a:r>
            <a:endParaRPr lang="en-US" sz="3000" b="1" spc="113" dirty="0">
              <a:solidFill>
                <a:schemeClr val="accent2"/>
              </a:solidFill>
              <a:latin typeface="Roboto" charset="0"/>
              <a:ea typeface="Roboto" charset="0"/>
              <a:cs typeface="Roboto" charset="0"/>
              <a:sym typeface="Bebas Neu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937" y="782343"/>
            <a:ext cx="6766124" cy="435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4549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9B2C2E-2C1C-425C-8AF9-820815B51FCF}"/>
              </a:ext>
            </a:extLst>
          </p:cNvPr>
          <p:cNvSpPr/>
          <p:nvPr/>
        </p:nvSpPr>
        <p:spPr>
          <a:xfrm>
            <a:off x="4460431" y="2421709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7F039B-0701-44D9-ABF0-497C877327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5" y="219506"/>
            <a:ext cx="2077449" cy="207744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AE85101-E128-4496-80B8-9939092EE05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179671" y="129688"/>
            <a:ext cx="3097369" cy="19597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2619DC-B472-47B1-842F-FE8A3BE7E2A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30" y="3281704"/>
            <a:ext cx="3371631" cy="14079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C0C110-2F83-4203-A021-97D4CAA90AA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974" y="2883940"/>
            <a:ext cx="5764513" cy="21367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86" y="2089478"/>
            <a:ext cx="4317659" cy="111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177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Custom 30">
      <a:dk1>
        <a:srgbClr val="B4B4B4"/>
      </a:dk1>
      <a:lt1>
        <a:srgbClr val="FFFFFF"/>
      </a:lt1>
      <a:dk2>
        <a:srgbClr val="1C2835"/>
      </a:dk2>
      <a:lt2>
        <a:srgbClr val="FFFFFF"/>
      </a:lt2>
      <a:accent1>
        <a:srgbClr val="1EBFA4"/>
      </a:accent1>
      <a:accent2>
        <a:srgbClr val="1FE4A9"/>
      </a:accent2>
      <a:accent3>
        <a:srgbClr val="84F39B"/>
      </a:accent3>
      <a:accent4>
        <a:srgbClr val="BBFB9B"/>
      </a:accent4>
      <a:accent5>
        <a:srgbClr val="5A5C5B"/>
      </a:accent5>
      <a:accent6>
        <a:srgbClr val="1C2835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29172</TotalTime>
  <Words>172</Words>
  <Application>Microsoft Office PowerPoint</Application>
  <PresentationFormat>On-screen Show (16:9)</PresentationFormat>
  <Paragraphs>33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Bebas Neue</vt:lpstr>
      <vt:lpstr>Calibri</vt:lpstr>
      <vt:lpstr>Calibri Light</vt:lpstr>
      <vt:lpstr>Roboto</vt:lpstr>
      <vt:lpstr>Roboto Regular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Lakshya</cp:lastModifiedBy>
  <cp:revision>5856</cp:revision>
  <dcterms:created xsi:type="dcterms:W3CDTF">2014-11-12T21:47:38Z</dcterms:created>
  <dcterms:modified xsi:type="dcterms:W3CDTF">2017-09-27T18:44:40Z</dcterms:modified>
  <cp:category/>
</cp:coreProperties>
</file>