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06" r:id="rId2"/>
    <p:sldId id="407" r:id="rId3"/>
    <p:sldId id="408" r:id="rId4"/>
    <p:sldId id="409" r:id="rId5"/>
    <p:sldId id="410" r:id="rId6"/>
    <p:sldId id="411" r:id="rId7"/>
    <p:sldId id="359" r:id="rId8"/>
    <p:sldId id="343" r:id="rId9"/>
    <p:sldId id="344" r:id="rId10"/>
    <p:sldId id="412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6" r:id="rId20"/>
    <p:sldId id="422" r:id="rId21"/>
    <p:sldId id="355" r:id="rId22"/>
    <p:sldId id="427" r:id="rId23"/>
    <p:sldId id="448" r:id="rId24"/>
    <p:sldId id="449" r:id="rId25"/>
    <p:sldId id="424" r:id="rId26"/>
    <p:sldId id="428" r:id="rId27"/>
    <p:sldId id="429" r:id="rId28"/>
    <p:sldId id="430" r:id="rId29"/>
    <p:sldId id="367" r:id="rId30"/>
    <p:sldId id="435" r:id="rId31"/>
    <p:sldId id="436" r:id="rId32"/>
    <p:sldId id="437" r:id="rId33"/>
    <p:sldId id="438" r:id="rId34"/>
    <p:sldId id="439" r:id="rId35"/>
    <p:sldId id="366" r:id="rId36"/>
    <p:sldId id="357" r:id="rId37"/>
    <p:sldId id="383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387" r:id="rId46"/>
    <p:sldId id="385" r:id="rId47"/>
    <p:sldId id="386" r:id="rId48"/>
    <p:sldId id="388" r:id="rId49"/>
    <p:sldId id="389" r:id="rId50"/>
    <p:sldId id="392" r:id="rId51"/>
    <p:sldId id="36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358" r:id="rId64"/>
    <p:sldId id="44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717" autoAdjust="0"/>
  </p:normalViewPr>
  <p:slideViewPr>
    <p:cSldViewPr>
      <p:cViewPr varScale="1">
        <p:scale>
          <a:sx n="63" d="100"/>
          <a:sy n="63" d="100"/>
        </p:scale>
        <p:origin x="-13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EE37-294E-411B-8EAB-75D504C5540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5A1F-566C-4D05-9B20-F13066B0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31F0-DB0E-466A-A629-5A970B77435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SQL Question :</a:t>
            </a:r>
          </a:p>
          <a:p>
            <a:pPr marL="609600" indent="-609600"/>
            <a:r>
              <a:rPr lang="en-US" dirty="0" smtClean="0"/>
              <a:t>Schema:</a:t>
            </a:r>
          </a:p>
          <a:p>
            <a:pPr marL="1009650" lvl="1" indent="-609600"/>
            <a:r>
              <a:rPr lang="en-US" dirty="0" smtClean="0"/>
              <a:t>Product(maker</a:t>
            </a:r>
            <a:r>
              <a:rPr lang="en-US" dirty="0"/>
              <a:t>, model, type)</a:t>
            </a:r>
          </a:p>
          <a:p>
            <a:pPr marL="1009650" lvl="1" indent="-609600"/>
            <a:r>
              <a:rPr lang="en-US" dirty="0"/>
              <a:t>PC(model, speed, ram, </a:t>
            </a:r>
            <a:r>
              <a:rPr lang="en-US" dirty="0" err="1"/>
              <a:t>hd</a:t>
            </a:r>
            <a:r>
              <a:rPr lang="en-US" dirty="0"/>
              <a:t>, price)</a:t>
            </a:r>
          </a:p>
          <a:p>
            <a:pPr marL="1009650" lvl="1" indent="-609600"/>
            <a:r>
              <a:rPr lang="en-US" dirty="0"/>
              <a:t>Laptop(model, speed, ram, </a:t>
            </a:r>
            <a:r>
              <a:rPr lang="en-US" dirty="0" err="1"/>
              <a:t>hd</a:t>
            </a:r>
            <a:r>
              <a:rPr lang="en-US" dirty="0"/>
              <a:t>, screen, price)</a:t>
            </a:r>
          </a:p>
          <a:p>
            <a:pPr marL="1009650" lvl="1" indent="-609600"/>
            <a:r>
              <a:rPr lang="en-US" dirty="0"/>
              <a:t>Printer(model, color, type, price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Write SQL to find Maker, Model, Screen Size, and Price for laptops with screens larger than 15 inches. </a:t>
            </a:r>
            <a:endParaRPr 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30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UNION ALL</a:t>
            </a:r>
          </a:p>
          <a:p>
            <a:r>
              <a:rPr lang="en-US" dirty="0" smtClean="0"/>
              <a:t>INTERSECT </a:t>
            </a:r>
          </a:p>
          <a:p>
            <a:pPr lvl="1"/>
            <a:r>
              <a:rPr lang="en-US" dirty="0" smtClean="0"/>
              <a:t>not in MySQL</a:t>
            </a:r>
          </a:p>
          <a:p>
            <a:pPr lvl="1"/>
            <a:r>
              <a:rPr lang="en-US" dirty="0" smtClean="0"/>
              <a:t>Later using </a:t>
            </a:r>
            <a:r>
              <a:rPr lang="en-US" dirty="0" err="1" smtClean="0"/>
              <a:t>subqueries</a:t>
            </a:r>
            <a:endParaRPr lang="en-US" dirty="0" smtClean="0"/>
          </a:p>
          <a:p>
            <a:r>
              <a:rPr lang="en-US" dirty="0" smtClean="0"/>
              <a:t>SUBTRACT/EXCEPT </a:t>
            </a:r>
          </a:p>
          <a:p>
            <a:pPr lvl="1"/>
            <a:r>
              <a:rPr lang="en-US" dirty="0" smtClean="0"/>
              <a:t>Not In MySQL</a:t>
            </a:r>
          </a:p>
          <a:p>
            <a:pPr lvl="1"/>
            <a:r>
              <a:rPr lang="en-US" dirty="0" smtClean="0"/>
              <a:t>Later using </a:t>
            </a:r>
            <a:r>
              <a:rPr lang="en-US" dirty="0" err="1" smtClean="0"/>
              <a:t>subqueries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Operators</a:t>
            </a:r>
            <a:br>
              <a:rPr lang="en-US" b="1" dirty="0" smtClean="0"/>
            </a:br>
            <a:r>
              <a:rPr lang="en-US" b="1" dirty="0" smtClean="0"/>
              <a:t>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685800"/>
          </a:xfrm>
        </p:spPr>
        <p:txBody>
          <a:bodyPr/>
          <a:lstStyle/>
          <a:p>
            <a:r>
              <a:rPr lang="en-US" dirty="0" smtClean="0">
                <a:latin typeface="Lucida Sans Unicode" pitchFamily="34" charset="0"/>
              </a:rPr>
              <a:t>X </a:t>
            </a:r>
            <a:r>
              <a:rPr lang="en-US" dirty="0">
                <a:latin typeface="Lucida Sans Unicode" pitchFamily="34" charset="0"/>
              </a:rPr>
              <a:t>∪ </a:t>
            </a:r>
            <a:r>
              <a:rPr lang="en-US" dirty="0" smtClean="0">
                <a:latin typeface="Lucida Sans Unicode" pitchFamily="34" charset="0"/>
              </a:rPr>
              <a:t>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15941"/>
              </p:ext>
            </p:extLst>
          </p:nvPr>
        </p:nvGraphicFramePr>
        <p:xfrm>
          <a:off x="6248400" y="2553765"/>
          <a:ext cx="2389908" cy="196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95839"/>
              </p:ext>
            </p:extLst>
          </p:nvPr>
        </p:nvGraphicFramePr>
        <p:xfrm>
          <a:off x="152400" y="2514600"/>
          <a:ext cx="2389908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84238"/>
              </p:ext>
            </p:extLst>
          </p:nvPr>
        </p:nvGraphicFramePr>
        <p:xfrm>
          <a:off x="2971800" y="2514600"/>
          <a:ext cx="2389908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53200" y="5029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X </a:t>
            </a:r>
            <a:r>
              <a:rPr lang="en-US" sz="3200" dirty="0">
                <a:latin typeface="Lucida Sans Unicode" pitchFamily="34" charset="0"/>
              </a:rPr>
              <a:t>∪ </a:t>
            </a:r>
            <a:r>
              <a:rPr lang="en-US" sz="3200" dirty="0" smtClean="0">
                <a:latin typeface="Lucida Sans Unicode" pitchFamily="34" charset="0"/>
              </a:rPr>
              <a:t>Y</a:t>
            </a:r>
            <a:endParaRPr lang="en-US" sz="3200" dirty="0">
              <a:latin typeface="Lucida Sans Unicode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4355812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Y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267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X</a:t>
            </a:r>
            <a:endParaRPr lang="en-US" sz="3200" dirty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Operators: 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7848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Lucida Sans Unicode" pitchFamily="34" charset="0"/>
              </a:rPr>
              <a:t>X </a:t>
            </a:r>
            <a:r>
              <a:rPr lang="en-US" dirty="0">
                <a:latin typeface="Lucida Sans Unicode" pitchFamily="34" charset="0"/>
              </a:rPr>
              <a:t>∪ </a:t>
            </a:r>
            <a:r>
              <a:rPr lang="en-US" dirty="0" smtClean="0">
                <a:latin typeface="Lucida Sans Unicode" pitchFamily="34" charset="0"/>
              </a:rPr>
              <a:t>Y</a:t>
            </a:r>
          </a:p>
          <a:p>
            <a:r>
              <a:rPr lang="en-US" dirty="0" smtClean="0">
                <a:latin typeface="Lucida Sans Unicode" pitchFamily="34" charset="0"/>
              </a:rPr>
              <a:t>SQL:</a:t>
            </a:r>
          </a:p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SELECT * FROM X </a:t>
            </a:r>
          </a:p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UNION</a:t>
            </a:r>
          </a:p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SELECT * FROM Y: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35507"/>
              </p:ext>
            </p:extLst>
          </p:nvPr>
        </p:nvGraphicFramePr>
        <p:xfrm>
          <a:off x="6248400" y="3391964"/>
          <a:ext cx="2389908" cy="196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73210"/>
              </p:ext>
            </p:extLst>
          </p:nvPr>
        </p:nvGraphicFramePr>
        <p:xfrm>
          <a:off x="152400" y="3352799"/>
          <a:ext cx="2389908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73935"/>
              </p:ext>
            </p:extLst>
          </p:nvPr>
        </p:nvGraphicFramePr>
        <p:xfrm>
          <a:off x="2971800" y="3352799"/>
          <a:ext cx="2389908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53200" y="5867399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X </a:t>
            </a:r>
            <a:r>
              <a:rPr lang="en-US" sz="3200" dirty="0">
                <a:latin typeface="Lucida Sans Unicode" pitchFamily="34" charset="0"/>
              </a:rPr>
              <a:t>∪ </a:t>
            </a:r>
            <a:r>
              <a:rPr lang="en-US" sz="3200" dirty="0" smtClean="0">
                <a:latin typeface="Lucida Sans Unicode" pitchFamily="34" charset="0"/>
              </a:rPr>
              <a:t>Y</a:t>
            </a:r>
            <a:endParaRPr lang="en-US" sz="3200" dirty="0">
              <a:latin typeface="Lucida Sans Unicode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9401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Y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510539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X</a:t>
            </a:r>
            <a:endParaRPr lang="en-US" sz="3200" dirty="0">
              <a:latin typeface="Lucida Sans Unicode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15388" r="20000" b="3371"/>
          <a:stretch/>
        </p:blipFill>
        <p:spPr bwMode="auto">
          <a:xfrm>
            <a:off x="76200" y="228600"/>
            <a:ext cx="8837645" cy="643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2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Operators: 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7848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Lucida Sans Unicode" pitchFamily="34" charset="0"/>
              </a:rPr>
              <a:t>X </a:t>
            </a:r>
            <a:r>
              <a:rPr lang="en-US" dirty="0">
                <a:latin typeface="Lucida Sans Unicode" pitchFamily="34" charset="0"/>
              </a:rPr>
              <a:t>∪ </a:t>
            </a:r>
            <a:r>
              <a:rPr lang="en-US" dirty="0" smtClean="0">
                <a:latin typeface="Lucida Sans Unicode" pitchFamily="34" charset="0"/>
              </a:rPr>
              <a:t>Y</a:t>
            </a:r>
          </a:p>
          <a:p>
            <a:r>
              <a:rPr lang="en-US" dirty="0" smtClean="0">
                <a:latin typeface="Lucida Sans Unicode" pitchFamily="34" charset="0"/>
              </a:rPr>
              <a:t>SQL:</a:t>
            </a:r>
          </a:p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SELECT * FROM X </a:t>
            </a:r>
          </a:p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UNION</a:t>
            </a:r>
          </a:p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SELECT * FROM Y: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49004"/>
              </p:ext>
            </p:extLst>
          </p:nvPr>
        </p:nvGraphicFramePr>
        <p:xfrm>
          <a:off x="6248400" y="3391964"/>
          <a:ext cx="2389908" cy="196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69683"/>
              </p:ext>
            </p:extLst>
          </p:nvPr>
        </p:nvGraphicFramePr>
        <p:xfrm>
          <a:off x="152400" y="3352799"/>
          <a:ext cx="2389908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99762"/>
              </p:ext>
            </p:extLst>
          </p:nvPr>
        </p:nvGraphicFramePr>
        <p:xfrm>
          <a:off x="2971800" y="3352799"/>
          <a:ext cx="2389908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4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5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2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53200" y="5867399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X </a:t>
            </a:r>
            <a:r>
              <a:rPr lang="en-US" sz="3200" dirty="0">
                <a:latin typeface="Lucida Sans Unicode" pitchFamily="34" charset="0"/>
              </a:rPr>
              <a:t>∪ </a:t>
            </a:r>
            <a:r>
              <a:rPr lang="en-US" sz="3200" dirty="0" smtClean="0">
                <a:latin typeface="Lucida Sans Unicode" pitchFamily="34" charset="0"/>
              </a:rPr>
              <a:t>Y</a:t>
            </a:r>
            <a:endParaRPr lang="en-US" sz="3200" dirty="0">
              <a:latin typeface="Lucida Sans Unicode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9401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Y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510539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X</a:t>
            </a:r>
            <a:endParaRPr lang="en-US" sz="3200" dirty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Operators: 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7848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Lucida Sans Unicode" pitchFamily="34" charset="0"/>
              </a:rPr>
              <a:t>X </a:t>
            </a:r>
            <a:r>
              <a:rPr lang="en-US" dirty="0">
                <a:latin typeface="Lucida Sans Unicode" pitchFamily="34" charset="0"/>
              </a:rPr>
              <a:t>∪ </a:t>
            </a:r>
            <a:r>
              <a:rPr lang="en-US" dirty="0" smtClean="0">
                <a:latin typeface="Lucida Sans Unicode" pitchFamily="34" charset="0"/>
              </a:rPr>
              <a:t>Y</a:t>
            </a:r>
          </a:p>
          <a:p>
            <a:r>
              <a:rPr lang="en-US" dirty="0" smtClean="0">
                <a:latin typeface="Lucida Sans Unicode" pitchFamily="34" charset="0"/>
              </a:rPr>
              <a:t>SQL:</a:t>
            </a:r>
          </a:p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SELECT * FROM X </a:t>
            </a:r>
          </a:p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UNION ALL</a:t>
            </a:r>
          </a:p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SELECT * FROM Y: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9882"/>
              </p:ext>
            </p:extLst>
          </p:nvPr>
        </p:nvGraphicFramePr>
        <p:xfrm>
          <a:off x="6248400" y="3391964"/>
          <a:ext cx="2389908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4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5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2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2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95664"/>
              </p:ext>
            </p:extLst>
          </p:nvPr>
        </p:nvGraphicFramePr>
        <p:xfrm>
          <a:off x="152400" y="3352799"/>
          <a:ext cx="2389908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37703"/>
              </p:ext>
            </p:extLst>
          </p:nvPr>
        </p:nvGraphicFramePr>
        <p:xfrm>
          <a:off x="2971800" y="3352799"/>
          <a:ext cx="2389908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4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5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2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48400" y="586739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UNION ALL</a:t>
            </a:r>
            <a:endParaRPr lang="en-US" sz="3200" dirty="0">
              <a:latin typeface="Lucida Sans Unicode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9401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Y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510539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X</a:t>
            </a:r>
            <a:endParaRPr lang="en-US" sz="3200" dirty="0">
              <a:latin typeface="Lucida Sans Unicode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10351" r="20670" b="2004"/>
          <a:stretch/>
        </p:blipFill>
        <p:spPr bwMode="auto">
          <a:xfrm>
            <a:off x="304800" y="76200"/>
            <a:ext cx="8305800" cy="654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1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/>
              <a:t>c) Find all model number and price of all products (of any type) made by manufacturer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R1 := </a:t>
            </a:r>
            <a:r>
              <a:rPr lang="en-US" dirty="0" err="1"/>
              <a:t>σ</a:t>
            </a:r>
            <a:r>
              <a:rPr lang="en-US" baseline="-25000" dirty="0" err="1"/>
              <a:t>maker</a:t>
            </a:r>
            <a:r>
              <a:rPr lang="en-US" baseline="-25000" dirty="0"/>
              <a:t>=B </a:t>
            </a:r>
            <a:r>
              <a:rPr lang="en-US" dirty="0"/>
              <a:t>(Product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dirty="0" smtClean="0"/>
              <a:t>PC</a:t>
            </a:r>
            <a:r>
              <a:rPr lang="en-US" dirty="0"/>
              <a:t>)</a:t>
            </a:r>
          </a:p>
          <a:p>
            <a:r>
              <a:rPr lang="en-US" dirty="0"/>
              <a:t>R2 := </a:t>
            </a:r>
            <a:r>
              <a:rPr lang="en-US" dirty="0" err="1"/>
              <a:t>σ</a:t>
            </a:r>
            <a:r>
              <a:rPr lang="en-US" baseline="-25000" dirty="0" err="1"/>
              <a:t>maker</a:t>
            </a:r>
            <a:r>
              <a:rPr lang="en-US" baseline="-25000" dirty="0"/>
              <a:t>=B </a:t>
            </a:r>
            <a:r>
              <a:rPr lang="en-US" dirty="0"/>
              <a:t>(Product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dirty="0" smtClean="0"/>
              <a:t>Laptop</a:t>
            </a:r>
            <a:r>
              <a:rPr lang="en-US" dirty="0"/>
              <a:t>)</a:t>
            </a:r>
          </a:p>
          <a:p>
            <a:r>
              <a:rPr lang="en-US" dirty="0"/>
              <a:t>R3 := </a:t>
            </a:r>
            <a:r>
              <a:rPr lang="en-US" dirty="0" err="1"/>
              <a:t>σ</a:t>
            </a:r>
            <a:r>
              <a:rPr lang="en-US" baseline="-25000" dirty="0" err="1"/>
              <a:t>maker</a:t>
            </a:r>
            <a:r>
              <a:rPr lang="en-US" baseline="-25000" dirty="0"/>
              <a:t>=B </a:t>
            </a:r>
            <a:r>
              <a:rPr lang="en-US" dirty="0"/>
              <a:t>(Product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dirty="0" smtClean="0"/>
              <a:t>Printer</a:t>
            </a:r>
            <a:r>
              <a:rPr lang="en-US" dirty="0"/>
              <a:t>)</a:t>
            </a:r>
          </a:p>
          <a:p>
            <a:r>
              <a:rPr lang="en-US" dirty="0"/>
              <a:t>R4 := π</a:t>
            </a:r>
            <a:r>
              <a:rPr lang="en-US" baseline="-25000" dirty="0" err="1"/>
              <a:t>model,price</a:t>
            </a:r>
            <a:r>
              <a:rPr lang="en-US" dirty="0"/>
              <a:t> (R1)</a:t>
            </a:r>
          </a:p>
          <a:p>
            <a:r>
              <a:rPr lang="en-US" dirty="0"/>
              <a:t>R5 := π</a:t>
            </a:r>
            <a:r>
              <a:rPr lang="en-US" baseline="-25000" dirty="0" err="1"/>
              <a:t>model,price</a:t>
            </a:r>
            <a:r>
              <a:rPr lang="en-US" dirty="0"/>
              <a:t> (R2)</a:t>
            </a:r>
          </a:p>
          <a:p>
            <a:r>
              <a:rPr lang="en-US" dirty="0"/>
              <a:t>R6: = π</a:t>
            </a:r>
            <a:r>
              <a:rPr lang="en-US" baseline="-25000" dirty="0" err="1"/>
              <a:t>model,price</a:t>
            </a:r>
            <a:r>
              <a:rPr lang="en-US" dirty="0"/>
              <a:t> (R3)</a:t>
            </a:r>
          </a:p>
          <a:p>
            <a:r>
              <a:rPr lang="en-US" dirty="0"/>
              <a:t>R7 := </a:t>
            </a:r>
            <a:r>
              <a:rPr lang="en-US" dirty="0" smtClean="0"/>
              <a:t>R4</a:t>
            </a:r>
            <a:r>
              <a:rPr lang="en-US" dirty="0">
                <a:latin typeface="Lucida Sans Unicode" pitchFamily="34" charset="0"/>
              </a:rPr>
              <a:t> ∪</a:t>
            </a:r>
            <a:r>
              <a:rPr lang="en-US" dirty="0" smtClean="0"/>
              <a:t>  R5</a:t>
            </a:r>
            <a:r>
              <a:rPr lang="en-US" dirty="0">
                <a:latin typeface="Lucida Sans Unicode" pitchFamily="34" charset="0"/>
              </a:rPr>
              <a:t> ∪</a:t>
            </a:r>
            <a:r>
              <a:rPr lang="en-US" dirty="0" smtClean="0"/>
              <a:t>  </a:t>
            </a:r>
            <a:r>
              <a:rPr lang="en-US" dirty="0"/>
              <a:t>R6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3381"/>
              </p:ext>
            </p:extLst>
          </p:nvPr>
        </p:nvGraphicFramePr>
        <p:xfrm>
          <a:off x="6400800" y="3352800"/>
          <a:ext cx="1905000" cy="323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price</a:t>
                      </a:r>
                    </a:p>
                  </a:txBody>
                  <a:tcPr marL="68580" marR="68580" marT="0" marB="0"/>
                </a:tc>
              </a:tr>
              <a:tr h="64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1004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649</a:t>
                      </a:r>
                    </a:p>
                  </a:txBody>
                  <a:tcPr marL="68580" marR="68580" marT="0" marB="0"/>
                </a:tc>
              </a:tr>
              <a:tr h="64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1005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630</a:t>
                      </a:r>
                    </a:p>
                  </a:txBody>
                  <a:tcPr marL="68580" marR="68580" marT="0" marB="0"/>
                </a:tc>
              </a:tr>
              <a:tr h="64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1006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1049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2007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1429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2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/>
              <a:t>c) Find all model number and price of all products (of any type) made by manufacturer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R1 := </a:t>
            </a:r>
            <a:r>
              <a:rPr lang="en-US" dirty="0" err="1"/>
              <a:t>σ</a:t>
            </a:r>
            <a:r>
              <a:rPr lang="en-US" baseline="-25000" dirty="0" err="1"/>
              <a:t>maker</a:t>
            </a:r>
            <a:r>
              <a:rPr lang="en-US" baseline="-25000" dirty="0"/>
              <a:t>=B </a:t>
            </a:r>
            <a:r>
              <a:rPr lang="en-US" dirty="0"/>
              <a:t>(Product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dirty="0" smtClean="0"/>
              <a:t>PC)</a:t>
            </a:r>
          </a:p>
          <a:p>
            <a:r>
              <a:rPr lang="en-US" dirty="0"/>
              <a:t>R4 := π</a:t>
            </a:r>
            <a:r>
              <a:rPr lang="en-US" baseline="-25000" dirty="0" err="1"/>
              <a:t>model,price</a:t>
            </a:r>
            <a:r>
              <a:rPr lang="en-US" dirty="0"/>
              <a:t> (R1)</a:t>
            </a:r>
          </a:p>
          <a:p>
            <a:endParaRPr lang="en-US" dirty="0"/>
          </a:p>
          <a:p>
            <a:r>
              <a:rPr lang="en-US" dirty="0" smtClean="0"/>
              <a:t>SQL: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product.model</a:t>
            </a:r>
            <a:r>
              <a:rPr lang="en-US" dirty="0" smtClean="0"/>
              <a:t>, price</a:t>
            </a:r>
          </a:p>
          <a:p>
            <a:pPr marL="0" indent="0">
              <a:buNone/>
            </a:pPr>
            <a:r>
              <a:rPr lang="en-US" dirty="0" smtClean="0"/>
              <a:t>FROM product, pc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product.model</a:t>
            </a:r>
            <a:r>
              <a:rPr lang="en-US" dirty="0" smtClean="0"/>
              <a:t> = </a:t>
            </a:r>
            <a:r>
              <a:rPr lang="en-US" dirty="0" err="1" smtClean="0"/>
              <a:t>pc.model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AND maker = ‘B’;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5" t="10063" r="22595" b="3012"/>
          <a:stretch/>
        </p:blipFill>
        <p:spPr bwMode="auto">
          <a:xfrm>
            <a:off x="76200" y="76199"/>
            <a:ext cx="8305800" cy="669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93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/>
              <a:t>c) Find all model number and price of all products (of any type) made by manufacturer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/>
          </a:bodyPr>
          <a:lstStyle/>
          <a:p>
            <a:r>
              <a:rPr lang="en-US" dirty="0"/>
              <a:t>R1 := </a:t>
            </a:r>
            <a:r>
              <a:rPr lang="en-US" dirty="0" err="1"/>
              <a:t>σ</a:t>
            </a:r>
            <a:r>
              <a:rPr lang="en-US" baseline="-25000" dirty="0" err="1"/>
              <a:t>maker</a:t>
            </a:r>
            <a:r>
              <a:rPr lang="en-US" baseline="-25000" dirty="0"/>
              <a:t>=B </a:t>
            </a:r>
            <a:r>
              <a:rPr lang="en-US" dirty="0"/>
              <a:t>(Product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dirty="0" smtClean="0"/>
              <a:t>PC)</a:t>
            </a:r>
          </a:p>
          <a:p>
            <a:r>
              <a:rPr lang="en-US" dirty="0"/>
              <a:t>R4 := π</a:t>
            </a:r>
            <a:r>
              <a:rPr lang="en-US" baseline="-25000" dirty="0" err="1"/>
              <a:t>model,price</a:t>
            </a:r>
            <a:r>
              <a:rPr lang="en-US" dirty="0"/>
              <a:t> (R1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R2 := </a:t>
            </a:r>
            <a:r>
              <a:rPr lang="en-US" dirty="0" err="1"/>
              <a:t>σ</a:t>
            </a:r>
            <a:r>
              <a:rPr lang="en-US" baseline="-25000" dirty="0" err="1"/>
              <a:t>maker</a:t>
            </a:r>
            <a:r>
              <a:rPr lang="en-US" baseline="-25000" dirty="0"/>
              <a:t>=B </a:t>
            </a:r>
            <a:r>
              <a:rPr lang="en-US" dirty="0"/>
              <a:t>(Product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dirty="0" smtClean="0"/>
              <a:t>Laptop)</a:t>
            </a:r>
          </a:p>
          <a:p>
            <a:r>
              <a:rPr lang="en-US" dirty="0"/>
              <a:t>R5 := π</a:t>
            </a:r>
            <a:r>
              <a:rPr lang="en-US" baseline="-25000" dirty="0" err="1"/>
              <a:t>model,price</a:t>
            </a:r>
            <a:r>
              <a:rPr lang="en-US" dirty="0"/>
              <a:t> (R2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R3 := </a:t>
            </a:r>
            <a:r>
              <a:rPr lang="en-US" dirty="0" err="1"/>
              <a:t>σ</a:t>
            </a:r>
            <a:r>
              <a:rPr lang="en-US" baseline="-25000" dirty="0" err="1"/>
              <a:t>maker</a:t>
            </a:r>
            <a:r>
              <a:rPr lang="en-US" baseline="-25000" dirty="0"/>
              <a:t>=B </a:t>
            </a:r>
            <a:r>
              <a:rPr lang="en-US" dirty="0"/>
              <a:t>(Product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dirty="0" smtClean="0"/>
              <a:t>Printer</a:t>
            </a:r>
            <a:r>
              <a:rPr lang="en-US" dirty="0"/>
              <a:t>)</a:t>
            </a:r>
          </a:p>
          <a:p>
            <a:r>
              <a:rPr lang="en-US" dirty="0" smtClean="0"/>
              <a:t>R6</a:t>
            </a:r>
            <a:r>
              <a:rPr lang="en-US" dirty="0"/>
              <a:t>: = π</a:t>
            </a:r>
            <a:r>
              <a:rPr lang="en-US" baseline="-25000" dirty="0" err="1"/>
              <a:t>model,price</a:t>
            </a:r>
            <a:r>
              <a:rPr lang="en-US" dirty="0"/>
              <a:t> (R3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/>
              <a:t>c) Find all model number and price of all products (of any type) made by manufacturer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product.model</a:t>
            </a:r>
            <a:r>
              <a:rPr lang="en-US" dirty="0"/>
              <a:t>, price</a:t>
            </a:r>
          </a:p>
          <a:p>
            <a:pPr marL="0" indent="0">
              <a:buNone/>
            </a:pPr>
            <a:r>
              <a:rPr lang="en-US" dirty="0"/>
              <a:t>FROM product, pc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/>
              <a:t>pc.model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AND maker = ‘B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product.model</a:t>
            </a:r>
            <a:r>
              <a:rPr lang="en-US" dirty="0"/>
              <a:t>, price</a:t>
            </a:r>
          </a:p>
          <a:p>
            <a:pPr marL="0" indent="0">
              <a:buNone/>
            </a:pPr>
            <a:r>
              <a:rPr lang="en-US" dirty="0"/>
              <a:t>FROM product, </a:t>
            </a:r>
            <a:r>
              <a:rPr lang="en-US" dirty="0" smtClean="0"/>
              <a:t>laptop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 smtClean="0"/>
              <a:t>laptop.model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AND maker = ‘B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product.model</a:t>
            </a:r>
            <a:r>
              <a:rPr lang="en-US" dirty="0"/>
              <a:t>, price</a:t>
            </a:r>
          </a:p>
          <a:p>
            <a:pPr marL="0" indent="0">
              <a:buNone/>
            </a:pPr>
            <a:r>
              <a:rPr lang="en-US" dirty="0"/>
              <a:t>FROM product, </a:t>
            </a:r>
            <a:r>
              <a:rPr lang="en-US" dirty="0" smtClean="0"/>
              <a:t>printer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 smtClean="0"/>
              <a:t>printer.model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AND maker = ‘B</a:t>
            </a:r>
            <a:r>
              <a:rPr lang="en-US" dirty="0" smtClean="0"/>
              <a:t>’;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/>
              <a:t>c) Find all model number and price of all products (of any type) made by manufacturer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R1 := </a:t>
            </a:r>
            <a:r>
              <a:rPr lang="en-US" dirty="0" err="1"/>
              <a:t>σ</a:t>
            </a:r>
            <a:r>
              <a:rPr lang="en-US" baseline="-25000" dirty="0" err="1"/>
              <a:t>maker</a:t>
            </a:r>
            <a:r>
              <a:rPr lang="en-US" baseline="-25000" dirty="0"/>
              <a:t>=B </a:t>
            </a:r>
            <a:r>
              <a:rPr lang="en-US" dirty="0"/>
              <a:t>(Product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dirty="0" smtClean="0"/>
              <a:t>PC</a:t>
            </a:r>
            <a:r>
              <a:rPr lang="en-US" dirty="0"/>
              <a:t>)</a:t>
            </a:r>
          </a:p>
          <a:p>
            <a:r>
              <a:rPr lang="en-US" dirty="0"/>
              <a:t>R2 := </a:t>
            </a:r>
            <a:r>
              <a:rPr lang="en-US" dirty="0" err="1"/>
              <a:t>σ</a:t>
            </a:r>
            <a:r>
              <a:rPr lang="en-US" baseline="-25000" dirty="0" err="1"/>
              <a:t>maker</a:t>
            </a:r>
            <a:r>
              <a:rPr lang="en-US" baseline="-25000" dirty="0"/>
              <a:t>=B </a:t>
            </a:r>
            <a:r>
              <a:rPr lang="en-US" dirty="0"/>
              <a:t>(Product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dirty="0" smtClean="0"/>
              <a:t>Laptop</a:t>
            </a:r>
            <a:r>
              <a:rPr lang="en-US" dirty="0"/>
              <a:t>)</a:t>
            </a:r>
          </a:p>
          <a:p>
            <a:r>
              <a:rPr lang="en-US" dirty="0"/>
              <a:t>R3 := </a:t>
            </a:r>
            <a:r>
              <a:rPr lang="en-US" dirty="0" err="1"/>
              <a:t>σ</a:t>
            </a:r>
            <a:r>
              <a:rPr lang="en-US" baseline="-25000" dirty="0" err="1"/>
              <a:t>maker</a:t>
            </a:r>
            <a:r>
              <a:rPr lang="en-US" baseline="-25000" dirty="0"/>
              <a:t>=B </a:t>
            </a:r>
            <a:r>
              <a:rPr lang="en-US" dirty="0"/>
              <a:t>(Product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dirty="0" smtClean="0"/>
              <a:t>Printer</a:t>
            </a:r>
            <a:r>
              <a:rPr lang="en-US" dirty="0"/>
              <a:t>)</a:t>
            </a:r>
          </a:p>
          <a:p>
            <a:r>
              <a:rPr lang="en-US" dirty="0"/>
              <a:t>R4 := π</a:t>
            </a:r>
            <a:r>
              <a:rPr lang="en-US" baseline="-25000" dirty="0" err="1"/>
              <a:t>model,price</a:t>
            </a:r>
            <a:r>
              <a:rPr lang="en-US" dirty="0"/>
              <a:t> (R1)</a:t>
            </a:r>
          </a:p>
          <a:p>
            <a:r>
              <a:rPr lang="en-US" dirty="0"/>
              <a:t>R5 := π</a:t>
            </a:r>
            <a:r>
              <a:rPr lang="en-US" baseline="-25000" dirty="0" err="1"/>
              <a:t>model,price</a:t>
            </a:r>
            <a:r>
              <a:rPr lang="en-US" dirty="0"/>
              <a:t> (R2)</a:t>
            </a:r>
          </a:p>
          <a:p>
            <a:r>
              <a:rPr lang="en-US" dirty="0"/>
              <a:t>R6: = π</a:t>
            </a:r>
            <a:r>
              <a:rPr lang="en-US" baseline="-25000" dirty="0" err="1"/>
              <a:t>model,price</a:t>
            </a:r>
            <a:r>
              <a:rPr lang="en-US" dirty="0"/>
              <a:t> (R3)</a:t>
            </a:r>
          </a:p>
          <a:p>
            <a:r>
              <a:rPr lang="en-US" dirty="0"/>
              <a:t>R7 := </a:t>
            </a:r>
            <a:r>
              <a:rPr lang="en-US" dirty="0" smtClean="0"/>
              <a:t>R4</a:t>
            </a:r>
            <a:r>
              <a:rPr lang="en-US" dirty="0">
                <a:latin typeface="Lucida Sans Unicode" pitchFamily="34" charset="0"/>
              </a:rPr>
              <a:t> ∪</a:t>
            </a:r>
            <a:r>
              <a:rPr lang="en-US" dirty="0" smtClean="0"/>
              <a:t>  R5</a:t>
            </a:r>
            <a:r>
              <a:rPr lang="en-US" dirty="0">
                <a:latin typeface="Lucida Sans Unicode" pitchFamily="34" charset="0"/>
              </a:rPr>
              <a:t> ∪</a:t>
            </a:r>
            <a:r>
              <a:rPr lang="en-US" dirty="0" smtClean="0"/>
              <a:t>  </a:t>
            </a:r>
            <a:r>
              <a:rPr lang="en-US" dirty="0"/>
              <a:t>R6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98080"/>
              </p:ext>
            </p:extLst>
          </p:nvPr>
        </p:nvGraphicFramePr>
        <p:xfrm>
          <a:off x="6400800" y="3352800"/>
          <a:ext cx="1905000" cy="323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price</a:t>
                      </a:r>
                    </a:p>
                  </a:txBody>
                  <a:tcPr marL="68580" marR="68580" marT="0" marB="0"/>
                </a:tc>
              </a:tr>
              <a:tr h="64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1004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649</a:t>
                      </a:r>
                    </a:p>
                  </a:txBody>
                  <a:tcPr marL="68580" marR="68580" marT="0" marB="0"/>
                </a:tc>
              </a:tr>
              <a:tr h="64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1005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630</a:t>
                      </a:r>
                    </a:p>
                  </a:txBody>
                  <a:tcPr marL="68580" marR="68580" marT="0" marB="0"/>
                </a:tc>
              </a:tr>
              <a:tr h="64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1006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1049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2007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1429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dirty="0" smtClean="0"/>
              <a:t>In-Class 3b – Query 1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257800"/>
          </a:xfrm>
        </p:spPr>
        <p:txBody>
          <a:bodyPr>
            <a:normAutofit fontScale="85000" lnSpcReduction="10000"/>
          </a:bodyPr>
          <a:lstStyle/>
          <a:p>
            <a:pPr marL="609600" indent="-609600"/>
            <a:r>
              <a:rPr lang="en-US" dirty="0" smtClean="0"/>
              <a:t>Schema:</a:t>
            </a:r>
          </a:p>
          <a:p>
            <a:pPr marL="1009650" lvl="1" indent="-609600"/>
            <a:r>
              <a:rPr lang="en-US" dirty="0" smtClean="0"/>
              <a:t>Product(maker</a:t>
            </a:r>
            <a:r>
              <a:rPr lang="en-US" dirty="0"/>
              <a:t>, model, type)</a:t>
            </a:r>
          </a:p>
          <a:p>
            <a:pPr marL="1009650" lvl="1" indent="-609600"/>
            <a:r>
              <a:rPr lang="en-US" dirty="0"/>
              <a:t>PC(model, speed, ram, </a:t>
            </a:r>
            <a:r>
              <a:rPr lang="en-US" dirty="0" err="1"/>
              <a:t>hd</a:t>
            </a:r>
            <a:r>
              <a:rPr lang="en-US" dirty="0"/>
              <a:t>, price)</a:t>
            </a:r>
          </a:p>
          <a:p>
            <a:pPr marL="1009650" lvl="1" indent="-609600"/>
            <a:r>
              <a:rPr lang="en-US" dirty="0"/>
              <a:t>Laptop(model, speed, ram, </a:t>
            </a:r>
            <a:r>
              <a:rPr lang="en-US" dirty="0" err="1"/>
              <a:t>hd</a:t>
            </a:r>
            <a:r>
              <a:rPr lang="en-US" dirty="0"/>
              <a:t>, screen, price)</a:t>
            </a:r>
          </a:p>
          <a:p>
            <a:pPr marL="1009650" lvl="1" indent="-609600"/>
            <a:r>
              <a:rPr lang="en-US" dirty="0"/>
              <a:t>Printer(model, color, type, price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Write SQL to find Maker, Model, Screen Size, and Price for laptops with screens larger than 15 inches. 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product.maker</a:t>
            </a:r>
            <a:r>
              <a:rPr lang="en-US" dirty="0"/>
              <a:t>,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laptop.model</a:t>
            </a:r>
            <a:r>
              <a:rPr lang="en-US" dirty="0"/>
              <a:t>, </a:t>
            </a:r>
            <a:r>
              <a:rPr lang="en-US" dirty="0" err="1"/>
              <a:t>laptop.screen</a:t>
            </a:r>
            <a:r>
              <a:rPr lang="en-US" dirty="0"/>
              <a:t>, </a:t>
            </a:r>
            <a:r>
              <a:rPr lang="en-US" dirty="0" err="1" smtClean="0"/>
              <a:t>laptop.price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product, </a:t>
            </a:r>
            <a:r>
              <a:rPr lang="en-US" dirty="0" smtClean="0"/>
              <a:t>laptop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/>
              <a:t>laptop.model</a:t>
            </a:r>
            <a:r>
              <a:rPr lang="en-US" dirty="0"/>
              <a:t>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/>
              <a:t>laptop.screen</a:t>
            </a:r>
            <a:r>
              <a:rPr lang="en-US" dirty="0"/>
              <a:t> &gt; 15;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0" t="10783" r="32915" b="11502"/>
          <a:stretch/>
        </p:blipFill>
        <p:spPr bwMode="auto">
          <a:xfrm>
            <a:off x="457200" y="96416"/>
            <a:ext cx="7696200" cy="664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3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/>
              <a:t>c) Find all model number and price of all products (of any type) made by manufacturer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(  SELECT </a:t>
            </a:r>
            <a:r>
              <a:rPr lang="en-US" dirty="0" err="1"/>
              <a:t>product.model</a:t>
            </a:r>
            <a:r>
              <a:rPr lang="en-US" dirty="0"/>
              <a:t>, price</a:t>
            </a:r>
          </a:p>
          <a:p>
            <a:pPr marL="0" indent="0">
              <a:buNone/>
            </a:pPr>
            <a:r>
              <a:rPr lang="en-US" dirty="0"/>
              <a:t>FROM product, pc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/>
              <a:t>pc.model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AND maker = ‘B</a:t>
            </a:r>
            <a:r>
              <a:rPr lang="en-US" dirty="0" smtClean="0"/>
              <a:t>’  ) </a:t>
            </a:r>
          </a:p>
          <a:p>
            <a:pPr marL="0" indent="0">
              <a:buNone/>
            </a:pPr>
            <a:r>
              <a:rPr lang="en-US" b="1" dirty="0" smtClean="0"/>
              <a:t>UNION</a:t>
            </a:r>
          </a:p>
          <a:p>
            <a:pPr marL="0" indent="0">
              <a:buNone/>
            </a:pPr>
            <a:r>
              <a:rPr lang="en-US" dirty="0" smtClean="0"/>
              <a:t>(  SELECT </a:t>
            </a:r>
            <a:r>
              <a:rPr lang="en-US" dirty="0" err="1"/>
              <a:t>product.model</a:t>
            </a:r>
            <a:r>
              <a:rPr lang="en-US" dirty="0"/>
              <a:t>, price</a:t>
            </a:r>
          </a:p>
          <a:p>
            <a:pPr marL="0" indent="0">
              <a:buNone/>
            </a:pPr>
            <a:r>
              <a:rPr lang="en-US" dirty="0"/>
              <a:t>FROM product, </a:t>
            </a:r>
            <a:r>
              <a:rPr lang="en-US" dirty="0" smtClean="0"/>
              <a:t>laptop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WHERE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 smtClean="0"/>
              <a:t>laptop.model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</a:t>
            </a:r>
            <a:r>
              <a:rPr lang="en-US" dirty="0"/>
              <a:t>AND maker = ‘B</a:t>
            </a:r>
            <a:r>
              <a:rPr lang="en-US" dirty="0" smtClean="0"/>
              <a:t>’  )</a:t>
            </a:r>
          </a:p>
          <a:p>
            <a:pPr marL="0" indent="0">
              <a:buNone/>
            </a:pPr>
            <a:r>
              <a:rPr lang="en-US" b="1" dirty="0" smtClean="0"/>
              <a:t>UNION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(  SELECT </a:t>
            </a:r>
            <a:r>
              <a:rPr lang="en-US" dirty="0" err="1"/>
              <a:t>product.model</a:t>
            </a:r>
            <a:r>
              <a:rPr lang="en-US" dirty="0"/>
              <a:t>, price</a:t>
            </a:r>
          </a:p>
          <a:p>
            <a:pPr marL="0" indent="0">
              <a:buNone/>
            </a:pPr>
            <a:r>
              <a:rPr lang="en-US" dirty="0"/>
              <a:t>FROM product, </a:t>
            </a:r>
            <a:r>
              <a:rPr lang="en-US" dirty="0" smtClean="0"/>
              <a:t>printer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 smtClean="0"/>
              <a:t>printer.model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AND maker = ‘B</a:t>
            </a:r>
            <a:r>
              <a:rPr lang="en-US" dirty="0" smtClean="0"/>
              <a:t>’   ) 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9775" r="25010" b="28521"/>
          <a:stretch/>
        </p:blipFill>
        <p:spPr bwMode="auto">
          <a:xfrm>
            <a:off x="213048" y="685800"/>
            <a:ext cx="882217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94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Subqueries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SUBquery</a:t>
            </a:r>
            <a:r>
              <a:rPr lang="en-US" altLang="en-US" dirty="0" smtClean="0"/>
              <a:t> is Query used inside another Query</a:t>
            </a:r>
          </a:p>
          <a:p>
            <a:r>
              <a:rPr lang="en-US" altLang="en-US" dirty="0" err="1" smtClean="0"/>
              <a:t>Subquery</a:t>
            </a:r>
            <a:r>
              <a:rPr lang="en-US" altLang="en-US" dirty="0" smtClean="0"/>
              <a:t> is a </a:t>
            </a:r>
            <a:r>
              <a:rPr lang="en-US" altLang="en-US" dirty="0"/>
              <a:t>parenthesized SELECT-FROM-WHERE statement </a:t>
            </a:r>
            <a:endParaRPr lang="en-US" altLang="en-US" dirty="0" smtClean="0"/>
          </a:p>
          <a:p>
            <a:r>
              <a:rPr lang="en-US" altLang="en-US" dirty="0" err="1" smtClean="0"/>
              <a:t>Subquery</a:t>
            </a:r>
            <a:r>
              <a:rPr lang="en-US" altLang="en-US" dirty="0" smtClean="0"/>
              <a:t> places like WHERE, FROM &amp; SELECT clause.</a:t>
            </a:r>
          </a:p>
          <a:p>
            <a:r>
              <a:rPr lang="en-US" altLang="en-US" dirty="0" smtClean="0"/>
              <a:t>Just saw a </a:t>
            </a:r>
            <a:r>
              <a:rPr lang="en-US" altLang="en-US" dirty="0" err="1" smtClean="0"/>
              <a:t>Subquery</a:t>
            </a:r>
            <a:r>
              <a:rPr lang="en-US" altLang="en-US" dirty="0" smtClean="0"/>
              <a:t> in our Union Example</a:t>
            </a:r>
          </a:p>
        </p:txBody>
      </p:sp>
    </p:spTree>
    <p:extLst>
      <p:ext uri="{BB962C8B-B14F-4D97-AF65-F5344CB8AC3E}">
        <p14:creationId xmlns:p14="http://schemas.microsoft.com/office/powerpoint/2010/main" val="22822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/>
              <a:t>c) Find all model number and price of all products (of any type) made by manufacturer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(  SELECT </a:t>
            </a:r>
            <a:r>
              <a:rPr lang="en-US" dirty="0" err="1"/>
              <a:t>product.model</a:t>
            </a:r>
            <a:r>
              <a:rPr lang="en-US" dirty="0"/>
              <a:t>, price</a:t>
            </a:r>
          </a:p>
          <a:p>
            <a:pPr marL="0" indent="0">
              <a:buNone/>
            </a:pPr>
            <a:r>
              <a:rPr lang="en-US" dirty="0"/>
              <a:t>FROM product, pc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/>
              <a:t>pc.model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AND maker = ‘B</a:t>
            </a:r>
            <a:r>
              <a:rPr lang="en-US" dirty="0" smtClean="0"/>
              <a:t>’  ) </a:t>
            </a:r>
          </a:p>
          <a:p>
            <a:pPr marL="0" indent="0">
              <a:buNone/>
            </a:pPr>
            <a:r>
              <a:rPr lang="en-US" b="1" dirty="0" smtClean="0"/>
              <a:t>UNION</a:t>
            </a:r>
          </a:p>
          <a:p>
            <a:pPr marL="0" indent="0">
              <a:buNone/>
            </a:pPr>
            <a:r>
              <a:rPr lang="en-US" dirty="0" smtClean="0"/>
              <a:t>(  SELECT </a:t>
            </a:r>
            <a:r>
              <a:rPr lang="en-US" dirty="0" err="1"/>
              <a:t>product.model</a:t>
            </a:r>
            <a:r>
              <a:rPr lang="en-US" dirty="0"/>
              <a:t>, price</a:t>
            </a:r>
          </a:p>
          <a:p>
            <a:pPr marL="0" indent="0">
              <a:buNone/>
            </a:pPr>
            <a:r>
              <a:rPr lang="en-US" dirty="0"/>
              <a:t>FROM product, </a:t>
            </a:r>
            <a:r>
              <a:rPr lang="en-US" dirty="0" smtClean="0"/>
              <a:t>laptop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WHERE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 smtClean="0"/>
              <a:t>laptop.model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</a:t>
            </a:r>
            <a:r>
              <a:rPr lang="en-US" dirty="0"/>
              <a:t>AND maker = ‘B</a:t>
            </a:r>
            <a:r>
              <a:rPr lang="en-US" dirty="0" smtClean="0"/>
              <a:t>’  )</a:t>
            </a:r>
          </a:p>
          <a:p>
            <a:pPr marL="0" indent="0">
              <a:buNone/>
            </a:pPr>
            <a:r>
              <a:rPr lang="en-US" b="1" dirty="0" smtClean="0"/>
              <a:t>UNION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(  SELECT </a:t>
            </a:r>
            <a:r>
              <a:rPr lang="en-US" dirty="0" err="1"/>
              <a:t>product.model</a:t>
            </a:r>
            <a:r>
              <a:rPr lang="en-US" dirty="0"/>
              <a:t>, price</a:t>
            </a:r>
          </a:p>
          <a:p>
            <a:pPr marL="0" indent="0">
              <a:buNone/>
            </a:pPr>
            <a:r>
              <a:rPr lang="en-US" dirty="0"/>
              <a:t>FROM product, </a:t>
            </a:r>
            <a:r>
              <a:rPr lang="en-US" dirty="0" smtClean="0"/>
              <a:t>printer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 smtClean="0"/>
              <a:t>printer.model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AND maker = ‘B</a:t>
            </a:r>
            <a:r>
              <a:rPr lang="en-US" dirty="0" smtClean="0"/>
              <a:t>’   ) 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486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List all songs by three different artists.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select artist, track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where upper(artist</a:t>
            </a:r>
            <a:r>
              <a:rPr lang="en-US" altLang="en-US" dirty="0"/>
              <a:t>) like upper('%eagles%' ) </a:t>
            </a:r>
            <a:r>
              <a:rPr lang="en-US" altLang="en-US" dirty="0" smtClean="0"/>
              <a:t>union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artist, track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where </a:t>
            </a:r>
            <a:r>
              <a:rPr lang="en-US" altLang="en-US" dirty="0"/>
              <a:t>upper(artist) like upper('%Allman%' ) </a:t>
            </a:r>
            <a:r>
              <a:rPr lang="en-US" altLang="en-US" dirty="0" smtClean="0"/>
              <a:t>union select </a:t>
            </a:r>
            <a:r>
              <a:rPr lang="en-US" altLang="en-US" dirty="0"/>
              <a:t>artist, track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where </a:t>
            </a:r>
            <a:r>
              <a:rPr lang="en-US" altLang="en-US" dirty="0"/>
              <a:t>upper(artist) like upper('%Clearwater%' );</a:t>
            </a:r>
          </a:p>
        </p:txBody>
      </p:sp>
    </p:spTree>
    <p:extLst>
      <p:ext uri="{BB962C8B-B14F-4D97-AF65-F5344CB8AC3E}">
        <p14:creationId xmlns:p14="http://schemas.microsoft.com/office/powerpoint/2010/main" val="732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4864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List all songs by three different artists.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/>
              <a:t>artist, track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where upper(artist</a:t>
            </a:r>
            <a:r>
              <a:rPr lang="en-US" altLang="en-US" dirty="0"/>
              <a:t>) like upper('%eagles%' ) 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r>
              <a:rPr lang="en-US" altLang="en-US" dirty="0" smtClean="0"/>
              <a:t>UNION</a:t>
            </a:r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/>
              <a:t>artist, track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where </a:t>
            </a:r>
            <a:r>
              <a:rPr lang="en-US" altLang="en-US" dirty="0"/>
              <a:t>upper(artist) like upper('%Allman%' ) 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r>
              <a:rPr lang="en-US" altLang="en-US" dirty="0" smtClean="0"/>
              <a:t>UNION </a:t>
            </a:r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/>
              <a:t>artist, track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where </a:t>
            </a:r>
            <a:r>
              <a:rPr lang="en-US" altLang="en-US" dirty="0"/>
              <a:t>upper(artist) like upper('%Clearwater%' </a:t>
            </a:r>
            <a:r>
              <a:rPr lang="en-US" altLang="en-US" dirty="0" smtClean="0"/>
              <a:t>) );</a:t>
            </a:r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48" y="228600"/>
            <a:ext cx="9231348" cy="553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8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Subqueries</a:t>
            </a:r>
            <a:r>
              <a:rPr lang="en-US" altLang="en-US" dirty="0" smtClean="0"/>
              <a:t> IN</a:t>
            </a:r>
            <a:br>
              <a:rPr lang="en-US" altLang="en-US" dirty="0" smtClean="0"/>
            </a:br>
            <a:r>
              <a:rPr lang="en-US" altLang="en-US" dirty="0" smtClean="0"/>
              <a:t>FROM Clause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In FROM Clause, Parenthesized Query operates like Relation.</a:t>
            </a:r>
          </a:p>
          <a:p>
            <a:r>
              <a:rPr lang="en-US" altLang="en-US" dirty="0"/>
              <a:t>Parenthesized Query </a:t>
            </a:r>
            <a:r>
              <a:rPr lang="en-US" altLang="en-US" dirty="0" smtClean="0"/>
              <a:t>must be named with a tuple variable.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6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Subqueries</a:t>
            </a:r>
            <a:r>
              <a:rPr lang="en-US" altLang="en-US" dirty="0" smtClean="0"/>
              <a:t> IN</a:t>
            </a:r>
            <a:br>
              <a:rPr lang="en-US" altLang="en-US" dirty="0" smtClean="0"/>
            </a:br>
            <a:r>
              <a:rPr lang="en-US" altLang="en-US" dirty="0" smtClean="0"/>
              <a:t>FROM Clause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</a:t>
            </a:r>
          </a:p>
          <a:p>
            <a:pPr marL="0" indent="0">
              <a:buNone/>
            </a:pPr>
            <a:r>
              <a:rPr lang="en-US" altLang="en-US" dirty="0"/>
              <a:t>SELECT </a:t>
            </a:r>
            <a:r>
              <a:rPr lang="en-US" altLang="en-US" dirty="0" smtClean="0"/>
              <a:t>*</a:t>
            </a:r>
          </a:p>
          <a:p>
            <a:pPr marL="0" indent="0">
              <a:buNone/>
            </a:pPr>
            <a:r>
              <a:rPr lang="en-US" altLang="en-US" dirty="0" smtClean="0"/>
              <a:t>FROM</a:t>
            </a:r>
          </a:p>
          <a:p>
            <a:pPr marL="0" indent="0">
              <a:buNone/>
            </a:pPr>
            <a:r>
              <a:rPr lang="en-US" altLang="en-US" dirty="0" smtClean="0"/>
              <a:t>( </a:t>
            </a:r>
            <a:r>
              <a:rPr lang="en-US" altLang="en-US" dirty="0"/>
              <a:t>SELECT </a:t>
            </a:r>
            <a:r>
              <a:rPr lang="en-US" altLang="en-US" dirty="0" err="1"/>
              <a:t>product.model</a:t>
            </a:r>
            <a:r>
              <a:rPr lang="en-US" altLang="en-US" dirty="0"/>
              <a:t>, </a:t>
            </a:r>
            <a:r>
              <a:rPr lang="en-US" altLang="en-US" dirty="0" smtClean="0"/>
              <a:t>price</a:t>
            </a:r>
          </a:p>
          <a:p>
            <a:pPr marL="0" indent="0">
              <a:buNone/>
            </a:pPr>
            <a:r>
              <a:rPr lang="en-US" altLang="en-US" dirty="0" smtClean="0"/>
              <a:t>FROM </a:t>
            </a:r>
            <a:r>
              <a:rPr lang="en-US" altLang="en-US" dirty="0"/>
              <a:t>product, </a:t>
            </a:r>
            <a:r>
              <a:rPr lang="en-US" altLang="en-US" dirty="0" smtClean="0"/>
              <a:t>pc</a:t>
            </a:r>
          </a:p>
          <a:p>
            <a:pPr marL="0" indent="0">
              <a:buNone/>
            </a:pPr>
            <a:r>
              <a:rPr lang="en-US" altLang="en-US" dirty="0" smtClean="0"/>
              <a:t>WHERE </a:t>
            </a:r>
            <a:r>
              <a:rPr lang="en-US" altLang="en-US" dirty="0" err="1"/>
              <a:t>product.model</a:t>
            </a:r>
            <a:r>
              <a:rPr lang="en-US" altLang="en-US" dirty="0"/>
              <a:t> = </a:t>
            </a:r>
            <a:r>
              <a:rPr lang="en-US" altLang="en-US" dirty="0" err="1"/>
              <a:t>pc.model</a:t>
            </a:r>
            <a:r>
              <a:rPr lang="en-US" altLang="en-US" dirty="0"/>
              <a:t> </a:t>
            </a:r>
            <a:r>
              <a:rPr lang="en-US" altLang="en-US" dirty="0" smtClean="0"/>
              <a:t>and</a:t>
            </a:r>
          </a:p>
          <a:p>
            <a:pPr marL="0" indent="0">
              <a:buNone/>
            </a:pPr>
            <a:r>
              <a:rPr lang="en-US" altLang="en-US" dirty="0" smtClean="0"/>
              <a:t>   </a:t>
            </a:r>
            <a:r>
              <a:rPr lang="en-US" altLang="en-US" dirty="0" err="1"/>
              <a:t>product.maker</a:t>
            </a:r>
            <a:r>
              <a:rPr lang="en-US" altLang="en-US" dirty="0"/>
              <a:t> = 'B' ) ;</a:t>
            </a:r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2" t="53670" r="18629"/>
          <a:stretch/>
        </p:blipFill>
        <p:spPr bwMode="auto">
          <a:xfrm>
            <a:off x="152397" y="2514600"/>
            <a:ext cx="877762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2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Subqueries</a:t>
            </a:r>
            <a:r>
              <a:rPr lang="en-US" altLang="en-US" dirty="0" smtClean="0"/>
              <a:t> IN</a:t>
            </a:r>
            <a:br>
              <a:rPr lang="en-US" altLang="en-US" dirty="0" smtClean="0"/>
            </a:br>
            <a:r>
              <a:rPr lang="en-US" altLang="en-US" dirty="0" smtClean="0"/>
              <a:t>FROM Clause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EXAMPLE: Needs Tuple </a:t>
            </a:r>
            <a:r>
              <a:rPr lang="en-US" altLang="en-US" dirty="0" err="1" smtClean="0"/>
              <a:t>Variabe</a:t>
            </a:r>
            <a:r>
              <a:rPr lang="en-US" altLang="en-US" dirty="0" smtClean="0"/>
              <a:t> (i.e., </a:t>
            </a:r>
            <a:r>
              <a:rPr lang="en-US" altLang="en-US" dirty="0" err="1" smtClean="0"/>
              <a:t>SubQ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r>
              <a:rPr lang="en-US" altLang="en-US" dirty="0"/>
              <a:t>SELECT </a:t>
            </a:r>
            <a:r>
              <a:rPr lang="en-US" altLang="en-US" dirty="0" smtClean="0"/>
              <a:t>*</a:t>
            </a:r>
          </a:p>
          <a:p>
            <a:pPr marL="0" indent="0">
              <a:buNone/>
            </a:pPr>
            <a:r>
              <a:rPr lang="en-US" altLang="en-US" dirty="0" smtClean="0"/>
              <a:t>FROM</a:t>
            </a:r>
          </a:p>
          <a:p>
            <a:pPr marL="0" indent="0">
              <a:buNone/>
            </a:pPr>
            <a:r>
              <a:rPr lang="en-US" altLang="en-US" dirty="0" smtClean="0"/>
              <a:t>( </a:t>
            </a:r>
            <a:r>
              <a:rPr lang="en-US" altLang="en-US" dirty="0"/>
              <a:t>SELECT </a:t>
            </a:r>
            <a:r>
              <a:rPr lang="en-US" altLang="en-US" dirty="0" err="1"/>
              <a:t>product.model</a:t>
            </a:r>
            <a:r>
              <a:rPr lang="en-US" altLang="en-US" dirty="0"/>
              <a:t>, </a:t>
            </a:r>
            <a:r>
              <a:rPr lang="en-US" altLang="en-US" dirty="0" smtClean="0"/>
              <a:t>price</a:t>
            </a:r>
          </a:p>
          <a:p>
            <a:pPr marL="0" indent="0">
              <a:buNone/>
            </a:pPr>
            <a:r>
              <a:rPr lang="en-US" altLang="en-US" dirty="0" smtClean="0"/>
              <a:t>FROM </a:t>
            </a:r>
            <a:r>
              <a:rPr lang="en-US" altLang="en-US" dirty="0"/>
              <a:t>product, </a:t>
            </a:r>
            <a:r>
              <a:rPr lang="en-US" altLang="en-US" dirty="0" smtClean="0"/>
              <a:t>pc</a:t>
            </a:r>
          </a:p>
          <a:p>
            <a:pPr marL="0" indent="0">
              <a:buNone/>
            </a:pPr>
            <a:r>
              <a:rPr lang="en-US" altLang="en-US" dirty="0" smtClean="0"/>
              <a:t>WHERE </a:t>
            </a:r>
            <a:r>
              <a:rPr lang="en-US" altLang="en-US" dirty="0" err="1"/>
              <a:t>product.model</a:t>
            </a:r>
            <a:r>
              <a:rPr lang="en-US" altLang="en-US" dirty="0"/>
              <a:t> = </a:t>
            </a:r>
            <a:r>
              <a:rPr lang="en-US" altLang="en-US" dirty="0" err="1"/>
              <a:t>pc.model</a:t>
            </a:r>
            <a:r>
              <a:rPr lang="en-US" altLang="en-US" dirty="0"/>
              <a:t> </a:t>
            </a:r>
            <a:r>
              <a:rPr lang="en-US" altLang="en-US" dirty="0" smtClean="0"/>
              <a:t>and</a:t>
            </a:r>
          </a:p>
          <a:p>
            <a:pPr marL="0" indent="0">
              <a:buNone/>
            </a:pPr>
            <a:r>
              <a:rPr lang="en-US" altLang="en-US" dirty="0" smtClean="0"/>
              <a:t>   </a:t>
            </a:r>
            <a:r>
              <a:rPr lang="en-US" altLang="en-US" dirty="0" err="1"/>
              <a:t>product.maker</a:t>
            </a:r>
            <a:r>
              <a:rPr lang="en-US" altLang="en-US" dirty="0"/>
              <a:t> = 'B' </a:t>
            </a:r>
            <a:r>
              <a:rPr lang="en-US" altLang="en-US" dirty="0" smtClean="0"/>
              <a:t>) </a:t>
            </a:r>
            <a:r>
              <a:rPr lang="en-US" altLang="en-US" dirty="0" err="1" smtClean="0"/>
              <a:t>SubQ</a:t>
            </a:r>
            <a:r>
              <a:rPr lang="en-US" altLang="en-US" dirty="0" smtClean="0"/>
              <a:t> </a:t>
            </a:r>
            <a:r>
              <a:rPr lang="en-US" altLang="en-US" dirty="0"/>
              <a:t>;</a:t>
            </a:r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t="34385" r="18046" b="2435"/>
          <a:stretch/>
        </p:blipFill>
        <p:spPr bwMode="auto">
          <a:xfrm>
            <a:off x="138404" y="1752600"/>
            <a:ext cx="8294281" cy="457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07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SubQueries</a:t>
            </a:r>
            <a:r>
              <a:rPr lang="en-US" dirty="0" smtClean="0"/>
              <a:t> IN </a:t>
            </a:r>
            <a:br>
              <a:rPr lang="en-US" dirty="0" smtClean="0"/>
            </a:br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Conditions Involving Relations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Set Membership:</a:t>
            </a:r>
          </a:p>
          <a:p>
            <a:pPr lvl="2"/>
            <a:r>
              <a:rPr lang="en-US" dirty="0" smtClean="0"/>
              <a:t>a IN (Relation R1)</a:t>
            </a:r>
          </a:p>
          <a:p>
            <a:pPr lvl="2"/>
            <a:r>
              <a:rPr lang="en-US" dirty="0" smtClean="0"/>
              <a:t>NOT a IN </a:t>
            </a:r>
            <a:r>
              <a:rPr lang="en-US" dirty="0"/>
              <a:t>(Relation R1)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NOT </a:t>
            </a:r>
            <a:r>
              <a:rPr lang="en-US" dirty="0"/>
              <a:t>IN (Relation R1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48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IN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&lt;</a:t>
            </a:r>
            <a:r>
              <a:rPr lang="en-US" altLang="en-US" dirty="0"/>
              <a:t>tuple&gt; IN (&lt;</a:t>
            </a:r>
            <a:r>
              <a:rPr lang="en-US" altLang="en-US" dirty="0" err="1"/>
              <a:t>subquery</a:t>
            </a:r>
            <a:r>
              <a:rPr lang="en-US" altLang="en-US" dirty="0"/>
              <a:t>&gt;) </a:t>
            </a:r>
            <a:endParaRPr lang="en-US" altLang="en-US" dirty="0" smtClean="0"/>
          </a:p>
          <a:p>
            <a:pPr lvl="1">
              <a:buFontTx/>
              <a:buChar char="-"/>
            </a:pPr>
            <a:r>
              <a:rPr lang="en-US" altLang="en-US" dirty="0" smtClean="0"/>
              <a:t>TRUE: &lt;tuple&gt; </a:t>
            </a:r>
            <a:r>
              <a:rPr lang="en-US" altLang="en-US" dirty="0"/>
              <a:t>is a member of </a:t>
            </a:r>
            <a:r>
              <a:rPr lang="en-US" altLang="en-US" dirty="0" smtClean="0"/>
              <a:t> &lt;</a:t>
            </a:r>
            <a:r>
              <a:rPr lang="en-US" altLang="en-US" dirty="0" err="1"/>
              <a:t>subquery</a:t>
            </a:r>
            <a:r>
              <a:rPr lang="en-US" altLang="en-US" dirty="0" smtClean="0"/>
              <a:t>&gt; relation.</a:t>
            </a:r>
            <a:endParaRPr lang="en-US" altLang="en-US" dirty="0"/>
          </a:p>
          <a:p>
            <a:pPr lvl="1">
              <a:buFontTx/>
              <a:buChar char="-"/>
            </a:pPr>
            <a:r>
              <a:rPr lang="en-US" altLang="en-US" dirty="0" smtClean="0"/>
              <a:t>Opposite Value: NOT IN</a:t>
            </a: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Used in WHERE clause</a:t>
            </a:r>
          </a:p>
          <a:p>
            <a:pPr>
              <a:buFont typeface="Arial" charset="0"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6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dirty="0" smtClean="0"/>
              <a:t>In-Class 3b – Query 2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257800"/>
          </a:xfrm>
        </p:spPr>
        <p:txBody>
          <a:bodyPr>
            <a:normAutofit fontScale="85000" lnSpcReduction="10000"/>
          </a:bodyPr>
          <a:lstStyle/>
          <a:p>
            <a:pPr marL="609600" indent="-609600"/>
            <a:r>
              <a:rPr lang="en-US" dirty="0" smtClean="0"/>
              <a:t>Schema:</a:t>
            </a:r>
          </a:p>
          <a:p>
            <a:pPr marL="1009650" lvl="1" indent="-609600"/>
            <a:r>
              <a:rPr lang="en-US" dirty="0" smtClean="0"/>
              <a:t>Product(maker</a:t>
            </a:r>
            <a:r>
              <a:rPr lang="en-US" dirty="0"/>
              <a:t>, model, type)</a:t>
            </a:r>
          </a:p>
          <a:p>
            <a:pPr marL="1009650" lvl="1" indent="-609600"/>
            <a:r>
              <a:rPr lang="en-US" dirty="0"/>
              <a:t>PC(model, speed, ram, </a:t>
            </a:r>
            <a:r>
              <a:rPr lang="en-US" dirty="0" err="1"/>
              <a:t>hd</a:t>
            </a:r>
            <a:r>
              <a:rPr lang="en-US" dirty="0"/>
              <a:t>, price)</a:t>
            </a:r>
          </a:p>
          <a:p>
            <a:pPr marL="1009650" lvl="1" indent="-609600"/>
            <a:r>
              <a:rPr lang="en-US" dirty="0"/>
              <a:t>Laptop(model, speed, ram, </a:t>
            </a:r>
            <a:r>
              <a:rPr lang="en-US" dirty="0" err="1"/>
              <a:t>hd</a:t>
            </a:r>
            <a:r>
              <a:rPr lang="en-US" dirty="0"/>
              <a:t>, screen, price)</a:t>
            </a:r>
          </a:p>
          <a:p>
            <a:pPr marL="1009650" lvl="1" indent="-609600"/>
            <a:r>
              <a:rPr lang="en-US" dirty="0"/>
              <a:t>Printer(model, color, type, price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Write SQL to find Maker, Model, Screen Size, and Price for laptops with screens larger than 15 inches. 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p.maker</a:t>
            </a:r>
            <a:r>
              <a:rPr lang="en-US" dirty="0"/>
              <a:t>,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l.model</a:t>
            </a:r>
            <a:r>
              <a:rPr lang="en-US" dirty="0"/>
              <a:t>, </a:t>
            </a:r>
            <a:r>
              <a:rPr lang="en-US" dirty="0" err="1" smtClean="0"/>
              <a:t>l.screen</a:t>
            </a:r>
            <a:r>
              <a:rPr lang="en-US" dirty="0"/>
              <a:t>, </a:t>
            </a:r>
            <a:r>
              <a:rPr lang="en-US" dirty="0" err="1" smtClean="0"/>
              <a:t>l.price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product p, laptop l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p.model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l.model</a:t>
            </a:r>
            <a:r>
              <a:rPr lang="en-US" dirty="0" smtClean="0"/>
              <a:t> and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l.screen</a:t>
            </a:r>
            <a:r>
              <a:rPr lang="en-US" dirty="0" smtClean="0"/>
              <a:t> </a:t>
            </a:r>
            <a:r>
              <a:rPr lang="en-US" dirty="0"/>
              <a:t>&gt; 15;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0063" r="31429" b="10351"/>
          <a:stretch/>
        </p:blipFill>
        <p:spPr bwMode="auto">
          <a:xfrm>
            <a:off x="609600" y="76200"/>
            <a:ext cx="7696200" cy="666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8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Subqueries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Find those manufacturers that </a:t>
            </a:r>
            <a:r>
              <a:rPr lang="en-US" smtClean="0"/>
              <a:t>sell PC’s </a:t>
            </a:r>
            <a:r>
              <a:rPr lang="en-US" dirty="0" smtClean="0"/>
              <a:t>and inexpensive laptops(laptops less than 1000.00).</a:t>
            </a:r>
          </a:p>
        </p:txBody>
      </p:sp>
    </p:spTree>
    <p:extLst>
      <p:ext uri="{BB962C8B-B14F-4D97-AF65-F5344CB8AC3E}">
        <p14:creationId xmlns:p14="http://schemas.microsoft.com/office/powerpoint/2010/main" val="41581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altLang="en-US" dirty="0" err="1"/>
              <a:t>Subqueries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382000" cy="53340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Let’s find the Makers PC’s and inexpensive laptops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en-US" dirty="0" smtClean="0"/>
              <a:t>Price &lt; 1000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Step 1: Find the makers of inexpensive laptops 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maker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FROM product, laptop</a:t>
            </a:r>
          </a:p>
          <a:p>
            <a:pPr marL="0" indent="0">
              <a:buNone/>
            </a:pPr>
            <a:r>
              <a:rPr lang="en-US" altLang="en-US" dirty="0" smtClean="0"/>
              <a:t>WHERE </a:t>
            </a:r>
            <a:r>
              <a:rPr lang="en-US" altLang="en-US" dirty="0"/>
              <a:t>price &lt; </a:t>
            </a:r>
            <a:r>
              <a:rPr lang="en-US" altLang="en-US" dirty="0" smtClean="0"/>
              <a:t>1000;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Step 2: </a:t>
            </a:r>
            <a:r>
              <a:rPr lang="en-US" altLang="en-US" dirty="0" err="1" smtClean="0"/>
              <a:t>Subquery</a:t>
            </a:r>
            <a:endParaRPr lang="en-US" altLang="en-US" dirty="0" smtClean="0"/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01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altLang="en-US" dirty="0" err="1" smtClean="0"/>
              <a:t>Subqueries</a:t>
            </a:r>
            <a:r>
              <a:rPr lang="en-US" altLang="en-US" dirty="0" smtClean="0"/>
              <a:t> w/ IN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Let’s find the Makers PC’s and inexpensive laptops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en-US" dirty="0" smtClean="0"/>
              <a:t>Price &lt; 1000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Step 2: Use </a:t>
            </a:r>
            <a:r>
              <a:rPr lang="en-US" altLang="en-US" dirty="0" err="1" smtClean="0"/>
              <a:t>Subquery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SELECT maker</a:t>
            </a:r>
          </a:p>
          <a:p>
            <a:pPr marL="0" indent="0">
              <a:buNone/>
            </a:pPr>
            <a:r>
              <a:rPr lang="en-US" altLang="en-US" dirty="0" smtClean="0"/>
              <a:t>FROM product</a:t>
            </a:r>
          </a:p>
          <a:p>
            <a:pPr marL="0" indent="0">
              <a:buNone/>
            </a:pPr>
            <a:r>
              <a:rPr lang="en-US" altLang="en-US" dirty="0" smtClean="0"/>
              <a:t>WHERE </a:t>
            </a:r>
            <a:r>
              <a:rPr lang="en-US" altLang="en-US" dirty="0" err="1" smtClean="0"/>
              <a:t>product.ctype</a:t>
            </a:r>
            <a:r>
              <a:rPr lang="en-US" altLang="en-US" dirty="0" smtClean="0"/>
              <a:t> = ‘pc’ and</a:t>
            </a:r>
          </a:p>
          <a:p>
            <a:pPr marL="0" indent="0">
              <a:buNone/>
            </a:pPr>
            <a:r>
              <a:rPr lang="en-US" altLang="en-US" dirty="0" smtClean="0"/>
              <a:t>   maker in (</a:t>
            </a:r>
          </a:p>
          <a:p>
            <a:pPr marL="0" indent="0">
              <a:buNone/>
            </a:pPr>
            <a:r>
              <a:rPr lang="en-US" altLang="en-US" dirty="0"/>
              <a:t>SELECT maker </a:t>
            </a:r>
          </a:p>
          <a:p>
            <a:pPr marL="0" indent="0">
              <a:buNone/>
            </a:pPr>
            <a:r>
              <a:rPr lang="en-US" altLang="en-US" dirty="0"/>
              <a:t>FROM product, laptop</a:t>
            </a:r>
          </a:p>
          <a:p>
            <a:pPr marL="0" indent="0">
              <a:buNone/>
            </a:pPr>
            <a:r>
              <a:rPr lang="en-US" altLang="en-US" dirty="0"/>
              <a:t>WHERE price &lt; </a:t>
            </a:r>
            <a:r>
              <a:rPr lang="en-US" altLang="en-US" dirty="0" smtClean="0"/>
              <a:t>1000 );</a:t>
            </a:r>
          </a:p>
          <a:p>
            <a:pPr marL="0" indent="0">
              <a:buNone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 t="11070" r="29242" b="4163"/>
          <a:stretch/>
        </p:blipFill>
        <p:spPr bwMode="auto">
          <a:xfrm>
            <a:off x="685800" y="113522"/>
            <a:ext cx="7543800" cy="664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1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altLang="en-US" dirty="0" err="1" smtClean="0"/>
              <a:t>Subqueries</a:t>
            </a:r>
            <a:r>
              <a:rPr lang="en-US" altLang="en-US" dirty="0" smtClean="0"/>
              <a:t> w/ IN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Let’s find the Makers PC’s and inexpensive laptops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en-US" dirty="0" smtClean="0"/>
              <a:t>Price &lt; 1000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Step 2: Use </a:t>
            </a:r>
            <a:r>
              <a:rPr lang="en-US" altLang="en-US" dirty="0" err="1" smtClean="0"/>
              <a:t>Subquery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b="1" dirty="0" smtClean="0"/>
              <a:t>distinct</a:t>
            </a:r>
            <a:r>
              <a:rPr lang="en-US" altLang="en-US" dirty="0" smtClean="0"/>
              <a:t> maker</a:t>
            </a:r>
          </a:p>
          <a:p>
            <a:pPr marL="0" indent="0">
              <a:buNone/>
            </a:pPr>
            <a:r>
              <a:rPr lang="en-US" altLang="en-US" dirty="0" smtClean="0"/>
              <a:t>FROM product</a:t>
            </a:r>
          </a:p>
          <a:p>
            <a:pPr marL="0" indent="0">
              <a:buNone/>
            </a:pPr>
            <a:r>
              <a:rPr lang="en-US" altLang="en-US" dirty="0" smtClean="0"/>
              <a:t>WHERE </a:t>
            </a:r>
            <a:r>
              <a:rPr lang="en-US" altLang="en-US" dirty="0" err="1" smtClean="0"/>
              <a:t>product.ctype</a:t>
            </a:r>
            <a:r>
              <a:rPr lang="en-US" altLang="en-US" dirty="0" smtClean="0"/>
              <a:t> = ‘pc’ and</a:t>
            </a:r>
          </a:p>
          <a:p>
            <a:pPr marL="0" indent="0">
              <a:buNone/>
            </a:pPr>
            <a:r>
              <a:rPr lang="en-US" altLang="en-US" dirty="0" smtClean="0"/>
              <a:t>   maker in (</a:t>
            </a:r>
          </a:p>
          <a:p>
            <a:pPr marL="0" indent="0">
              <a:buNone/>
            </a:pPr>
            <a:r>
              <a:rPr lang="en-US" altLang="en-US" dirty="0"/>
              <a:t>SELECT maker </a:t>
            </a:r>
          </a:p>
          <a:p>
            <a:pPr marL="0" indent="0">
              <a:buNone/>
            </a:pPr>
            <a:r>
              <a:rPr lang="en-US" altLang="en-US" dirty="0"/>
              <a:t>FROM product, laptop</a:t>
            </a:r>
          </a:p>
          <a:p>
            <a:pPr marL="0" indent="0">
              <a:buNone/>
            </a:pPr>
            <a:r>
              <a:rPr lang="en-US" altLang="en-US" dirty="0"/>
              <a:t>WHERE price &lt; </a:t>
            </a:r>
            <a:r>
              <a:rPr lang="en-US" altLang="en-US" dirty="0" smtClean="0"/>
              <a:t>1000 );</a:t>
            </a:r>
          </a:p>
          <a:p>
            <a:pPr marL="0" indent="0">
              <a:buNone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t="9344" r="31866" b="2579"/>
          <a:stretch/>
        </p:blipFill>
        <p:spPr bwMode="auto">
          <a:xfrm>
            <a:off x="914400" y="76200"/>
            <a:ext cx="6934200" cy="663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w/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DISTINCT keyword:</a:t>
            </a:r>
          </a:p>
          <a:p>
            <a:pPr lvl="1"/>
            <a:r>
              <a:rPr lang="en-US" dirty="0" smtClean="0"/>
              <a:t>Removes redundant tuples from returned 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/>
              <a:t>d</a:t>
            </a:r>
            <a:r>
              <a:rPr lang="en-US" dirty="0" smtClean="0"/>
              <a:t>) Find those manufacturers that sell laptops, but </a:t>
            </a:r>
            <a:r>
              <a:rPr lang="en-US" smtClean="0"/>
              <a:t>not PC’s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5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486400"/>
          </a:xfrm>
        </p:spPr>
        <p:txBody>
          <a:bodyPr>
            <a:normAutofit/>
          </a:bodyPr>
          <a:lstStyle/>
          <a:p>
            <a:pPr marL="609600" indent="-609600"/>
            <a:r>
              <a:rPr lang="en-US" dirty="0" smtClean="0"/>
              <a:t>Product(maker, model, type), 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400050" lvl="1" indent="0">
              <a:buNone/>
            </a:pPr>
            <a:r>
              <a:rPr lang="en-US" dirty="0" smtClean="0"/>
              <a:t>d) Find those manufacturers that sell laptops, but not PC’s.</a:t>
            </a:r>
          </a:p>
          <a:p>
            <a:pPr marL="400050" lvl="1" indent="0">
              <a:buNone/>
            </a:pPr>
            <a:r>
              <a:rPr lang="en-US" dirty="0" smtClean="0"/>
              <a:t>SELECT distinct maker FROM </a:t>
            </a:r>
            <a:r>
              <a:rPr lang="en-US" dirty="0"/>
              <a:t>product  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 WHERE </a:t>
            </a:r>
            <a:r>
              <a:rPr lang="en-US" dirty="0" err="1" smtClean="0"/>
              <a:t>ctype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'laptop'     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AND maker NOT IN 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smtClean="0"/>
              <a:t> (SELECT </a:t>
            </a:r>
            <a:r>
              <a:rPr lang="en-US" dirty="0"/>
              <a:t>maker </a:t>
            </a:r>
            <a:r>
              <a:rPr lang="en-US" dirty="0" smtClean="0"/>
              <a:t>FROM </a:t>
            </a:r>
            <a:r>
              <a:rPr lang="en-US" dirty="0"/>
              <a:t>product </a:t>
            </a:r>
            <a:r>
              <a:rPr lang="en-US" dirty="0" smtClean="0"/>
              <a:t>WHERE </a:t>
            </a:r>
            <a:r>
              <a:rPr lang="en-US" dirty="0" err="1" smtClean="0"/>
              <a:t>ctype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'pc');</a:t>
            </a:r>
          </a:p>
          <a:p>
            <a:pPr marL="400050" lvl="1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10" b="33809"/>
          <a:stretch/>
        </p:blipFill>
        <p:spPr bwMode="auto">
          <a:xfrm>
            <a:off x="304800" y="304800"/>
            <a:ext cx="8382000" cy="618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5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25908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Take a look at movies with ‘star’ in the name</a:t>
            </a:r>
          </a:p>
          <a:p>
            <a:pPr marL="0" indent="0">
              <a:buNone/>
            </a:pPr>
            <a:r>
              <a:rPr lang="en-US" altLang="en-US" dirty="0" smtClean="0"/>
              <a:t>SELECT *</a:t>
            </a:r>
          </a:p>
          <a:p>
            <a:pPr marL="0" indent="0">
              <a:buNone/>
            </a:pPr>
            <a:r>
              <a:rPr lang="en-US" altLang="en-US" dirty="0" smtClean="0"/>
              <a:t>FROM movies</a:t>
            </a:r>
          </a:p>
          <a:p>
            <a:pPr marL="0" indent="0">
              <a:buNone/>
            </a:pPr>
            <a:r>
              <a:rPr lang="en-US" altLang="en-US" dirty="0" smtClean="0"/>
              <a:t>WHERE </a:t>
            </a:r>
            <a:r>
              <a:rPr lang="en-US" altLang="en-US" b="1" dirty="0" smtClean="0"/>
              <a:t>lower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mname</a:t>
            </a:r>
            <a:r>
              <a:rPr lang="en-US" altLang="en-US" dirty="0" smtClean="0"/>
              <a:t>) like ‘%star%’;</a:t>
            </a:r>
            <a:endParaRPr lang="en-US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t="10207" r="29679" b="11789"/>
          <a:stretch/>
        </p:blipFill>
        <p:spPr bwMode="auto">
          <a:xfrm>
            <a:off x="304800" y="228600"/>
            <a:ext cx="8001000" cy="652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3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4038600"/>
          </a:xfrm>
        </p:spPr>
        <p:txBody>
          <a:bodyPr>
            <a:normAutofit fontScale="625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Star Wars has id 50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Who rated Star Wars a 5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ratings(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, mid </a:t>
            </a:r>
            <a:r>
              <a:rPr lang="en-US" altLang="en-US" dirty="0" err="1"/>
              <a:t>int</a:t>
            </a:r>
            <a:r>
              <a:rPr lang="en-US" altLang="en-US" dirty="0"/>
              <a:t>, rating </a:t>
            </a:r>
            <a:r>
              <a:rPr lang="en-US" altLang="en-US" dirty="0" err="1"/>
              <a:t>int</a:t>
            </a:r>
            <a:r>
              <a:rPr lang="en-US" altLang="en-US" dirty="0"/>
              <a:t>, key (</a:t>
            </a:r>
            <a:r>
              <a:rPr lang="en-US" altLang="en-US" dirty="0" err="1"/>
              <a:t>pid</a:t>
            </a:r>
            <a:r>
              <a:rPr lang="en-US" altLang="en-US" dirty="0"/>
              <a:t>, mid</a:t>
            </a:r>
            <a:r>
              <a:rPr lang="en-US" altLang="en-US" dirty="0" smtClean="0"/>
              <a:t>))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Person(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primary key,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err="1" smtClean="0"/>
              <a:t>lName</a:t>
            </a:r>
            <a:r>
              <a:rPr lang="en-US" altLang="en-US" dirty="0" smtClean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(20), </a:t>
            </a:r>
            <a:r>
              <a:rPr lang="en-US" altLang="en-US" dirty="0" err="1"/>
              <a:t>fName</a:t>
            </a:r>
            <a:r>
              <a:rPr lang="en-US" altLang="en-US" dirty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(20), gender char(1), birth date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SELECT * FROM ratings, person  </a:t>
            </a:r>
          </a:p>
          <a:p>
            <a:pPr marL="0" indent="0">
              <a:buNone/>
            </a:pPr>
            <a:r>
              <a:rPr lang="en-US" altLang="en-US" dirty="0" smtClean="0"/>
              <a:t>WHERE </a:t>
            </a:r>
            <a:r>
              <a:rPr lang="en-US" altLang="en-US" dirty="0" err="1" smtClean="0"/>
              <a:t>ratings.pid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person.pid</a:t>
            </a:r>
            <a:r>
              <a:rPr lang="en-US" altLang="en-US" dirty="0" smtClean="0"/>
              <a:t> AND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mid=50</a:t>
            </a:r>
            <a:r>
              <a:rPr lang="en-US" altLang="en-US" dirty="0"/>
              <a:t> </a:t>
            </a:r>
            <a:r>
              <a:rPr lang="en-US" altLang="en-US" dirty="0" smtClean="0"/>
              <a:t>AND rating=5</a:t>
            </a:r>
          </a:p>
          <a:p>
            <a:pPr marL="0" indent="0">
              <a:buNone/>
            </a:pPr>
            <a:r>
              <a:rPr lang="en-US" altLang="en-US" dirty="0" smtClean="0"/>
              <a:t>ORDER BY birth DESC;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0" t="9200" r="33878"/>
          <a:stretch/>
        </p:blipFill>
        <p:spPr bwMode="auto">
          <a:xfrm>
            <a:off x="838200" y="76200"/>
            <a:ext cx="6553200" cy="66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83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4038600"/>
          </a:xfrm>
        </p:spPr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Who rated Star Wars and Star Trek: First Contact a 5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ratings(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, mid </a:t>
            </a:r>
            <a:r>
              <a:rPr lang="en-US" altLang="en-US" dirty="0" err="1"/>
              <a:t>int</a:t>
            </a:r>
            <a:r>
              <a:rPr lang="en-US" altLang="en-US" dirty="0"/>
              <a:t>, rating </a:t>
            </a:r>
            <a:r>
              <a:rPr lang="en-US" altLang="en-US" dirty="0" err="1"/>
              <a:t>int</a:t>
            </a:r>
            <a:r>
              <a:rPr lang="en-US" altLang="en-US" dirty="0"/>
              <a:t>, key (</a:t>
            </a:r>
            <a:r>
              <a:rPr lang="en-US" altLang="en-US" dirty="0" err="1"/>
              <a:t>pid</a:t>
            </a:r>
            <a:r>
              <a:rPr lang="en-US" altLang="en-US" dirty="0"/>
              <a:t>, mid</a:t>
            </a:r>
            <a:r>
              <a:rPr lang="en-US" altLang="en-US" dirty="0" smtClean="0"/>
              <a:t>))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Person(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primary key,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err="1" smtClean="0"/>
              <a:t>lName</a:t>
            </a:r>
            <a:r>
              <a:rPr lang="en-US" altLang="en-US" dirty="0" smtClean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(20), </a:t>
            </a:r>
            <a:r>
              <a:rPr lang="en-US" altLang="en-US" dirty="0" err="1"/>
              <a:t>fName</a:t>
            </a:r>
            <a:r>
              <a:rPr lang="en-US" altLang="en-US" dirty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(20), gender char(1), birth date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257800"/>
          </a:xfrm>
        </p:spPr>
        <p:txBody>
          <a:bodyPr>
            <a:normAutofit fontScale="85000" lnSpcReduction="10000"/>
          </a:bodyPr>
          <a:lstStyle/>
          <a:p>
            <a:pPr marL="609600" indent="-609600"/>
            <a:r>
              <a:rPr lang="en-US" dirty="0" smtClean="0"/>
              <a:t>Schema:</a:t>
            </a:r>
          </a:p>
          <a:p>
            <a:pPr marL="1009650" lvl="1" indent="-609600"/>
            <a:r>
              <a:rPr lang="en-US" dirty="0" smtClean="0"/>
              <a:t>Product(maker</a:t>
            </a:r>
            <a:r>
              <a:rPr lang="en-US" dirty="0"/>
              <a:t>, model, type)</a:t>
            </a:r>
          </a:p>
          <a:p>
            <a:pPr marL="1009650" lvl="1" indent="-609600"/>
            <a:r>
              <a:rPr lang="en-US" dirty="0"/>
              <a:t>PC(model, speed, ram, </a:t>
            </a:r>
            <a:r>
              <a:rPr lang="en-US" dirty="0" err="1"/>
              <a:t>hd</a:t>
            </a:r>
            <a:r>
              <a:rPr lang="en-US" dirty="0"/>
              <a:t>, price)</a:t>
            </a:r>
          </a:p>
          <a:p>
            <a:pPr marL="1009650" lvl="1" indent="-609600"/>
            <a:r>
              <a:rPr lang="en-US" dirty="0"/>
              <a:t>Laptop(model, speed, ram, </a:t>
            </a:r>
            <a:r>
              <a:rPr lang="en-US" dirty="0" err="1"/>
              <a:t>hd</a:t>
            </a:r>
            <a:r>
              <a:rPr lang="en-US" dirty="0"/>
              <a:t>, screen, price)</a:t>
            </a:r>
          </a:p>
          <a:p>
            <a:pPr marL="1009650" lvl="1" indent="-609600"/>
            <a:r>
              <a:rPr lang="en-US" dirty="0"/>
              <a:t>Printer(model, color, type, price</a:t>
            </a:r>
            <a:r>
              <a:rPr lang="en-US" dirty="0" smtClean="0"/>
              <a:t>) ¼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Write SQL to find Maker, Model, Screen Size, and Price for laptops with screens larger than 15 inches. 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p.maker</a:t>
            </a:r>
            <a:r>
              <a:rPr lang="en-US" dirty="0"/>
              <a:t>,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l.model</a:t>
            </a:r>
            <a:r>
              <a:rPr lang="en-US" dirty="0"/>
              <a:t>, </a:t>
            </a:r>
            <a:r>
              <a:rPr lang="en-US" dirty="0" err="1" smtClean="0"/>
              <a:t>l.screen</a:t>
            </a:r>
            <a:r>
              <a:rPr lang="en-US" dirty="0"/>
              <a:t>, </a:t>
            </a:r>
            <a:r>
              <a:rPr lang="en-US" dirty="0" err="1" smtClean="0"/>
              <a:t>l.price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product p, laptop l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p.model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l.model</a:t>
            </a:r>
            <a:r>
              <a:rPr lang="en-US" dirty="0" smtClean="0"/>
              <a:t> and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l.screen</a:t>
            </a:r>
            <a:r>
              <a:rPr lang="en-US" b="1" dirty="0" smtClean="0"/>
              <a:t> &gt;= </a:t>
            </a:r>
            <a:r>
              <a:rPr lang="en-US" b="1" dirty="0"/>
              <a:t>15</a:t>
            </a:r>
            <a:r>
              <a:rPr lang="en-US" dirty="0"/>
              <a:t>;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1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25908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Take a look at movies with ‘star’ in the name</a:t>
            </a:r>
          </a:p>
          <a:p>
            <a:pPr marL="0" indent="0">
              <a:buNone/>
            </a:pPr>
            <a:r>
              <a:rPr lang="en-US" altLang="en-US" dirty="0" smtClean="0"/>
              <a:t>SELECT *</a:t>
            </a:r>
          </a:p>
          <a:p>
            <a:pPr marL="0" indent="0">
              <a:buNone/>
            </a:pPr>
            <a:r>
              <a:rPr lang="en-US" altLang="en-US" dirty="0" smtClean="0"/>
              <a:t>FROM movies</a:t>
            </a:r>
          </a:p>
          <a:p>
            <a:pPr marL="0" indent="0">
              <a:buNone/>
            </a:pPr>
            <a:r>
              <a:rPr lang="en-US" altLang="en-US" dirty="0" smtClean="0"/>
              <a:t>WHERE </a:t>
            </a:r>
            <a:r>
              <a:rPr lang="en-US" altLang="en-US" b="1" dirty="0" smtClean="0"/>
              <a:t>lower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mname</a:t>
            </a:r>
            <a:r>
              <a:rPr lang="en-US" altLang="en-US" dirty="0" smtClean="0"/>
              <a:t>) like ‘%star%’;</a:t>
            </a:r>
            <a:endParaRPr lang="en-US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t="10207" r="29679" b="11789"/>
          <a:stretch/>
        </p:blipFill>
        <p:spPr bwMode="auto">
          <a:xfrm>
            <a:off x="304800" y="228600"/>
            <a:ext cx="8001000" cy="652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4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562600"/>
          </a:xfrm>
        </p:spPr>
        <p:txBody>
          <a:bodyPr>
            <a:normAutofit fontScale="775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Who rated Star Wars and Star Trek: First Contact a 5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Star Wars has id = 5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Star Trek: First Contact has id = 222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ratings(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, mid </a:t>
            </a:r>
            <a:r>
              <a:rPr lang="en-US" altLang="en-US" dirty="0" err="1"/>
              <a:t>int</a:t>
            </a:r>
            <a:r>
              <a:rPr lang="en-US" altLang="en-US" dirty="0"/>
              <a:t>, rating </a:t>
            </a:r>
            <a:r>
              <a:rPr lang="en-US" altLang="en-US" dirty="0" err="1"/>
              <a:t>int</a:t>
            </a:r>
            <a:r>
              <a:rPr lang="en-US" altLang="en-US" dirty="0"/>
              <a:t>, key (</a:t>
            </a:r>
            <a:r>
              <a:rPr lang="en-US" altLang="en-US" dirty="0" err="1"/>
              <a:t>pid</a:t>
            </a:r>
            <a:r>
              <a:rPr lang="en-US" altLang="en-US" dirty="0"/>
              <a:t>, mid</a:t>
            </a:r>
            <a:r>
              <a:rPr lang="en-US" altLang="en-US" dirty="0" smtClean="0"/>
              <a:t>))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Person(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primary key,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err="1" smtClean="0"/>
              <a:t>lName</a:t>
            </a:r>
            <a:r>
              <a:rPr lang="en-US" altLang="en-US" dirty="0" smtClean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(20), </a:t>
            </a:r>
            <a:r>
              <a:rPr lang="en-US" altLang="en-US" dirty="0" err="1"/>
              <a:t>fName</a:t>
            </a:r>
            <a:r>
              <a:rPr lang="en-US" altLang="en-US" dirty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(20), gender char(1), birth date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SELECT * </a:t>
            </a:r>
          </a:p>
          <a:p>
            <a:pPr marL="0" indent="0">
              <a:buNone/>
            </a:pPr>
            <a:r>
              <a:rPr lang="en-US" altLang="en-US" dirty="0" smtClean="0"/>
              <a:t>FROM ratings rating1, ratings rating2</a:t>
            </a:r>
          </a:p>
          <a:p>
            <a:pPr marL="0" indent="0">
              <a:buNone/>
            </a:pPr>
            <a:r>
              <a:rPr lang="en-US" altLang="en-US" dirty="0" smtClean="0"/>
              <a:t>WHERE rating1.pid = rating2.pid #(same person)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and rating1.mid = 50 and rating1.rating = 5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and rating2.mid = 222 and rating2.rating = 5; 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9488" r="31516" b="1284"/>
          <a:stretch/>
        </p:blipFill>
        <p:spPr bwMode="auto">
          <a:xfrm>
            <a:off x="762000" y="76200"/>
            <a:ext cx="7010400" cy="667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9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562600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Who rated Star Wars and Star Trek: First Contact and </a:t>
            </a:r>
            <a:r>
              <a:rPr lang="en-US" altLang="en-US" dirty="0" err="1" smtClean="0"/>
              <a:t>Stargate</a:t>
            </a:r>
            <a:r>
              <a:rPr lang="en-US" altLang="en-US" dirty="0" smtClean="0"/>
              <a:t> a 5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Star Wars has id = 5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Star Trek: First Contact has id = 222</a:t>
            </a:r>
          </a:p>
          <a:p>
            <a:pPr>
              <a:buFont typeface="Arial" charset="0"/>
              <a:buChar char="•"/>
            </a:pPr>
            <a:r>
              <a:rPr lang="en-US" altLang="en-US" dirty="0" err="1" smtClean="0"/>
              <a:t>Stargate</a:t>
            </a:r>
            <a:r>
              <a:rPr lang="en-US" altLang="en-US" dirty="0" smtClean="0"/>
              <a:t> has id = 62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ratings(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, mid </a:t>
            </a:r>
            <a:r>
              <a:rPr lang="en-US" altLang="en-US" dirty="0" err="1"/>
              <a:t>int</a:t>
            </a:r>
            <a:r>
              <a:rPr lang="en-US" altLang="en-US" dirty="0"/>
              <a:t>, rating </a:t>
            </a:r>
            <a:r>
              <a:rPr lang="en-US" altLang="en-US" dirty="0" err="1"/>
              <a:t>int</a:t>
            </a:r>
            <a:r>
              <a:rPr lang="en-US" altLang="en-US" dirty="0"/>
              <a:t>, key (</a:t>
            </a:r>
            <a:r>
              <a:rPr lang="en-US" altLang="en-US" dirty="0" err="1"/>
              <a:t>pid</a:t>
            </a:r>
            <a:r>
              <a:rPr lang="en-US" altLang="en-US" dirty="0"/>
              <a:t>, mid</a:t>
            </a:r>
            <a:r>
              <a:rPr lang="en-US" altLang="en-US" dirty="0" smtClean="0"/>
              <a:t>))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Person(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primary key,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err="1" smtClean="0"/>
              <a:t>lName</a:t>
            </a:r>
            <a:r>
              <a:rPr lang="en-US" altLang="en-US" dirty="0" smtClean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(20), </a:t>
            </a:r>
            <a:r>
              <a:rPr lang="en-US" altLang="en-US" dirty="0" err="1"/>
              <a:t>fName</a:t>
            </a:r>
            <a:r>
              <a:rPr lang="en-US" altLang="en-US" dirty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(20), gender char(1), birth date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SELECT * </a:t>
            </a:r>
          </a:p>
          <a:p>
            <a:pPr marL="0" indent="0">
              <a:buNone/>
            </a:pPr>
            <a:r>
              <a:rPr lang="en-US" altLang="en-US" dirty="0" smtClean="0"/>
              <a:t>FROM ratings rating1, ratings rating2, ratings rating3</a:t>
            </a:r>
          </a:p>
          <a:p>
            <a:pPr marL="0" indent="0">
              <a:buNone/>
            </a:pPr>
            <a:r>
              <a:rPr lang="en-US" altLang="en-US" dirty="0" smtClean="0"/>
              <a:t>WHERE rating1.pid = rating2.pid and rating2.pid = rating3.pid #(same person)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and rating1.mid = 50 and rating1.rating = 5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and rating2.mid = 222 and rating2.rating = 5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and rating3.mid = 62 and rating3.rating=5;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3" t="9631" r="37376"/>
          <a:stretch/>
        </p:blipFill>
        <p:spPr bwMode="auto">
          <a:xfrm>
            <a:off x="1371600" y="43543"/>
            <a:ext cx="6172200" cy="674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19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562600"/>
          </a:xfrm>
        </p:spPr>
        <p:txBody>
          <a:bodyPr>
            <a:normAutofit fontScale="625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Who rated Star Wars and Star Trek: First Contact and </a:t>
            </a:r>
            <a:r>
              <a:rPr lang="en-US" altLang="en-US" dirty="0" err="1" smtClean="0"/>
              <a:t>Stargate</a:t>
            </a:r>
            <a:r>
              <a:rPr lang="en-US" altLang="en-US" dirty="0" smtClean="0"/>
              <a:t> a 5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Star Wars has id = 5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Star Trek: First Contact has id = 222</a:t>
            </a:r>
          </a:p>
          <a:p>
            <a:pPr>
              <a:buFont typeface="Arial" charset="0"/>
              <a:buChar char="•"/>
            </a:pPr>
            <a:r>
              <a:rPr lang="en-US" altLang="en-US" dirty="0" err="1" smtClean="0"/>
              <a:t>Stargate</a:t>
            </a:r>
            <a:r>
              <a:rPr lang="en-US" altLang="en-US" dirty="0" smtClean="0"/>
              <a:t> has id = 62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ratings(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, mid </a:t>
            </a:r>
            <a:r>
              <a:rPr lang="en-US" altLang="en-US" dirty="0" err="1"/>
              <a:t>int</a:t>
            </a:r>
            <a:r>
              <a:rPr lang="en-US" altLang="en-US" dirty="0"/>
              <a:t>, rating </a:t>
            </a:r>
            <a:r>
              <a:rPr lang="en-US" altLang="en-US" dirty="0" err="1"/>
              <a:t>int</a:t>
            </a:r>
            <a:r>
              <a:rPr lang="en-US" altLang="en-US" dirty="0"/>
              <a:t>, key (</a:t>
            </a:r>
            <a:r>
              <a:rPr lang="en-US" altLang="en-US" dirty="0" err="1"/>
              <a:t>pid</a:t>
            </a:r>
            <a:r>
              <a:rPr lang="en-US" altLang="en-US" dirty="0"/>
              <a:t>, mid</a:t>
            </a:r>
            <a:r>
              <a:rPr lang="en-US" altLang="en-US" dirty="0" smtClean="0"/>
              <a:t>))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Person(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primary key,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err="1" smtClean="0"/>
              <a:t>lName</a:t>
            </a:r>
            <a:r>
              <a:rPr lang="en-US" altLang="en-US" dirty="0" smtClean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(20), </a:t>
            </a:r>
            <a:r>
              <a:rPr lang="en-US" altLang="en-US" dirty="0" err="1"/>
              <a:t>fName</a:t>
            </a:r>
            <a:r>
              <a:rPr lang="en-US" altLang="en-US" dirty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(20), gender char(1), birth date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SELECT * FROM person WHERE 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IN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(SELECT rating1.pid</a:t>
            </a:r>
          </a:p>
          <a:p>
            <a:pPr marL="0" indent="0">
              <a:buNone/>
            </a:pPr>
            <a:r>
              <a:rPr lang="en-US" altLang="en-US" dirty="0" smtClean="0"/>
              <a:t>FROM ratings rating1, ratings rating2, ratings rating3</a:t>
            </a:r>
          </a:p>
          <a:p>
            <a:pPr marL="0" indent="0">
              <a:buNone/>
            </a:pPr>
            <a:r>
              <a:rPr lang="en-US" altLang="en-US" dirty="0" smtClean="0"/>
              <a:t>WHERE rating1.pid = rating2.pid and rating2.pid = rating3.pid #(same person)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and rating1.mid = 50 and rating1.rating = 5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and rating2.mid = 222 and rating2.rating = 5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and rating3.mid = 62 and rating3.rating=5);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7" t="10639" r="31866" b="36975"/>
          <a:stretch/>
        </p:blipFill>
        <p:spPr bwMode="auto">
          <a:xfrm>
            <a:off x="80865" y="1066800"/>
            <a:ext cx="8897816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27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did these customers rate these movies?</a:t>
            </a:r>
          </a:p>
          <a:p>
            <a:pPr lvl="1"/>
            <a:r>
              <a:rPr lang="en-US" dirty="0" smtClean="0"/>
              <a:t>Any </a:t>
            </a:r>
            <a:r>
              <a:rPr lang="en-US" dirty="0" err="1" smtClean="0"/>
              <a:t>pattrern</a:t>
            </a:r>
            <a:r>
              <a:rPr lang="en-US" dirty="0" smtClean="0"/>
              <a:t> to timing</a:t>
            </a:r>
          </a:p>
          <a:p>
            <a:r>
              <a:rPr lang="en-US" dirty="0" smtClean="0"/>
              <a:t>Any other correlations between the ratings of this group?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Look at ratings for a group of movies.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Checking the ratings for the right list of movies can say much!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Automatically finding info like the discriminating movie list is goal.</a:t>
            </a:r>
            <a:endParaRPr lang="en-US" altLang="en-US" dirty="0"/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 err="1"/>
              <a:t>a.pid</a:t>
            </a:r>
            <a:r>
              <a:rPr lang="en-US" altLang="en-US" dirty="0"/>
              <a:t>, </a:t>
            </a:r>
            <a:r>
              <a:rPr lang="en-US" altLang="en-US" dirty="0" err="1"/>
              <a:t>a.rating</a:t>
            </a:r>
            <a:r>
              <a:rPr lang="en-US" altLang="en-US" dirty="0"/>
              <a:t>, </a:t>
            </a:r>
            <a:r>
              <a:rPr lang="en-US" altLang="en-US" dirty="0" err="1"/>
              <a:t>b.rating</a:t>
            </a:r>
            <a:r>
              <a:rPr lang="en-US" altLang="en-US" dirty="0"/>
              <a:t>, </a:t>
            </a:r>
            <a:r>
              <a:rPr lang="en-US" altLang="en-US" dirty="0" err="1"/>
              <a:t>c.rating</a:t>
            </a:r>
            <a:r>
              <a:rPr lang="en-US" altLang="en-US" dirty="0"/>
              <a:t>, </a:t>
            </a:r>
            <a:r>
              <a:rPr lang="en-US" altLang="en-US" dirty="0" err="1"/>
              <a:t>d.rating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e.rating</a:t>
            </a:r>
            <a:r>
              <a:rPr lang="en-US" altLang="en-US" dirty="0" smtClean="0"/>
              <a:t> 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from </a:t>
            </a:r>
            <a:r>
              <a:rPr lang="en-US" altLang="en-US" dirty="0" err="1"/>
              <a:t>movie_ratings</a:t>
            </a:r>
            <a:r>
              <a:rPr lang="en-US" altLang="en-US" dirty="0"/>
              <a:t> a,   </a:t>
            </a:r>
            <a:r>
              <a:rPr lang="en-US" altLang="en-US" dirty="0" err="1"/>
              <a:t>movie_ratings</a:t>
            </a:r>
            <a:r>
              <a:rPr lang="en-US" altLang="en-US" dirty="0"/>
              <a:t> b,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</a:t>
            </a:r>
            <a:r>
              <a:rPr lang="en-US" altLang="en-US" dirty="0" err="1" smtClean="0"/>
              <a:t>movie_ratings</a:t>
            </a:r>
            <a:r>
              <a:rPr lang="en-US" altLang="en-US" dirty="0" smtClean="0"/>
              <a:t> </a:t>
            </a:r>
            <a:r>
              <a:rPr lang="en-US" altLang="en-US" dirty="0"/>
              <a:t>c, </a:t>
            </a:r>
            <a:r>
              <a:rPr lang="en-US" altLang="en-US" dirty="0" err="1"/>
              <a:t>movie_ratings</a:t>
            </a:r>
            <a:r>
              <a:rPr lang="en-US" altLang="en-US" dirty="0"/>
              <a:t> d,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r>
              <a:rPr lang="en-US" altLang="en-US" dirty="0" smtClean="0"/>
              <a:t>e</a:t>
            </a:r>
          </a:p>
          <a:p>
            <a:pPr marL="0" indent="0">
              <a:buNone/>
            </a:pPr>
            <a:r>
              <a:rPr lang="en-US" altLang="en-US" dirty="0" smtClean="0"/>
              <a:t>where </a:t>
            </a:r>
            <a:r>
              <a:rPr lang="en-US" altLang="en-US" dirty="0" err="1"/>
              <a:t>a.pid</a:t>
            </a:r>
            <a:r>
              <a:rPr lang="en-US" altLang="en-US" dirty="0"/>
              <a:t>=</a:t>
            </a:r>
            <a:r>
              <a:rPr lang="en-US" altLang="en-US" dirty="0" err="1"/>
              <a:t>b.pid</a:t>
            </a:r>
            <a:r>
              <a:rPr lang="en-US" altLang="en-US" dirty="0"/>
              <a:t> and </a:t>
            </a:r>
            <a:r>
              <a:rPr lang="en-US" altLang="en-US" dirty="0" err="1"/>
              <a:t>b.pid</a:t>
            </a:r>
            <a:r>
              <a:rPr lang="en-US" altLang="en-US" dirty="0"/>
              <a:t> =</a:t>
            </a:r>
            <a:r>
              <a:rPr lang="en-US" altLang="en-US" dirty="0" err="1"/>
              <a:t>c.pid</a:t>
            </a:r>
            <a:r>
              <a:rPr lang="en-US" altLang="en-US" dirty="0"/>
              <a:t> and </a:t>
            </a:r>
            <a:r>
              <a:rPr lang="en-US" altLang="en-US" dirty="0" err="1"/>
              <a:t>c.pid</a:t>
            </a:r>
            <a:r>
              <a:rPr lang="en-US" altLang="en-US" dirty="0"/>
              <a:t> = </a:t>
            </a:r>
            <a:r>
              <a:rPr lang="en-US" altLang="en-US" dirty="0" err="1"/>
              <a:t>d.pid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and </a:t>
            </a:r>
            <a:r>
              <a:rPr lang="en-US" altLang="en-US" dirty="0" err="1"/>
              <a:t>d.pid</a:t>
            </a:r>
            <a:r>
              <a:rPr lang="en-US" altLang="en-US" dirty="0"/>
              <a:t> = </a:t>
            </a:r>
            <a:r>
              <a:rPr lang="en-US" altLang="en-US" dirty="0" err="1" smtClean="0"/>
              <a:t>e.pid</a:t>
            </a:r>
            <a:r>
              <a:rPr lang="en-US" altLang="en-US" dirty="0" smtClean="0"/>
              <a:t> and </a:t>
            </a:r>
            <a:r>
              <a:rPr lang="en-US" altLang="en-US" dirty="0"/>
              <a:t>a.mid = </a:t>
            </a:r>
            <a:r>
              <a:rPr lang="en-US" altLang="en-US" dirty="0" smtClean="0"/>
              <a:t>99 and </a:t>
            </a:r>
            <a:r>
              <a:rPr lang="en-US" altLang="en-US" dirty="0"/>
              <a:t>b.mid = </a:t>
            </a:r>
            <a:r>
              <a:rPr lang="en-US" altLang="en-US" dirty="0" smtClean="0"/>
              <a:t>313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and </a:t>
            </a:r>
            <a:r>
              <a:rPr lang="en-US" altLang="en-US" dirty="0"/>
              <a:t>c.mid = </a:t>
            </a:r>
            <a:r>
              <a:rPr lang="en-US" altLang="en-US" dirty="0" smtClean="0"/>
              <a:t>420 and </a:t>
            </a:r>
            <a:r>
              <a:rPr lang="en-US" altLang="en-US" dirty="0"/>
              <a:t>d.mid = </a:t>
            </a:r>
            <a:r>
              <a:rPr lang="en-US" altLang="en-US" dirty="0" smtClean="0"/>
              <a:t>465 and </a:t>
            </a:r>
            <a:r>
              <a:rPr lang="en-US" altLang="en-US" dirty="0"/>
              <a:t>e.mid = 588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62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96620"/>
              </p:ext>
            </p:extLst>
          </p:nvPr>
        </p:nvGraphicFramePr>
        <p:xfrm>
          <a:off x="228600" y="990599"/>
          <a:ext cx="8229600" cy="5334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97518"/>
              </p:ext>
            </p:extLst>
          </p:nvPr>
        </p:nvGraphicFramePr>
        <p:xfrm>
          <a:off x="304800" y="990599"/>
          <a:ext cx="8382000" cy="5181600"/>
        </p:xfrm>
        <a:graphic>
          <a:graphicData uri="http://schemas.openxmlformats.org/drawingml/2006/table">
            <a:tbl>
              <a:tblPr/>
              <a:tblGrid>
                <a:gridCol w="1397000"/>
                <a:gridCol w="1397000"/>
                <a:gridCol w="1397000"/>
                <a:gridCol w="1397000"/>
                <a:gridCol w="1397000"/>
                <a:gridCol w="1397000"/>
              </a:tblGrid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3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3810000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What was average movie rating for a set of movies?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select (select </a:t>
            </a:r>
            <a:r>
              <a:rPr lang="en-US" altLang="en-US" dirty="0" err="1"/>
              <a:t>mname</a:t>
            </a:r>
            <a:r>
              <a:rPr lang="en-US" altLang="en-US" dirty="0"/>
              <a:t> from </a:t>
            </a:r>
            <a:r>
              <a:rPr lang="en-US" altLang="en-US" dirty="0" err="1"/>
              <a:t>movie_list</a:t>
            </a:r>
            <a:r>
              <a:rPr lang="en-US" altLang="en-US" dirty="0"/>
              <a:t> where mid=99) AS 'Movie',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 count</a:t>
            </a:r>
            <a:r>
              <a:rPr lang="en-US" altLang="en-US" dirty="0"/>
              <a:t>(*) as 'number of reviews',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 </a:t>
            </a:r>
            <a:r>
              <a:rPr lang="en-US" altLang="en-US" dirty="0" err="1" smtClean="0"/>
              <a:t>avg</a:t>
            </a:r>
            <a:r>
              <a:rPr lang="en-US" altLang="en-US" dirty="0" smtClean="0"/>
              <a:t>(rating</a:t>
            </a:r>
            <a:r>
              <a:rPr lang="en-US" altLang="en-US" dirty="0"/>
              <a:t>) as '</a:t>
            </a:r>
            <a:r>
              <a:rPr lang="en-US" altLang="en-US" dirty="0" err="1"/>
              <a:t>avg</a:t>
            </a:r>
            <a:r>
              <a:rPr lang="en-US" altLang="en-US" dirty="0"/>
              <a:t> rating'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from </a:t>
            </a:r>
            <a:r>
              <a:rPr lang="en-US" altLang="en-US" dirty="0" err="1"/>
              <a:t>movie_ratings</a:t>
            </a:r>
            <a:r>
              <a:rPr lang="en-US" altLang="en-US" dirty="0"/>
              <a:t> where mid=99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UNION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(select </a:t>
            </a:r>
            <a:r>
              <a:rPr lang="en-US" altLang="en-US" dirty="0" err="1"/>
              <a:t>mname</a:t>
            </a:r>
            <a:r>
              <a:rPr lang="en-US" altLang="en-US" dirty="0"/>
              <a:t> from </a:t>
            </a:r>
            <a:r>
              <a:rPr lang="en-US" altLang="en-US" dirty="0" err="1"/>
              <a:t>movie_list</a:t>
            </a:r>
            <a:r>
              <a:rPr lang="en-US" altLang="en-US" dirty="0"/>
              <a:t> where mid=313) AS 'Movie',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count</a:t>
            </a:r>
            <a:r>
              <a:rPr lang="en-US" altLang="en-US" dirty="0"/>
              <a:t>(*) as 'number of reviews',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avg</a:t>
            </a:r>
            <a:r>
              <a:rPr lang="en-US" altLang="en-US" dirty="0" smtClean="0"/>
              <a:t>(rating</a:t>
            </a:r>
            <a:r>
              <a:rPr lang="en-US" altLang="en-US" dirty="0"/>
              <a:t>) as '</a:t>
            </a:r>
            <a:r>
              <a:rPr lang="en-US" altLang="en-US" dirty="0" err="1"/>
              <a:t>avg</a:t>
            </a:r>
            <a:r>
              <a:rPr lang="en-US" altLang="en-US" dirty="0"/>
              <a:t> rating' from </a:t>
            </a:r>
            <a:r>
              <a:rPr lang="en-US" altLang="en-US" dirty="0" err="1"/>
              <a:t>movie_ratings</a:t>
            </a:r>
            <a:r>
              <a:rPr lang="en-US" altLang="en-US" dirty="0"/>
              <a:t> where </a:t>
            </a:r>
            <a:r>
              <a:rPr lang="en-US" altLang="en-US" dirty="0" smtClean="0"/>
              <a:t>mid=313;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24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Movie Ratings Domain</a:t>
            </a:r>
            <a:br>
              <a:rPr lang="en-US" altLang="en-US" dirty="0" smtClean="0"/>
            </a:br>
            <a:r>
              <a:rPr lang="en-US" altLang="en-US" dirty="0" smtClean="0"/>
              <a:t>More Next Time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1371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What was average movie rating for a set of movies?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91398"/>
              </p:ext>
            </p:extLst>
          </p:nvPr>
        </p:nvGraphicFramePr>
        <p:xfrm>
          <a:off x="152400" y="2209797"/>
          <a:ext cx="8534401" cy="4114802"/>
        </p:xfrm>
        <a:graphic>
          <a:graphicData uri="http://schemas.openxmlformats.org/drawingml/2006/table">
            <a:tbl>
              <a:tblPr/>
              <a:tblGrid>
                <a:gridCol w="4132704"/>
                <a:gridCol w="2249756"/>
                <a:gridCol w="2151941"/>
              </a:tblGrid>
              <a:tr h="396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reviews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 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3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Titanic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4.2457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3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Beauty and the Beast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3.7921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3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Snow White and the Seven Dwarfs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3.7093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3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Alice in Wonderland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3.6667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3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Jungle Book, The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3.5647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In-Class 3b – Error 2  (-</a:t>
            </a:r>
            <a:r>
              <a:rPr lang="en-US" dirty="0" smtClean="0"/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point)</a:t>
            </a:r>
            <a:br>
              <a:rPr lang="en-US" altLang="en-US" dirty="0"/>
            </a:br>
            <a:r>
              <a:rPr lang="en-US" altLang="en-US" dirty="0" smtClean="0"/>
              <a:t>6 Cases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257800"/>
          </a:xfrm>
        </p:spPr>
        <p:txBody>
          <a:bodyPr>
            <a:normAutofit fontScale="92500" lnSpcReduction="20000"/>
          </a:bodyPr>
          <a:lstStyle/>
          <a:p>
            <a:pPr marL="609600" indent="-609600"/>
            <a:r>
              <a:rPr lang="en-US" dirty="0" smtClean="0"/>
              <a:t>Schema:</a:t>
            </a:r>
          </a:p>
          <a:p>
            <a:pPr marL="1009650" lvl="1" indent="-609600"/>
            <a:r>
              <a:rPr lang="en-US" dirty="0" smtClean="0"/>
              <a:t>Product(maker</a:t>
            </a:r>
            <a:r>
              <a:rPr lang="en-US" dirty="0"/>
              <a:t>, model, type)</a:t>
            </a:r>
          </a:p>
          <a:p>
            <a:pPr marL="1009650" lvl="1" indent="-609600"/>
            <a:r>
              <a:rPr lang="en-US" dirty="0"/>
              <a:t>PC(model, speed, ram, </a:t>
            </a:r>
            <a:r>
              <a:rPr lang="en-US" dirty="0" err="1"/>
              <a:t>hd</a:t>
            </a:r>
            <a:r>
              <a:rPr lang="en-US" dirty="0"/>
              <a:t>, price)</a:t>
            </a:r>
          </a:p>
          <a:p>
            <a:pPr marL="1009650" lvl="1" indent="-609600"/>
            <a:r>
              <a:rPr lang="en-US" dirty="0"/>
              <a:t>Laptop(model, speed, ram, </a:t>
            </a:r>
            <a:r>
              <a:rPr lang="en-US" dirty="0" err="1"/>
              <a:t>hd</a:t>
            </a:r>
            <a:r>
              <a:rPr lang="en-US" dirty="0"/>
              <a:t>, screen, price)</a:t>
            </a:r>
          </a:p>
          <a:p>
            <a:pPr marL="1009650" lvl="1" indent="-609600"/>
            <a:r>
              <a:rPr lang="en-US" dirty="0"/>
              <a:t>Printer(model, color, type, price</a:t>
            </a:r>
            <a:r>
              <a:rPr lang="en-US" dirty="0" smtClean="0"/>
              <a:t>) ¼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Write SQL to find Maker, Model, Screen Size, and Price for laptops with screens larger than 15 inches. 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product.maker</a:t>
            </a:r>
            <a:r>
              <a:rPr lang="en-US" dirty="0"/>
              <a:t>,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laptop.model</a:t>
            </a:r>
            <a:r>
              <a:rPr lang="en-US" dirty="0"/>
              <a:t>, </a:t>
            </a:r>
            <a:r>
              <a:rPr lang="en-US" dirty="0" err="1"/>
              <a:t>laptop.screen</a:t>
            </a:r>
            <a:r>
              <a:rPr lang="en-US" dirty="0"/>
              <a:t>, </a:t>
            </a:r>
            <a:r>
              <a:rPr lang="en-US" dirty="0" err="1" smtClean="0"/>
              <a:t>laptop.price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product, </a:t>
            </a:r>
            <a:r>
              <a:rPr lang="en-US" dirty="0" smtClean="0"/>
              <a:t>laptop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laptop.screen</a:t>
            </a:r>
            <a:r>
              <a:rPr lang="en-US" dirty="0"/>
              <a:t> &gt; 15;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3" t="10207" r="33353" b="7472"/>
          <a:stretch/>
        </p:blipFill>
        <p:spPr bwMode="auto">
          <a:xfrm>
            <a:off x="914400" y="65314"/>
            <a:ext cx="7239000" cy="666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0" t="10783" r="35452" b="1428"/>
          <a:stretch/>
        </p:blipFill>
        <p:spPr bwMode="auto">
          <a:xfrm>
            <a:off x="990600" y="65314"/>
            <a:ext cx="6629400" cy="673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73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486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How many records in DB where two people equally rated the same movie.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select count(*)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from </a:t>
            </a:r>
            <a:r>
              <a:rPr lang="en-US" altLang="en-US" dirty="0" err="1"/>
              <a:t>movie_ratings</a:t>
            </a:r>
            <a:r>
              <a:rPr lang="en-US" altLang="en-US" dirty="0"/>
              <a:t> a, </a:t>
            </a:r>
            <a:r>
              <a:rPr lang="en-US" altLang="en-US" dirty="0" err="1" smtClean="0"/>
              <a:t>movie_ratings</a:t>
            </a:r>
            <a:r>
              <a:rPr lang="en-US" altLang="en-US" dirty="0" smtClean="0"/>
              <a:t> </a:t>
            </a:r>
            <a:r>
              <a:rPr lang="en-US" altLang="en-US" dirty="0"/>
              <a:t>b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where   </a:t>
            </a:r>
            <a:r>
              <a:rPr lang="en-US" altLang="en-US" dirty="0"/>
              <a:t>a.mid = b.mid and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a.rating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err="1"/>
              <a:t>b.rating</a:t>
            </a:r>
            <a:r>
              <a:rPr lang="en-US" altLang="en-US" dirty="0"/>
              <a:t> and  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a.pid</a:t>
            </a:r>
            <a:r>
              <a:rPr lang="en-US" altLang="en-US" dirty="0" smtClean="0"/>
              <a:t> </a:t>
            </a:r>
            <a:r>
              <a:rPr lang="en-US" altLang="en-US" dirty="0"/>
              <a:t>&lt; </a:t>
            </a:r>
            <a:r>
              <a:rPr lang="en-US" altLang="en-US" dirty="0" err="1"/>
              <a:t>b.pid</a:t>
            </a:r>
            <a:r>
              <a:rPr lang="en-US" altLang="en-US" dirty="0"/>
              <a:t>;</a:t>
            </a:r>
            <a:endParaRPr lang="en-US" altLang="en-US" dirty="0" smtClean="0"/>
          </a:p>
          <a:p>
            <a:pPr>
              <a:buFont typeface="Arial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12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Subquery</a:t>
            </a:r>
            <a:r>
              <a:rPr lang="en-US" altLang="en-US" dirty="0" smtClean="0"/>
              <a:t> return Scalar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	SELECT </a:t>
            </a:r>
            <a:r>
              <a:rPr lang="en-US" altLang="en-US" dirty="0" smtClean="0"/>
              <a:t>* 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FROM </a:t>
            </a:r>
            <a:r>
              <a:rPr lang="en-US" altLang="en-US" dirty="0" smtClean="0"/>
              <a:t>ratings, movies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WHERE </a:t>
            </a:r>
            <a:r>
              <a:rPr lang="en-US" altLang="en-US" dirty="0" smtClean="0"/>
              <a:t>ratings.mid = movies.mid AND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movies.mid =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</a:t>
            </a:r>
            <a:r>
              <a:rPr lang="en-US" altLang="en-US" dirty="0" smtClean="0"/>
              <a:t>(SELECT mid 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     </a:t>
            </a:r>
            <a:r>
              <a:rPr lang="en-US" altLang="en-US" dirty="0" smtClean="0"/>
              <a:t>FROM movies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     </a:t>
            </a:r>
            <a:r>
              <a:rPr lang="en-US" altLang="en-US" dirty="0" smtClean="0"/>
              <a:t>WHERE </a:t>
            </a:r>
            <a:r>
              <a:rPr lang="en-US" altLang="en-US" dirty="0" err="1" smtClean="0"/>
              <a:t>mname</a:t>
            </a:r>
            <a:r>
              <a:rPr lang="en-US" altLang="en-US" dirty="0" smtClean="0"/>
              <a:t> = ‘Star Wars\r’);</a:t>
            </a:r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02641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8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Any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en-US" i="1" dirty="0"/>
              <a:t>x</a:t>
            </a:r>
            <a:r>
              <a:rPr lang="en-US" altLang="en-US" dirty="0"/>
              <a:t> = ANY(&lt;</a:t>
            </a:r>
            <a:r>
              <a:rPr lang="en-US" altLang="en-US" dirty="0" err="1"/>
              <a:t>subquery</a:t>
            </a:r>
            <a:r>
              <a:rPr lang="en-US" altLang="en-US" dirty="0"/>
              <a:t>&gt;)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True: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</a:t>
            </a:r>
            <a:r>
              <a:rPr lang="en-US" altLang="en-US" dirty="0"/>
              <a:t>equals at least one tuple in the </a:t>
            </a:r>
            <a:r>
              <a:rPr lang="en-US" altLang="en-US" dirty="0" err="1" smtClean="0"/>
              <a:t>subquery</a:t>
            </a:r>
            <a:r>
              <a:rPr lang="en-US" altLang="en-US" dirty="0" smtClean="0"/>
              <a:t> relation.</a:t>
            </a:r>
          </a:p>
          <a:p>
            <a:pPr lvl="1"/>
            <a:endParaRPr lang="en-US" altLang="en-US" dirty="0"/>
          </a:p>
          <a:p>
            <a:r>
              <a:rPr lang="en-US" altLang="en-US" i="1" dirty="0"/>
              <a:t>x</a:t>
            </a:r>
            <a:r>
              <a:rPr lang="en-US" altLang="en-US" dirty="0"/>
              <a:t> &gt;= ANY(&lt;</a:t>
            </a:r>
            <a:r>
              <a:rPr lang="en-US" altLang="en-US" dirty="0" err="1"/>
              <a:t>subquery</a:t>
            </a:r>
            <a:r>
              <a:rPr lang="en-US" altLang="en-US" dirty="0" smtClean="0"/>
              <a:t>&gt;)</a:t>
            </a:r>
            <a:endParaRPr lang="en-US" altLang="en-US" dirty="0"/>
          </a:p>
          <a:p>
            <a:pPr lvl="1"/>
            <a:r>
              <a:rPr lang="en-US" altLang="en-US" dirty="0" smtClean="0"/>
              <a:t>True: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</a:t>
            </a:r>
            <a:r>
              <a:rPr lang="en-US" altLang="en-US" dirty="0"/>
              <a:t>is not the uniquely smallest </a:t>
            </a:r>
            <a:r>
              <a:rPr lang="en-US" altLang="en-US" dirty="0" smtClean="0"/>
              <a:t>value </a:t>
            </a:r>
            <a:r>
              <a:rPr lang="en-US" altLang="en-US" dirty="0"/>
              <a:t>produced by the </a:t>
            </a:r>
            <a:r>
              <a:rPr lang="en-US" altLang="en-US" dirty="0" err="1"/>
              <a:t>subquery</a:t>
            </a:r>
            <a:r>
              <a:rPr lang="en-US" altLang="en-US" dirty="0"/>
              <a:t>.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5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Any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c1 (x char(1), y char(1));</a:t>
            </a:r>
          </a:p>
          <a:p>
            <a:pPr marL="0" indent="0">
              <a:buNone/>
            </a:pPr>
            <a:r>
              <a:rPr lang="en-US" dirty="0"/>
              <a:t>create table c2 (z char(1));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c1 values ('A', 'a'), ('</a:t>
            </a:r>
            <a:r>
              <a:rPr lang="en-US" dirty="0" err="1"/>
              <a:t>B','b</a:t>
            </a:r>
            <a:r>
              <a:rPr lang="en-US" dirty="0"/>
              <a:t>'), </a:t>
            </a:r>
            <a:r>
              <a:rPr lang="en-US" dirty="0" smtClean="0"/>
              <a:t>('</a:t>
            </a:r>
            <a:r>
              <a:rPr lang="en-US" dirty="0" err="1" smtClean="0"/>
              <a:t>C</a:t>
            </a:r>
            <a:r>
              <a:rPr lang="en-US" dirty="0" err="1"/>
              <a:t>','c</a:t>
            </a:r>
            <a:r>
              <a:rPr lang="en-US" dirty="0" smtClean="0"/>
              <a:t>'),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dirty="0"/>
              <a:t>'D', 'd</a:t>
            </a:r>
            <a:r>
              <a:rPr lang="en-US" dirty="0" smtClean="0"/>
              <a:t>'), (</a:t>
            </a:r>
            <a:r>
              <a:rPr lang="en-US" dirty="0"/>
              <a:t>'</a:t>
            </a:r>
            <a:r>
              <a:rPr lang="en-US" dirty="0" err="1"/>
              <a:t>E','e</a:t>
            </a:r>
            <a:r>
              <a:rPr lang="en-US" dirty="0"/>
              <a:t>'),('</a:t>
            </a:r>
            <a:r>
              <a:rPr lang="en-US" dirty="0" err="1"/>
              <a:t>F','f</a:t>
            </a:r>
            <a:r>
              <a:rPr lang="en-US" dirty="0"/>
              <a:t>'),('</a:t>
            </a:r>
            <a:r>
              <a:rPr lang="en-US" dirty="0" err="1"/>
              <a:t>G','g</a:t>
            </a:r>
            <a:r>
              <a:rPr lang="en-US" dirty="0"/>
              <a:t>'),('</a:t>
            </a:r>
            <a:r>
              <a:rPr lang="en-US" dirty="0" err="1"/>
              <a:t>H','h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insert into c2 value ('B'),('D')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8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Any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c1 (x char(1), y char(1));</a:t>
            </a:r>
          </a:p>
          <a:p>
            <a:pPr marL="0" indent="0">
              <a:buNone/>
            </a:pPr>
            <a:r>
              <a:rPr lang="en-US" dirty="0"/>
              <a:t>create table c2 (z char(1));</a:t>
            </a:r>
          </a:p>
          <a:p>
            <a:r>
              <a:rPr lang="en-US" dirty="0"/>
              <a:t>select </a:t>
            </a:r>
            <a:r>
              <a:rPr lang="en-US" dirty="0" smtClean="0"/>
              <a:t>x </a:t>
            </a:r>
            <a:r>
              <a:rPr lang="en-US" dirty="0"/>
              <a:t>from </a:t>
            </a:r>
            <a:r>
              <a:rPr lang="en-US" dirty="0" smtClean="0"/>
              <a:t>c1;</a:t>
            </a:r>
          </a:p>
          <a:p>
            <a:pPr lvl="1"/>
            <a:r>
              <a:rPr lang="en-US" sz="3200" dirty="0" smtClean="0"/>
              <a:t>(A, B, C, D, E, F, G, H) 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select x from c1 where x &gt; any (select x from c1);</a:t>
            </a:r>
          </a:p>
          <a:p>
            <a:pPr lvl="1"/>
            <a:r>
              <a:rPr lang="en-US" sz="3200" dirty="0"/>
              <a:t>(B, C, D, E, F, G, H) </a:t>
            </a:r>
          </a:p>
          <a:p>
            <a:pPr marL="457200" lvl="1" indent="0">
              <a:buFont typeface="Arial" pitchFamily="34" charset="0"/>
              <a:buNone/>
            </a:pPr>
            <a:endParaRPr lang="en-US" sz="3200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All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en-US" i="1" dirty="0"/>
              <a:t>x</a:t>
            </a:r>
            <a:r>
              <a:rPr lang="en-US" altLang="en-US" dirty="0"/>
              <a:t> &lt;&gt; ALL(&lt;</a:t>
            </a:r>
            <a:r>
              <a:rPr lang="en-US" altLang="en-US" dirty="0" err="1"/>
              <a:t>subquery</a:t>
            </a:r>
            <a:r>
              <a:rPr lang="en-US" altLang="en-US" dirty="0"/>
              <a:t>&gt;)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True: x does not equal any tuple in </a:t>
            </a:r>
            <a:r>
              <a:rPr lang="en-US" altLang="en-US" dirty="0" err="1" smtClean="0"/>
              <a:t>subquery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i="1" dirty="0"/>
              <a:t>x</a:t>
            </a:r>
            <a:r>
              <a:rPr lang="en-US" altLang="en-US" dirty="0"/>
              <a:t> &gt;= ALL(&lt;</a:t>
            </a:r>
            <a:r>
              <a:rPr lang="en-US" altLang="en-US" dirty="0" err="1"/>
              <a:t>subquery</a:t>
            </a:r>
            <a:r>
              <a:rPr lang="en-US" altLang="en-US" dirty="0"/>
              <a:t>&gt;)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True: no </a:t>
            </a:r>
            <a:r>
              <a:rPr lang="en-US" altLang="en-US" dirty="0"/>
              <a:t>tuple larger than </a:t>
            </a:r>
            <a:r>
              <a:rPr lang="en-US" altLang="en-US" i="1" dirty="0"/>
              <a:t>x</a:t>
            </a:r>
            <a:r>
              <a:rPr lang="en-US" altLang="en-US" dirty="0"/>
              <a:t>  in the </a:t>
            </a:r>
            <a:r>
              <a:rPr lang="en-US" altLang="en-US" dirty="0" err="1"/>
              <a:t>subquery</a:t>
            </a:r>
            <a:r>
              <a:rPr lang="en-US" altLang="en-US" dirty="0"/>
              <a:t> result.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02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All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Select z from c2;</a:t>
            </a:r>
          </a:p>
          <a:p>
            <a:pPr lvl="1"/>
            <a:r>
              <a:rPr lang="en-US" dirty="0" smtClean="0"/>
              <a:t>(B, 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select x </a:t>
            </a:r>
            <a:r>
              <a:rPr lang="en-US" dirty="0"/>
              <a:t>from c1 </a:t>
            </a:r>
            <a:r>
              <a:rPr lang="en-US" dirty="0" smtClean="0"/>
              <a:t>where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x </a:t>
            </a:r>
            <a:r>
              <a:rPr lang="en-US" dirty="0"/>
              <a:t>&gt; all (select z from c2</a:t>
            </a:r>
            <a:r>
              <a:rPr lang="en-US" dirty="0" smtClean="0"/>
              <a:t>);</a:t>
            </a:r>
            <a:endParaRPr lang="en-US" altLang="en-US" dirty="0"/>
          </a:p>
          <a:p>
            <a:pPr lvl="1"/>
            <a:r>
              <a:rPr lang="en-US" altLang="en-US" dirty="0" smtClean="0"/>
              <a:t>(E, F, G, H)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61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The All Operator: Computer Schema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Select maker from </a:t>
            </a:r>
            <a:r>
              <a:rPr lang="en-US" dirty="0" err="1" smtClean="0"/>
              <a:t>manf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(A, B, C, D, E, F, G, H)</a:t>
            </a:r>
          </a:p>
          <a:p>
            <a:r>
              <a:rPr lang="en-US" dirty="0" smtClean="0"/>
              <a:t>select </a:t>
            </a:r>
            <a:r>
              <a:rPr lang="en-US" dirty="0"/>
              <a:t>distinct(maker) from product where </a:t>
            </a:r>
            <a:r>
              <a:rPr lang="en-US" dirty="0" err="1"/>
              <a:t>ctype</a:t>
            </a:r>
            <a:r>
              <a:rPr lang="en-US" dirty="0"/>
              <a:t> = 'pc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(A, B, C, D, E)</a:t>
            </a:r>
          </a:p>
          <a:p>
            <a:r>
              <a:rPr lang="en-US" dirty="0"/>
              <a:t>select maker from </a:t>
            </a:r>
            <a:r>
              <a:rPr lang="en-US" dirty="0" err="1"/>
              <a:t>manf</a:t>
            </a:r>
            <a:r>
              <a:rPr lang="en-US" dirty="0"/>
              <a:t>   where maker &lt;&gt; all (select maker from product where </a:t>
            </a:r>
            <a:r>
              <a:rPr lang="en-US" dirty="0" err="1"/>
              <a:t>ctype</a:t>
            </a:r>
            <a:r>
              <a:rPr lang="en-US" dirty="0"/>
              <a:t> = 'pc</a:t>
            </a:r>
            <a:r>
              <a:rPr lang="en-US" dirty="0" smtClean="0"/>
              <a:t>');</a:t>
            </a:r>
          </a:p>
          <a:p>
            <a:pPr lvl="1"/>
            <a:r>
              <a:rPr lang="en-US" altLang="en-US" dirty="0" smtClean="0"/>
              <a:t>(F, G, H)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Equivalent to Not In 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4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Tuples in SQL relations can have NULL as a value for one or more components.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/>
              <a:t>Meaning depends on context.  Two common cases:</a:t>
            </a:r>
          </a:p>
          <a:p>
            <a:pPr lvl="1"/>
            <a:r>
              <a:rPr lang="en-US" altLang="en-US" i="1" dirty="0"/>
              <a:t>Missing value </a:t>
            </a:r>
            <a:r>
              <a:rPr lang="en-US" altLang="en-US" dirty="0"/>
              <a:t>: e.g., we know </a:t>
            </a:r>
            <a:r>
              <a:rPr lang="en-US" altLang="en-US" dirty="0" smtClean="0"/>
              <a:t>laptop model has HD size, but we don’t know it.</a:t>
            </a:r>
            <a:endParaRPr lang="en-US" altLang="en-US" dirty="0"/>
          </a:p>
          <a:p>
            <a:pPr lvl="1"/>
            <a:r>
              <a:rPr lang="en-US" altLang="en-US" i="1" dirty="0"/>
              <a:t>Inapplicable</a:t>
            </a:r>
            <a:r>
              <a:rPr lang="en-US" altLang="en-US" dirty="0"/>
              <a:t> : e.g., the value of attribute spouse for an unmarried person.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0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create table unknown (x  </a:t>
            </a:r>
            <a:r>
              <a:rPr lang="en-US" altLang="en-US" dirty="0" err="1"/>
              <a:t>boolean</a:t>
            </a:r>
            <a:r>
              <a:rPr lang="en-US" altLang="en-US" dirty="0"/>
              <a:t>, y </a:t>
            </a:r>
            <a:r>
              <a:rPr lang="en-US" altLang="en-US" dirty="0" err="1"/>
              <a:t>boolean</a:t>
            </a:r>
            <a:r>
              <a:rPr lang="en-US" altLang="en-US" dirty="0" smtClean="0"/>
              <a:t>);</a:t>
            </a:r>
          </a:p>
          <a:p>
            <a:r>
              <a:rPr lang="en-US" altLang="en-US" dirty="0" smtClean="0"/>
              <a:t>insert </a:t>
            </a:r>
            <a:r>
              <a:rPr lang="en-US" altLang="en-US" dirty="0"/>
              <a:t>into unknown </a:t>
            </a:r>
            <a:r>
              <a:rPr lang="en-US" altLang="en-US" dirty="0" smtClean="0"/>
              <a:t>values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true, true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true, null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true, false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null, true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null, null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(null</a:t>
            </a:r>
            <a:r>
              <a:rPr lang="en-US" altLang="en-US" dirty="0"/>
              <a:t>, false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false, true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false, null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false, false);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61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257800"/>
          </a:xfrm>
        </p:spPr>
        <p:txBody>
          <a:bodyPr>
            <a:normAutofit fontScale="92500" lnSpcReduction="10000"/>
          </a:bodyPr>
          <a:lstStyle/>
          <a:p>
            <a:pPr marL="609600" indent="-609600"/>
            <a:r>
              <a:rPr lang="en-US" dirty="0" smtClean="0"/>
              <a:t>Schema:</a:t>
            </a:r>
          </a:p>
          <a:p>
            <a:pPr marL="1009650" lvl="1" indent="-609600"/>
            <a:r>
              <a:rPr lang="en-US" dirty="0" smtClean="0"/>
              <a:t>Product(maker</a:t>
            </a:r>
            <a:r>
              <a:rPr lang="en-US" dirty="0"/>
              <a:t>, model, type)</a:t>
            </a:r>
          </a:p>
          <a:p>
            <a:pPr marL="1009650" lvl="1" indent="-609600"/>
            <a:r>
              <a:rPr lang="en-US" dirty="0"/>
              <a:t>PC(model, speed, ram, </a:t>
            </a:r>
            <a:r>
              <a:rPr lang="en-US" dirty="0" err="1"/>
              <a:t>hd</a:t>
            </a:r>
            <a:r>
              <a:rPr lang="en-US" dirty="0"/>
              <a:t>, price)</a:t>
            </a:r>
          </a:p>
          <a:p>
            <a:pPr marL="1009650" lvl="1" indent="-609600"/>
            <a:r>
              <a:rPr lang="en-US" dirty="0"/>
              <a:t>Laptop(model, speed, ram, </a:t>
            </a:r>
            <a:r>
              <a:rPr lang="en-US" dirty="0" err="1"/>
              <a:t>hd</a:t>
            </a:r>
            <a:r>
              <a:rPr lang="en-US" dirty="0"/>
              <a:t>, screen, price)</a:t>
            </a:r>
          </a:p>
          <a:p>
            <a:pPr marL="1009650" lvl="1" indent="-609600"/>
            <a:r>
              <a:rPr lang="en-US" dirty="0"/>
              <a:t>Printer(model, color, type, price</a:t>
            </a:r>
            <a:r>
              <a:rPr lang="en-US" dirty="0" smtClean="0"/>
              <a:t>) ¼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Write SQL to find Maker, Model, Screen Size, and Price for laptops with screens larger than 15 inches. </a:t>
            </a:r>
          </a:p>
          <a:p>
            <a:pPr marL="0" indent="0">
              <a:buNone/>
            </a:pPr>
            <a:r>
              <a:rPr lang="en-US" dirty="0" smtClean="0"/>
              <a:t>SELECT maker</a:t>
            </a:r>
            <a:r>
              <a:rPr lang="en-US" dirty="0"/>
              <a:t>, </a:t>
            </a:r>
            <a:r>
              <a:rPr lang="en-US" dirty="0" smtClean="0"/>
              <a:t> model</a:t>
            </a:r>
            <a:r>
              <a:rPr lang="en-US" dirty="0"/>
              <a:t>, </a:t>
            </a:r>
            <a:r>
              <a:rPr lang="en-US" dirty="0" smtClean="0"/>
              <a:t>screen</a:t>
            </a:r>
            <a:r>
              <a:rPr lang="en-US" dirty="0"/>
              <a:t>, </a:t>
            </a:r>
            <a:r>
              <a:rPr lang="en-US" dirty="0" smtClean="0"/>
              <a:t>price</a:t>
            </a:r>
          </a:p>
          <a:p>
            <a:pPr marL="0" indent="0">
              <a:buNone/>
            </a:pPr>
            <a:r>
              <a:rPr lang="en-US" dirty="0" smtClean="0"/>
              <a:t>FROM laptop</a:t>
            </a:r>
          </a:p>
          <a:p>
            <a:pPr marL="0" indent="0">
              <a:buNone/>
            </a:pPr>
            <a:r>
              <a:rPr lang="en-US" dirty="0" smtClean="0"/>
              <a:t>WHERE screen </a:t>
            </a:r>
            <a:r>
              <a:rPr lang="en-US" dirty="0"/>
              <a:t>&gt; 15;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t="60433" r="23732" b="1429"/>
          <a:stretch/>
        </p:blipFill>
        <p:spPr bwMode="auto">
          <a:xfrm>
            <a:off x="152400" y="2133600"/>
            <a:ext cx="890073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29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create table unknown (x  </a:t>
            </a:r>
            <a:r>
              <a:rPr lang="en-US" altLang="en-US" dirty="0" err="1"/>
              <a:t>boolean</a:t>
            </a:r>
            <a:r>
              <a:rPr lang="en-US" altLang="en-US" dirty="0"/>
              <a:t>, y </a:t>
            </a:r>
            <a:r>
              <a:rPr lang="en-US" altLang="en-US" dirty="0" err="1"/>
              <a:t>boolean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x, y,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and y as 'x and y</a:t>
            </a:r>
            <a:r>
              <a:rPr lang="en-US" altLang="en-US" dirty="0" smtClean="0"/>
              <a:t>',</a:t>
            </a:r>
          </a:p>
          <a:p>
            <a:pPr marL="457200" lvl="1" indent="0"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or y as 'x or y</a:t>
            </a:r>
            <a:r>
              <a:rPr lang="en-US" altLang="en-US" dirty="0" smtClean="0"/>
              <a:t>',</a:t>
            </a:r>
          </a:p>
          <a:p>
            <a:pPr marL="457200" lvl="1" indent="0">
              <a:buNone/>
            </a:pPr>
            <a:r>
              <a:rPr lang="en-US" altLang="en-US" dirty="0" smtClean="0"/>
              <a:t>not </a:t>
            </a:r>
            <a:r>
              <a:rPr lang="en-US" altLang="en-US" dirty="0"/>
              <a:t>x as 'not </a:t>
            </a:r>
            <a:r>
              <a:rPr lang="en-US" altLang="en-US" dirty="0" smtClean="0"/>
              <a:t>x‘</a:t>
            </a:r>
          </a:p>
          <a:p>
            <a:pPr marL="457200" lvl="1" indent="0">
              <a:buNone/>
            </a:pPr>
            <a:r>
              <a:rPr lang="en-US" altLang="en-US" dirty="0" smtClean="0"/>
              <a:t>FROM </a:t>
            </a:r>
            <a:r>
              <a:rPr lang="en-US" altLang="en-US" dirty="0"/>
              <a:t>unknown;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23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62000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create table unknown (x  </a:t>
            </a:r>
            <a:r>
              <a:rPr lang="en-US" altLang="en-US" dirty="0" err="1"/>
              <a:t>boolean</a:t>
            </a:r>
            <a:r>
              <a:rPr lang="en-US" altLang="en-US" dirty="0"/>
              <a:t>, y </a:t>
            </a:r>
            <a:r>
              <a:rPr lang="en-US" altLang="en-US" dirty="0" err="1"/>
              <a:t>boolean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x, y,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and y as 'x and y</a:t>
            </a:r>
            <a:r>
              <a:rPr lang="en-US" altLang="en-US" dirty="0" smtClean="0"/>
              <a:t>',</a:t>
            </a:r>
          </a:p>
          <a:p>
            <a:pPr marL="457200" lvl="1" indent="0"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or y as 'x or y</a:t>
            </a:r>
            <a:r>
              <a:rPr lang="en-US" altLang="en-US" dirty="0" smtClean="0"/>
              <a:t>',</a:t>
            </a:r>
          </a:p>
          <a:p>
            <a:pPr marL="457200" lvl="1" indent="0">
              <a:buNone/>
            </a:pPr>
            <a:r>
              <a:rPr lang="en-US" altLang="en-US" dirty="0" smtClean="0"/>
              <a:t>not </a:t>
            </a:r>
            <a:r>
              <a:rPr lang="en-US" altLang="en-US" dirty="0"/>
              <a:t>x as 'not </a:t>
            </a:r>
            <a:r>
              <a:rPr lang="en-US" altLang="en-US" dirty="0" smtClean="0"/>
              <a:t>x‘</a:t>
            </a:r>
          </a:p>
          <a:p>
            <a:pPr marL="457200" lvl="1" indent="0">
              <a:buNone/>
            </a:pPr>
            <a:r>
              <a:rPr lang="en-US" altLang="en-US" dirty="0" smtClean="0"/>
              <a:t>FROM </a:t>
            </a:r>
            <a:r>
              <a:rPr lang="en-US" altLang="en-US" dirty="0"/>
              <a:t>unknown;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42209"/>
              </p:ext>
            </p:extLst>
          </p:nvPr>
        </p:nvGraphicFramePr>
        <p:xfrm>
          <a:off x="304800" y="3505200"/>
          <a:ext cx="7543800" cy="30480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x and 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x or 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not 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1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Reasoning: 3-valued logic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620000" cy="5181600"/>
          </a:xfrm>
        </p:spPr>
        <p:txBody>
          <a:bodyPr>
            <a:normAutofit/>
          </a:bodyPr>
          <a:lstStyle/>
          <a:p>
            <a:r>
              <a:rPr lang="en-US" altLang="en-US" dirty="0"/>
              <a:t>To understand how AND, OR, and NOT work in 3-valued logic, think of TRUE = 1, FALSE = 0, and UNKNOWN = ½.</a:t>
            </a:r>
          </a:p>
          <a:p>
            <a:r>
              <a:rPr lang="en-US" altLang="en-US" dirty="0"/>
              <a:t>AND = MIN; OR = MAX, NOT(</a:t>
            </a:r>
            <a:r>
              <a:rPr lang="en-US" altLang="en-US" i="1" dirty="0"/>
              <a:t>x</a:t>
            </a:r>
            <a:r>
              <a:rPr lang="en-US" altLang="en-US" dirty="0"/>
              <a:t>) = 1-</a:t>
            </a:r>
            <a:r>
              <a:rPr lang="en-US" altLang="en-US" i="1" dirty="0"/>
              <a:t>x</a:t>
            </a:r>
            <a:r>
              <a:rPr lang="en-US" altLang="en-US" dirty="0"/>
              <a:t>.</a:t>
            </a:r>
          </a:p>
          <a:p>
            <a:r>
              <a:rPr lang="en-US" altLang="en-US" dirty="0" smtClean="0">
                <a:solidFill>
                  <a:srgbClr val="33CC33"/>
                </a:solidFill>
              </a:rPr>
              <a:t>Example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TRUE </a:t>
            </a:r>
            <a:r>
              <a:rPr lang="en-US" altLang="en-US" dirty="0"/>
              <a:t>AND (FALSE OR NOT(UNKNOWN))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= MIN(1</a:t>
            </a:r>
            <a:r>
              <a:rPr lang="en-US" altLang="en-US" dirty="0"/>
              <a:t>, MAX(0, (1 - ½ )))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= MIN(1</a:t>
            </a:r>
            <a:r>
              <a:rPr lang="en-US" altLang="en-US" dirty="0"/>
              <a:t>, MAX(0, ½ ))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= </a:t>
            </a:r>
            <a:r>
              <a:rPr lang="en-US" altLang="en-US" dirty="0"/>
              <a:t>MIN(1, ½ ) = ½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3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Insert </a:t>
            </a:r>
            <a:r>
              <a:rPr lang="en-US" altLang="en-US" dirty="0"/>
              <a:t>+ </a:t>
            </a:r>
            <a:r>
              <a:rPr lang="en-US" altLang="en-US" dirty="0" err="1" smtClean="0"/>
              <a:t>Subquery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INSERT INTO </a:t>
            </a:r>
            <a:r>
              <a:rPr lang="en-US" altLang="en-US" dirty="0"/>
              <a:t>Transcript 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(SELECT  </a:t>
            </a:r>
            <a:r>
              <a:rPr lang="en-US" altLang="en-US" dirty="0" err="1" smtClean="0"/>
              <a:t>pid</a:t>
            </a:r>
            <a:r>
              <a:rPr lang="en-US" altLang="en-US" dirty="0"/>
              <a:t>, semester, year, </a:t>
            </a:r>
            <a:r>
              <a:rPr lang="en-US" altLang="en-US" dirty="0" err="1"/>
              <a:t>CourseID</a:t>
            </a:r>
            <a:r>
              <a:rPr lang="en-US" altLang="en-US" dirty="0"/>
              <a:t>, </a:t>
            </a:r>
            <a:r>
              <a:rPr lang="en-US" altLang="en-US" dirty="0" err="1"/>
              <a:t>CourseDesc</a:t>
            </a:r>
            <a:r>
              <a:rPr lang="en-US" altLang="en-US" dirty="0"/>
              <a:t>, units, grade   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FROM </a:t>
            </a:r>
            <a:r>
              <a:rPr lang="en-US" altLang="en-US" dirty="0" err="1"/>
              <a:t>StudentDB</a:t>
            </a:r>
            <a:r>
              <a:rPr lang="en-US" altLang="en-US" dirty="0"/>
              <a:t> </a:t>
            </a:r>
            <a:r>
              <a:rPr lang="en-US" altLang="en-US" dirty="0" smtClean="0"/>
              <a:t>JOIN Person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ON </a:t>
            </a:r>
            <a:r>
              <a:rPr lang="en-US" altLang="en-US" dirty="0" err="1"/>
              <a:t>StudentDB.FName</a:t>
            </a:r>
            <a:r>
              <a:rPr lang="en-US" altLang="en-US" dirty="0"/>
              <a:t> = </a:t>
            </a:r>
            <a:r>
              <a:rPr lang="en-US" altLang="en-US" dirty="0" err="1" smtClean="0"/>
              <a:t>Person.FName</a:t>
            </a:r>
            <a:r>
              <a:rPr lang="en-US" altLang="en-US" dirty="0" smtClean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AND </a:t>
            </a:r>
            <a:r>
              <a:rPr lang="en-US" altLang="en-US" dirty="0" err="1" smtClean="0"/>
              <a:t>StudentDB.LName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err="1" smtClean="0"/>
              <a:t>Person.Lname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79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Person(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/>
              <a:t>varchar</a:t>
            </a:r>
            <a:r>
              <a:rPr lang="en-US" dirty="0"/>
              <a:t>(20),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/>
              <a:t>varchar</a:t>
            </a:r>
            <a:r>
              <a:rPr lang="en-US" dirty="0"/>
              <a:t>(20), gender char(1), birth date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movies(mid </a:t>
            </a:r>
            <a:r>
              <a:rPr lang="en-US" dirty="0" err="1"/>
              <a:t>int</a:t>
            </a:r>
            <a:r>
              <a:rPr lang="en-US" dirty="0"/>
              <a:t> key, </a:t>
            </a:r>
            <a:r>
              <a:rPr lang="en-US" dirty="0" err="1"/>
              <a:t>myear</a:t>
            </a:r>
            <a:r>
              <a:rPr lang="en-US" dirty="0"/>
              <a:t> year,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moviename</a:t>
            </a:r>
            <a:r>
              <a:rPr lang="en-US" dirty="0" smtClean="0"/>
              <a:t> </a:t>
            </a:r>
            <a:r>
              <a:rPr lang="en-US" dirty="0" err="1"/>
              <a:t>varchar</a:t>
            </a:r>
            <a:r>
              <a:rPr lang="en-US" dirty="0"/>
              <a:t>(132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ratings(</a:t>
            </a:r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, mid </a:t>
            </a:r>
            <a:r>
              <a:rPr lang="en-US" dirty="0" err="1"/>
              <a:t>int</a:t>
            </a:r>
            <a:r>
              <a:rPr lang="en-US" dirty="0"/>
              <a:t>, rating </a:t>
            </a:r>
            <a:r>
              <a:rPr lang="en-US" dirty="0" err="1"/>
              <a:t>int</a:t>
            </a:r>
            <a:r>
              <a:rPr lang="en-US" dirty="0"/>
              <a:t>, key (</a:t>
            </a:r>
            <a:r>
              <a:rPr lang="en-US" dirty="0" err="1"/>
              <a:t>pid</a:t>
            </a:r>
            <a:r>
              <a:rPr lang="en-US" dirty="0"/>
              <a:t>, mid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Find the name of every movie that </a:t>
            </a:r>
            <a:r>
              <a:rPr lang="en-US" dirty="0" err="1" smtClean="0"/>
              <a:t>pid</a:t>
            </a:r>
            <a:r>
              <a:rPr lang="en-US" dirty="0" smtClean="0"/>
              <a:t>=116 &amp; </a:t>
            </a:r>
            <a:r>
              <a:rPr lang="en-US" smtClean="0"/>
              <a:t>162 both rated </a:t>
            </a:r>
            <a:r>
              <a:rPr lang="en-US" dirty="0" smtClean="0"/>
              <a:t>a </a:t>
            </a:r>
            <a:r>
              <a:rPr lang="en-US" dirty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SQL 2</a:t>
            </a:r>
            <a:br>
              <a:rPr lang="en-US" b="1" dirty="0" smtClean="0"/>
            </a:br>
            <a:r>
              <a:rPr lang="en-US" b="1" dirty="0" smtClean="0"/>
              <a:t>Chapter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</a:p>
          <a:p>
            <a:r>
              <a:rPr lang="en-US" dirty="0" err="1" smtClean="0"/>
              <a:t>Subqueries</a:t>
            </a:r>
            <a:endParaRPr lang="en-US" dirty="0"/>
          </a:p>
          <a:p>
            <a:r>
              <a:rPr lang="en-US" dirty="0" smtClean="0"/>
              <a:t>In, Not In</a:t>
            </a:r>
          </a:p>
          <a:p>
            <a:r>
              <a:rPr lang="en-US" dirty="0" smtClean="0"/>
              <a:t>Exists, Not Exists</a:t>
            </a:r>
          </a:p>
          <a:p>
            <a:r>
              <a:rPr lang="en-US" dirty="0" smtClean="0"/>
              <a:t>Any, All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Select-From-Where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remember, and never forget:</a:t>
            </a:r>
          </a:p>
          <a:p>
            <a:pPr lvl="1"/>
            <a:r>
              <a:rPr lang="en-US" dirty="0" smtClean="0"/>
              <a:t>SELECT * FROM table ;</a:t>
            </a:r>
          </a:p>
          <a:p>
            <a:pPr lvl="1"/>
            <a:r>
              <a:rPr lang="en-US" dirty="0" smtClean="0"/>
              <a:t>SELECT attribute FROM table</a:t>
            </a:r>
          </a:p>
          <a:p>
            <a:pPr marL="914400" lvl="2" indent="0">
              <a:buNone/>
            </a:pPr>
            <a:r>
              <a:rPr lang="en-US" dirty="0"/>
              <a:t>WHERE </a:t>
            </a:r>
            <a:r>
              <a:rPr lang="en-US" dirty="0" smtClean="0"/>
              <a:t>attribute = value ;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Select-From-Where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Always remember, and never forget:</a:t>
            </a:r>
          </a:p>
          <a:p>
            <a:pPr lvl="1"/>
            <a:r>
              <a:rPr lang="en-US" dirty="0" smtClean="0"/>
              <a:t>SELECT * FROM table ;</a:t>
            </a:r>
          </a:p>
          <a:p>
            <a:pPr lvl="1"/>
            <a:r>
              <a:rPr lang="en-US" dirty="0" smtClean="0"/>
              <a:t>SELECT attribute FROM table</a:t>
            </a:r>
          </a:p>
          <a:p>
            <a:pPr marL="914400" lvl="2" indent="0">
              <a:buNone/>
            </a:pPr>
            <a:r>
              <a:rPr lang="en-US" dirty="0"/>
              <a:t>WHERE </a:t>
            </a:r>
            <a:r>
              <a:rPr lang="en-US" dirty="0" smtClean="0"/>
              <a:t>attribute = value ;  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3400" y="40386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rgbClr val="006600"/>
                </a:solidFill>
              </a:rPr>
              <a:t>	SELECT</a:t>
            </a:r>
            <a:r>
              <a:rPr lang="en-US" altLang="en-US" dirty="0"/>
              <a:t> desired attributes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6600"/>
                </a:solidFill>
              </a:rPr>
              <a:t>FROM</a:t>
            </a:r>
            <a:r>
              <a:rPr lang="en-US" altLang="en-US" dirty="0"/>
              <a:t> one or more tables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6600"/>
                </a:solidFill>
              </a:rPr>
              <a:t>WHERE</a:t>
            </a:r>
            <a:r>
              <a:rPr lang="en-US" altLang="en-US" dirty="0"/>
              <a:t> condition about tuples of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the tables</a:t>
            </a:r>
          </a:p>
          <a:p>
            <a:pPr marL="914400" lvl="2" indent="0">
              <a:buFont typeface="Arial" pitchFamily="34" charset="0"/>
              <a:buNone/>
            </a:pPr>
            <a:endParaRPr lang="en-US" dirty="0" smtClean="0"/>
          </a:p>
          <a:p>
            <a:pPr marL="914400" lvl="2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3798</Words>
  <Application>Microsoft Office PowerPoint</Application>
  <PresentationFormat>On-screen Show (4:3)</PresentationFormat>
  <Paragraphs>1057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Example</vt:lpstr>
      <vt:lpstr>In-Class 3b – Query 1</vt:lpstr>
      <vt:lpstr>In-Class 3b – Query 2</vt:lpstr>
      <vt:lpstr>Example</vt:lpstr>
      <vt:lpstr>In-Class 3b – Error 2  (-1 point) 6 Cases</vt:lpstr>
      <vt:lpstr>Example</vt:lpstr>
      <vt:lpstr>SQL 2 Chapter 6</vt:lpstr>
      <vt:lpstr>Select-From-Where Statements</vt:lpstr>
      <vt:lpstr>Select-From-Where Statements</vt:lpstr>
      <vt:lpstr>Set Operations</vt:lpstr>
      <vt:lpstr>Operators Union</vt:lpstr>
      <vt:lpstr>Operators: Union</vt:lpstr>
      <vt:lpstr>Operators: Union</vt:lpstr>
      <vt:lpstr>Operators: Union</vt:lpstr>
      <vt:lpstr>c) Find all model number and price of all products (of any type) made by manufacturer B</vt:lpstr>
      <vt:lpstr>c) Find all model number and price of all products (of any type) made by manufacturer B</vt:lpstr>
      <vt:lpstr>c) Find all model number and price of all products (of any type) made by manufacturer B</vt:lpstr>
      <vt:lpstr>c) Find all model number and price of all products (of any type) made by manufacturer B</vt:lpstr>
      <vt:lpstr>c) Find all model number and price of all products (of any type) made by manufacturer B</vt:lpstr>
      <vt:lpstr>c) Find all model number and price of all products (of any type) made by manufacturer B</vt:lpstr>
      <vt:lpstr>Subqueries</vt:lpstr>
      <vt:lpstr>c) Find all model number and price of all products (of any type) made by manufacturer B</vt:lpstr>
      <vt:lpstr>Songs Domain</vt:lpstr>
      <vt:lpstr>Songs Domain</vt:lpstr>
      <vt:lpstr>Subqueries IN FROM Clause</vt:lpstr>
      <vt:lpstr>Subqueries IN FROM Clause</vt:lpstr>
      <vt:lpstr>Subqueries IN FROM Clause</vt:lpstr>
      <vt:lpstr>SubQueries IN  WHERE Clause</vt:lpstr>
      <vt:lpstr>The IN Operator</vt:lpstr>
      <vt:lpstr>Subqueries Exercise – 2.4.1</vt:lpstr>
      <vt:lpstr>Subqueries</vt:lpstr>
      <vt:lpstr>Subqueries w/ IN</vt:lpstr>
      <vt:lpstr>Subqueries w/ IN</vt:lpstr>
      <vt:lpstr>DISTINCT w/ SELECT</vt:lpstr>
      <vt:lpstr>Example: Exercise – 2.4.1</vt:lpstr>
      <vt:lpstr>Example: Exercise – 2.4.1</vt:lpstr>
      <vt:lpstr>Movie Ratings Domain</vt:lpstr>
      <vt:lpstr>Movie Ratings Domain</vt:lpstr>
      <vt:lpstr>Movie Ratings Domain</vt:lpstr>
      <vt:lpstr>Movie Ratings Domain</vt:lpstr>
      <vt:lpstr>Movie Ratings Domain</vt:lpstr>
      <vt:lpstr>Movie Ratings Domain</vt:lpstr>
      <vt:lpstr>Movie Ratings Domain</vt:lpstr>
      <vt:lpstr>Other Questions</vt:lpstr>
      <vt:lpstr>Movie Ratings Domain</vt:lpstr>
      <vt:lpstr>Movie Ratings Domain</vt:lpstr>
      <vt:lpstr>Movie Ratings Domain</vt:lpstr>
      <vt:lpstr>Movie Ratings Domain</vt:lpstr>
      <vt:lpstr>Movie Ratings Domain More Next Time</vt:lpstr>
      <vt:lpstr>Movie Ratings Domain</vt:lpstr>
      <vt:lpstr>Subquery return Scalar</vt:lpstr>
      <vt:lpstr>The Any Operator</vt:lpstr>
      <vt:lpstr>The Any Operator</vt:lpstr>
      <vt:lpstr>The Any Operator</vt:lpstr>
      <vt:lpstr>The All Operator</vt:lpstr>
      <vt:lpstr>The All Operator</vt:lpstr>
      <vt:lpstr>The All Operator: Computer Schema</vt:lpstr>
      <vt:lpstr>NULL Reasoning</vt:lpstr>
      <vt:lpstr>NULL Reasoning</vt:lpstr>
      <vt:lpstr>NULL Reasoning</vt:lpstr>
      <vt:lpstr>NULL Reasoning</vt:lpstr>
      <vt:lpstr>NULL Reasoning: 3-valued logic</vt:lpstr>
      <vt:lpstr>Insert + Subquery</vt:lpstr>
      <vt:lpstr>In-Class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UserID</dc:creator>
  <cp:lastModifiedBy>david ruby</cp:lastModifiedBy>
  <cp:revision>173</cp:revision>
  <dcterms:created xsi:type="dcterms:W3CDTF">2013-07-17T21:55:23Z</dcterms:created>
  <dcterms:modified xsi:type="dcterms:W3CDTF">2017-09-12T16:45:57Z</dcterms:modified>
</cp:coreProperties>
</file>