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83" r:id="rId3"/>
    <p:sldId id="263" r:id="rId4"/>
    <p:sldId id="259" r:id="rId5"/>
    <p:sldId id="261" r:id="rId6"/>
    <p:sldId id="268" r:id="rId7"/>
    <p:sldId id="269" r:id="rId8"/>
    <p:sldId id="267" r:id="rId9"/>
    <p:sldId id="271" r:id="rId10"/>
    <p:sldId id="270" r:id="rId11"/>
    <p:sldId id="272" r:id="rId12"/>
    <p:sldId id="273" r:id="rId13"/>
    <p:sldId id="274" r:id="rId14"/>
    <p:sldId id="275" r:id="rId15"/>
    <p:sldId id="276" r:id="rId16"/>
    <p:sldId id="277" r:id="rId17"/>
    <p:sldId id="278" r:id="rId18"/>
    <p:sldId id="279" r:id="rId19"/>
    <p:sldId id="280" r:id="rId20"/>
    <p:sldId id="281" r:id="rId21"/>
    <p:sldId id="282" r:id="rId22"/>
    <p:sldId id="285" r:id="rId23"/>
    <p:sldId id="286" r:id="rId24"/>
    <p:sldId id="287" r:id="rId25"/>
    <p:sldId id="288" r:id="rId26"/>
    <p:sldId id="289" r:id="rId27"/>
    <p:sldId id="290" r:id="rId28"/>
    <p:sldId id="291" r:id="rId29"/>
    <p:sldId id="292" r:id="rId30"/>
    <p:sldId id="293" r:id="rId31"/>
    <p:sldId id="302" r:id="rId32"/>
    <p:sldId id="294" r:id="rId33"/>
    <p:sldId id="295" r:id="rId34"/>
    <p:sldId id="296" r:id="rId35"/>
    <p:sldId id="297" r:id="rId36"/>
    <p:sldId id="298" r:id="rId37"/>
    <p:sldId id="299" r:id="rId38"/>
    <p:sldId id="300"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B1"/>
    <a:srgbClr val="2E2E2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40359-1A32-4DFA-AD8D-BE5F859BB884}" v="106" dt="2024-12-15T09:00:36.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87" d="100"/>
          <a:sy n="87" d="100"/>
        </p:scale>
        <p:origin x="57"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E017B-0060-454A-B4CF-A689217DE0F1}"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D1ED-A6EC-4848-A7E9-8C71D94F169D}" type="slidenum">
              <a:rPr lang="en-US" smtClean="0"/>
              <a:t>‹#›</a:t>
            </a:fld>
            <a:endParaRPr lang="en-US"/>
          </a:p>
        </p:txBody>
      </p:sp>
    </p:spTree>
    <p:extLst>
      <p:ext uri="{BB962C8B-B14F-4D97-AF65-F5344CB8AC3E}">
        <p14:creationId xmlns:p14="http://schemas.microsoft.com/office/powerpoint/2010/main" val="319747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8748-0A43-62A1-E229-EAD2B9735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EEEB8-079C-56DC-C616-61D279F46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8234F-3981-F2B5-D896-40B115D1AC86}"/>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F82175B2-C8B5-9112-44F1-7557E62C6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32C1B-5641-57C0-7BDE-E4E5E6E3A6B2}"/>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40611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2D25-F09E-7D10-F926-C99175275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2E69D-60C8-F505-C55E-A2270F8C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4A47F-1A60-6099-DEFD-38872F93E191}"/>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FB079366-D647-481F-5127-7DFCC9E99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48E4C-B03E-7650-3A95-1D702E0F51DD}"/>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412895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26180-16DA-06CD-048A-05ECC7317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45C30-DBAC-ABEC-C73F-9E2738C16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D5840-79D5-ED48-721C-FABE6E85CEF9}"/>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2F457E36-F284-660A-6F54-A92AEDE65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B0890-6897-C1CF-221A-FF4BCF8310B3}"/>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48250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06A2-3849-91C2-CBC7-7934D16C5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14A64-DEC6-A592-1C96-F2C606314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2BD1E-B4E4-19A5-8DE3-71F84976642E}"/>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462FF7EA-577A-2C7E-C59C-00A70FE07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759AA-1D6F-E176-620D-6319AD8E9F82}"/>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377147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1037-50C0-D1E9-A2E3-6FCFB26A4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B098D-3AA0-1C4E-1C55-D1103996E6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1ABDD1-5824-B57A-F044-6C2F4CD11586}"/>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E8B64B0D-1CDD-EFDE-F761-CD3223889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96A5-BCA9-0EDD-954F-4064CC1117BD}"/>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212910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2445-C2F5-91FD-98A4-31C9EED66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FFB6D-293E-77E6-711D-684E7938F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7AD7A7-962B-3080-0851-DF3F91AA6B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6CF71-B7DD-34FE-6F83-5A9EF9837AF6}"/>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6" name="Footer Placeholder 5">
            <a:extLst>
              <a:ext uri="{FF2B5EF4-FFF2-40B4-BE49-F238E27FC236}">
                <a16:creationId xmlns:a16="http://schemas.microsoft.com/office/drawing/2014/main" id="{11B203AE-89C6-1754-6839-E5DBD0F5A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1D94F-FA1E-FB94-771F-31B67221EF9E}"/>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17786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E3F5-7B91-3678-01CD-F78383F03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68D70-58C2-815B-2C91-D9F59AB44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CA45CC-A615-C890-6D3A-C49453939F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5070D-FE56-99D2-563B-FF9A62AC3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097D9-BBF2-BAB5-3522-93B0E7BE2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988907-1581-EF5F-3419-52C38C99B3CA}"/>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8" name="Footer Placeholder 7">
            <a:extLst>
              <a:ext uri="{FF2B5EF4-FFF2-40B4-BE49-F238E27FC236}">
                <a16:creationId xmlns:a16="http://schemas.microsoft.com/office/drawing/2014/main" id="{E8448F95-8845-2F80-A76A-F2EDC22626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CFE050-031C-4C25-0432-5E7BBA988FDE}"/>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328484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981D-AC37-0AF9-874F-A6F7FF40AA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873441-D7BC-9CBB-40AA-1612DAEE49DD}"/>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4" name="Footer Placeholder 3">
            <a:extLst>
              <a:ext uri="{FF2B5EF4-FFF2-40B4-BE49-F238E27FC236}">
                <a16:creationId xmlns:a16="http://schemas.microsoft.com/office/drawing/2014/main" id="{2757A7B7-5497-6916-3E9C-1531672CE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6D168-32A0-414D-94C8-FE5CC202F463}"/>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13100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E71FBE-F42A-BF10-488A-509861D33E8C}"/>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3" name="Footer Placeholder 2">
            <a:extLst>
              <a:ext uri="{FF2B5EF4-FFF2-40B4-BE49-F238E27FC236}">
                <a16:creationId xmlns:a16="http://schemas.microsoft.com/office/drawing/2014/main" id="{856E1E13-F807-D94A-4F04-946A145724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CE85BE-C1C3-BF9F-B2EB-6E0334CA02BD}"/>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291849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1633-2D1B-0031-5B26-7D769DB65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0581A-AAA8-0F6B-CF81-E604C8925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9888F-541B-1159-F8CE-7B1336D86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0ECB3-7AB4-C866-EC5F-08430F557491}"/>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6" name="Footer Placeholder 5">
            <a:extLst>
              <a:ext uri="{FF2B5EF4-FFF2-40B4-BE49-F238E27FC236}">
                <a16:creationId xmlns:a16="http://schemas.microsoft.com/office/drawing/2014/main" id="{6D48E2F9-974A-A89D-E6D1-3B73799CD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5C269-06F0-0C91-899C-21F5ED6E7C83}"/>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199822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E374-1340-38CA-D7BF-8675F0026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7A8586-022C-FAB2-437C-ECCD33B39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361A2E-BEA0-356E-3C0B-39434329E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A838C-4E66-189D-AF0E-4781805A4028}"/>
              </a:ext>
            </a:extLst>
          </p:cNvPr>
          <p:cNvSpPr>
            <a:spLocks noGrp="1"/>
          </p:cNvSpPr>
          <p:nvPr>
            <p:ph type="dt" sz="half" idx="10"/>
          </p:nvPr>
        </p:nvSpPr>
        <p:spPr/>
        <p:txBody>
          <a:bodyPr/>
          <a:lstStyle/>
          <a:p>
            <a:fld id="{726B4535-7DB3-44A0-B46F-2873E7DD161C}" type="datetimeFigureOut">
              <a:rPr lang="en-US" smtClean="0"/>
              <a:t>12/15/2024</a:t>
            </a:fld>
            <a:endParaRPr lang="en-US"/>
          </a:p>
        </p:txBody>
      </p:sp>
      <p:sp>
        <p:nvSpPr>
          <p:cNvPr id="6" name="Footer Placeholder 5">
            <a:extLst>
              <a:ext uri="{FF2B5EF4-FFF2-40B4-BE49-F238E27FC236}">
                <a16:creationId xmlns:a16="http://schemas.microsoft.com/office/drawing/2014/main" id="{A156A78A-AA80-A23D-8219-0AEF19DA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4AAD3-365D-0296-55CD-1C7016582F23}"/>
              </a:ext>
            </a:extLst>
          </p:cNvPr>
          <p:cNvSpPr>
            <a:spLocks noGrp="1"/>
          </p:cNvSpPr>
          <p:nvPr>
            <p:ph type="sldNum" sz="quarter" idx="12"/>
          </p:nvPr>
        </p:nvSpPr>
        <p:spPr/>
        <p:txBody>
          <a:bodyPr/>
          <a:lstStyle/>
          <a:p>
            <a:fld id="{9DC01A24-6BAD-4154-96CA-E1A019D23A9E}" type="slidenum">
              <a:rPr lang="en-US" smtClean="0"/>
              <a:t>‹#›</a:t>
            </a:fld>
            <a:endParaRPr lang="en-US"/>
          </a:p>
        </p:txBody>
      </p:sp>
    </p:spTree>
    <p:extLst>
      <p:ext uri="{BB962C8B-B14F-4D97-AF65-F5344CB8AC3E}">
        <p14:creationId xmlns:p14="http://schemas.microsoft.com/office/powerpoint/2010/main" val="99615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7E7E3-FD48-3CB8-A1D1-7A1312150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D8038-87C8-5F90-838E-F98FFB088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835BD-A509-D9BD-27D3-D3CB1B6F6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6B4535-7DB3-44A0-B46F-2873E7DD161C}" type="datetimeFigureOut">
              <a:rPr lang="en-US" smtClean="0"/>
              <a:t>12/15/2024</a:t>
            </a:fld>
            <a:endParaRPr lang="en-US"/>
          </a:p>
        </p:txBody>
      </p:sp>
      <p:sp>
        <p:nvSpPr>
          <p:cNvPr id="5" name="Footer Placeholder 4">
            <a:extLst>
              <a:ext uri="{FF2B5EF4-FFF2-40B4-BE49-F238E27FC236}">
                <a16:creationId xmlns:a16="http://schemas.microsoft.com/office/drawing/2014/main" id="{17AA195B-4AD5-1910-D11B-EAACF2CE5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5F785C-9C19-BAE9-D324-5E1BA281D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C01A24-6BAD-4154-96CA-E1A019D23A9E}" type="slidenum">
              <a:rPr lang="en-US" smtClean="0"/>
              <a:t>‹#›</a:t>
            </a:fld>
            <a:endParaRPr lang="en-US"/>
          </a:p>
        </p:txBody>
      </p:sp>
    </p:spTree>
    <p:extLst>
      <p:ext uri="{BB962C8B-B14F-4D97-AF65-F5344CB8AC3E}">
        <p14:creationId xmlns:p14="http://schemas.microsoft.com/office/powerpoint/2010/main" val="190483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0C9C8009-3A24-9A65-1009-76CC6920864E}"/>
            </a:ext>
          </a:extLst>
        </p:cNvPr>
        <p:cNvGrpSpPr/>
        <p:nvPr/>
      </p:nvGrpSpPr>
      <p:grpSpPr>
        <a:xfrm>
          <a:off x="0" y="0"/>
          <a:ext cx="0" cy="0"/>
          <a:chOff x="0" y="0"/>
          <a:chExt cx="0" cy="0"/>
        </a:xfrm>
      </p:grpSpPr>
      <p:sp>
        <p:nvSpPr>
          <p:cNvPr id="215" name="Rectangle 214">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0" name="Oval 219">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A8D7A21-E870-8A57-C53C-864D7DC3CBF0}"/>
              </a:ext>
            </a:extLst>
          </p:cNvPr>
          <p:cNvSpPr>
            <a:spLocks noGrp="1"/>
          </p:cNvSpPr>
          <p:nvPr>
            <p:ph type="ctrTitle"/>
          </p:nvPr>
        </p:nvSpPr>
        <p:spPr>
          <a:xfrm>
            <a:off x="630936" y="630936"/>
            <a:ext cx="6341652" cy="2819399"/>
          </a:xfrm>
          <a:noFill/>
        </p:spPr>
        <p:txBody>
          <a:bodyPr anchor="b">
            <a:normAutofit/>
          </a:bodyPr>
          <a:lstStyle/>
          <a:p>
            <a:pPr algn="l"/>
            <a:r>
              <a:rPr lang="en-US" sz="4800" dirty="0">
                <a:solidFill>
                  <a:schemeClr val="bg1"/>
                </a:solidFill>
                <a:latin typeface="Cambria" panose="02040503050406030204" pitchFamily="18" charset="0"/>
                <a:ea typeface="Cambria" panose="02040503050406030204" pitchFamily="18" charset="0"/>
              </a:rPr>
              <a:t>GoodCabs</a:t>
            </a:r>
          </a:p>
        </p:txBody>
      </p:sp>
      <p:pic>
        <p:nvPicPr>
          <p:cNvPr id="7" name="Picture 6" descr="A blue and white logo&#10;&#10;Description automatically generated">
            <a:extLst>
              <a:ext uri="{FF2B5EF4-FFF2-40B4-BE49-F238E27FC236}">
                <a16:creationId xmlns:a16="http://schemas.microsoft.com/office/drawing/2014/main" id="{4D9FCD56-E8D4-990E-4ADD-6B86AEDA3CA8}"/>
              </a:ext>
            </a:extLst>
          </p:cNvPr>
          <p:cNvPicPr>
            <a:picLocks noChangeAspect="1"/>
          </p:cNvPicPr>
          <p:nvPr/>
        </p:nvPicPr>
        <p:blipFill>
          <a:blip r:embed="rId2">
            <a:extLst>
              <a:ext uri="{28A0092B-C50C-407E-A947-70E740481C1C}">
                <a14:useLocalDpi xmlns:a14="http://schemas.microsoft.com/office/drawing/2010/main" val="0"/>
              </a:ext>
            </a:extLst>
          </a:blip>
          <a:srcRect r="5" b="5"/>
          <a:stretch/>
        </p:blipFill>
        <p:spPr>
          <a:xfrm>
            <a:off x="8451177" y="678060"/>
            <a:ext cx="2430898" cy="2430898"/>
          </a:xfrm>
          <a:prstGeom prst="rect">
            <a:avLst/>
          </a:prstGeom>
        </p:spPr>
      </p:pic>
      <p:grpSp>
        <p:nvGrpSpPr>
          <p:cNvPr id="227" name="Group 22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228" name="Straight Connector 22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33" name="Rectangle 232">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5" name="Group 234">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236" name="Straight Connector 235">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41" name="Rectangle 240">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44" name="Straight Connector 243">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8F57F1B2-9325-7294-41AA-B73EC77821F1}"/>
              </a:ext>
            </a:extLst>
          </p:cNvPr>
          <p:cNvSpPr>
            <a:spLocks noGrp="1"/>
          </p:cNvSpPr>
          <p:nvPr>
            <p:ph type="subTitle" idx="1"/>
          </p:nvPr>
        </p:nvSpPr>
        <p:spPr>
          <a:xfrm>
            <a:off x="636191" y="3676207"/>
            <a:ext cx="6341652" cy="2453066"/>
          </a:xfrm>
          <a:noFill/>
        </p:spPr>
        <p:txBody>
          <a:bodyPr anchor="t">
            <a:normAutofit/>
          </a:bodyPr>
          <a:lstStyle/>
          <a:p>
            <a:pPr algn="l"/>
            <a:r>
              <a:rPr lang="en-US" dirty="0">
                <a:solidFill>
                  <a:schemeClr val="bg1"/>
                </a:solidFill>
              </a:rPr>
              <a:t>From Doorstep to Destination</a:t>
            </a:r>
          </a:p>
        </p:txBody>
      </p:sp>
      <p:pic>
        <p:nvPicPr>
          <p:cNvPr id="5" name="Picture 4" descr="A logo on a white envelope&#10;&#10;Description automatically generated">
            <a:extLst>
              <a:ext uri="{FF2B5EF4-FFF2-40B4-BE49-F238E27FC236}">
                <a16:creationId xmlns:a16="http://schemas.microsoft.com/office/drawing/2014/main" id="{BB2CFC02-0A2F-8D4E-6177-22E78791D16C}"/>
              </a:ext>
            </a:extLst>
          </p:cNvPr>
          <p:cNvPicPr>
            <a:picLocks noChangeAspect="1"/>
          </p:cNvPicPr>
          <p:nvPr/>
        </p:nvPicPr>
        <p:blipFill>
          <a:blip r:embed="rId3">
            <a:extLst>
              <a:ext uri="{28A0092B-C50C-407E-A947-70E740481C1C}">
                <a14:useLocalDpi xmlns:a14="http://schemas.microsoft.com/office/drawing/2010/main" val="0"/>
              </a:ext>
            </a:extLst>
          </a:blip>
          <a:srcRect r="-1" b="-1"/>
          <a:stretch/>
        </p:blipFill>
        <p:spPr>
          <a:xfrm>
            <a:off x="8451176" y="3242070"/>
            <a:ext cx="2430898" cy="2430898"/>
          </a:xfrm>
          <a:prstGeom prst="rect">
            <a:avLst/>
          </a:prstGeom>
        </p:spPr>
      </p:pic>
    </p:spTree>
    <p:extLst>
      <p:ext uri="{BB962C8B-B14F-4D97-AF65-F5344CB8AC3E}">
        <p14:creationId xmlns:p14="http://schemas.microsoft.com/office/powerpoint/2010/main" val="421779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18FA442-5EB2-29B2-D280-0BADCF8CE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080080" cy="6858000"/>
          </a:xfrm>
        </p:spPr>
      </p:pic>
    </p:spTree>
    <p:extLst>
      <p:ext uri="{BB962C8B-B14F-4D97-AF65-F5344CB8AC3E}">
        <p14:creationId xmlns:p14="http://schemas.microsoft.com/office/powerpoint/2010/main" val="112072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11BA24-B999-A88D-5EE6-B8FA3B4015B8}"/>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EC84A-90E5-18B6-576B-9582CBA5BC9E}"/>
              </a:ext>
            </a:extLst>
          </p:cNvPr>
          <p:cNvSpPr>
            <a:spLocks noGrp="1"/>
          </p:cNvSpPr>
          <p:nvPr>
            <p:ph type="title"/>
          </p:nvPr>
        </p:nvSpPr>
        <p:spPr>
          <a:xfrm>
            <a:off x="6590662" y="4267832"/>
            <a:ext cx="4805996" cy="1297115"/>
          </a:xfrm>
          <a:scene3d>
            <a:camera prst="orthographicFront">
              <a:rot lat="0" lon="600000" rev="0"/>
            </a:camera>
            <a:lightRig rig="sunrise" dir="t"/>
          </a:scene3d>
        </p:spPr>
        <p:txBody>
          <a:bodyPr vert="horz" lIns="91440" tIns="45720" rIns="91440" bIns="45720" rtlCol="0" anchor="t">
            <a:normAutofit/>
            <a:flatTx/>
          </a:bodyPr>
          <a:lstStyle/>
          <a:p>
            <a:r>
              <a:rPr lang="en-US" sz="4000" kern="1200">
                <a:solidFill>
                  <a:schemeClr val="tx2"/>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Primary Analysis</a:t>
            </a:r>
          </a:p>
        </p:txBody>
      </p:sp>
      <p:pic>
        <p:nvPicPr>
          <p:cNvPr id="30" name="Graphic 29" descr="Magnifying glass">
            <a:extLst>
              <a:ext uri="{FF2B5EF4-FFF2-40B4-BE49-F238E27FC236}">
                <a16:creationId xmlns:a16="http://schemas.microsoft.com/office/drawing/2014/main" id="{E44036E8-E31B-6D7A-8452-6DB20DEBE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487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DCA887-0F79-8AB6-0449-1CE31042384E}"/>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C8A29-ADEE-81A5-CE28-CEE1F0141443}"/>
              </a:ext>
            </a:extLst>
          </p:cNvPr>
          <p:cNvSpPr>
            <a:spLocks noGrp="1"/>
          </p:cNvSpPr>
          <p:nvPr>
            <p:ph type="title"/>
          </p:nvPr>
        </p:nvSpPr>
        <p:spPr>
          <a:xfrm>
            <a:off x="851183" y="1143000"/>
            <a:ext cx="4846320" cy="2898648"/>
          </a:xfrm>
          <a:scene3d>
            <a:camera prst="orthographicFront">
              <a:rot lat="0" lon="600000" rev="0"/>
            </a:camera>
            <a:lightRig rig="sunrise" dir="t"/>
          </a:scene3d>
        </p:spPr>
        <p:txBody>
          <a:bodyPr vert="horz" lIns="91440" tIns="45720" rIns="91440" bIns="45720" rtlCol="0" anchor="b">
            <a:normAutofit/>
            <a:flatTx/>
          </a:bodyPr>
          <a:lstStyle/>
          <a:p>
            <a:r>
              <a:rPr lang="en-US" sz="5000">
                <a:effectLst>
                  <a:glow rad="101600">
                    <a:schemeClr val="bg2">
                      <a:lumMod val="75000"/>
                      <a:alpha val="33000"/>
                    </a:schemeClr>
                  </a:glow>
                  <a:outerShdw blurRad="50800" dist="38100" dir="2700000" algn="tl" rotWithShape="0">
                    <a:prstClr val="black">
                      <a:alpha val="40000"/>
                    </a:prstClr>
                  </a:outerShdw>
                </a:effectLst>
              </a:rPr>
              <a:t>Top and bottom 3 performing cities</a:t>
            </a:r>
            <a:br>
              <a:rPr lang="en-US" sz="5000">
                <a:effectLst>
                  <a:glow rad="101600">
                    <a:schemeClr val="bg2">
                      <a:lumMod val="75000"/>
                      <a:alpha val="33000"/>
                    </a:schemeClr>
                  </a:glow>
                  <a:outerShdw blurRad="50800" dist="38100" dir="2700000" algn="tl" rotWithShape="0">
                    <a:prstClr val="black">
                      <a:alpha val="40000"/>
                    </a:prstClr>
                  </a:outerShdw>
                </a:effectLst>
              </a:rPr>
            </a:br>
            <a:endParaRPr lang="en-US" sz="5000">
              <a:effectLst>
                <a:glow rad="101600">
                  <a:schemeClr val="bg2">
                    <a:lumMod val="75000"/>
                    <a:alpha val="33000"/>
                  </a:schemeClr>
                </a:glow>
                <a:outerShdw blurRad="50800" dist="38100" dir="2700000" algn="tl" rotWithShape="0">
                  <a:prstClr val="black">
                    <a:alpha val="40000"/>
                  </a:prstClr>
                </a:outerShdw>
              </a:effectLst>
            </a:endParaRPr>
          </a:p>
        </p:txBody>
      </p:sp>
      <p:sp>
        <p:nvSpPr>
          <p:cNvPr id="89" name="Rectangle 88">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A screenshot of a graph&#10;&#10;Description automatically generated">
            <a:extLst>
              <a:ext uri="{FF2B5EF4-FFF2-40B4-BE49-F238E27FC236}">
                <a16:creationId xmlns:a16="http://schemas.microsoft.com/office/drawing/2014/main" id="{F2F2498C-DC99-3E3D-A634-444D2B0F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956" y="825317"/>
            <a:ext cx="5441001" cy="1877144"/>
          </a:xfrm>
          <a:prstGeom prst="rect">
            <a:avLst/>
          </a:prstGeom>
        </p:spPr>
      </p:pic>
      <p:sp>
        <p:nvSpPr>
          <p:cNvPr id="91" name="Rectangle 90">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screenshot of a graph&#10;&#10;Description automatically generated">
            <a:extLst>
              <a:ext uri="{FF2B5EF4-FFF2-40B4-BE49-F238E27FC236}">
                <a16:creationId xmlns:a16="http://schemas.microsoft.com/office/drawing/2014/main" id="{FF056C19-736D-44BA-9968-28ACE690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956" y="4148736"/>
            <a:ext cx="5441001" cy="1890748"/>
          </a:xfrm>
          <a:prstGeom prst="rect">
            <a:avLst/>
          </a:prstGeom>
        </p:spPr>
      </p:pic>
    </p:spTree>
    <p:extLst>
      <p:ext uri="{BB962C8B-B14F-4D97-AF65-F5344CB8AC3E}">
        <p14:creationId xmlns:p14="http://schemas.microsoft.com/office/powerpoint/2010/main" val="9358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CA90E0-9568-D318-C382-365E31BB87C2}"/>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99C99-2CAB-393A-5851-C0477686D291}"/>
              </a:ext>
            </a:extLst>
          </p:cNvPr>
          <p:cNvSpPr>
            <a:spLocks noGrp="1"/>
          </p:cNvSpPr>
          <p:nvPr>
            <p:ph type="title"/>
          </p:nvPr>
        </p:nvSpPr>
        <p:spPr>
          <a:xfrm>
            <a:off x="477981" y="1122363"/>
            <a:ext cx="4023360" cy="3204134"/>
          </a:xfrm>
          <a:scene3d>
            <a:camera prst="orthographicFront">
              <a:rot lat="0" lon="600000" rev="0"/>
            </a:camera>
            <a:lightRig rig="sunrise" dir="t"/>
          </a:scene3d>
        </p:spPr>
        <p:txBody>
          <a:bodyPr vert="horz" lIns="91440" tIns="45720" rIns="91440" bIns="45720" rtlCol="0" anchor="b">
            <a:normAutofit/>
            <a:flatTx/>
          </a:bodyPr>
          <a:lstStyle/>
          <a:p>
            <a:r>
              <a:rPr lang="en-US" sz="48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Peak and Low demand Month for each City</a:t>
            </a:r>
            <a:br>
              <a:rPr lang="en-US" sz="48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br>
            <a:endParaRPr lang="en-US" sz="48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endParaRPr>
          </a:p>
        </p:txBody>
      </p:sp>
      <p:sp>
        <p:nvSpPr>
          <p:cNvPr id="58" name="Rectangle 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calendar&#10;&#10;Description automatically generated">
            <a:extLst>
              <a:ext uri="{FF2B5EF4-FFF2-40B4-BE49-F238E27FC236}">
                <a16:creationId xmlns:a16="http://schemas.microsoft.com/office/drawing/2014/main" id="{F7496F1E-5135-1AD1-D551-7B445FE38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457" y="625683"/>
            <a:ext cx="4350665" cy="5455380"/>
          </a:xfrm>
          <a:prstGeom prst="rect">
            <a:avLst/>
          </a:prstGeom>
        </p:spPr>
      </p:pic>
    </p:spTree>
    <p:extLst>
      <p:ext uri="{BB962C8B-B14F-4D97-AF65-F5344CB8AC3E}">
        <p14:creationId xmlns:p14="http://schemas.microsoft.com/office/powerpoint/2010/main" val="304134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8C9048-08F5-3C70-289E-8362514CBDE1}"/>
            </a:ext>
          </a:extLst>
        </p:cNvPr>
        <p:cNvGrpSpPr/>
        <p:nvPr/>
      </p:nvGrpSpPr>
      <p:grpSpPr>
        <a:xfrm>
          <a:off x="0" y="0"/>
          <a:ext cx="0" cy="0"/>
          <a:chOff x="0" y="0"/>
          <a:chExt cx="0" cy="0"/>
        </a:xfrm>
      </p:grpSpPr>
      <p:sp>
        <p:nvSpPr>
          <p:cNvPr id="4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a graph&#10;&#10;Description automatically generated with medium confidence">
            <a:extLst>
              <a:ext uri="{FF2B5EF4-FFF2-40B4-BE49-F238E27FC236}">
                <a16:creationId xmlns:a16="http://schemas.microsoft.com/office/drawing/2014/main" id="{4A70939D-80DE-CCAE-CE31-C0712D63A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554360" cy="6858000"/>
          </a:xfrm>
          <a:prstGeom prst="rect">
            <a:avLst/>
          </a:prstGeom>
        </p:spPr>
      </p:pic>
    </p:spTree>
    <p:extLst>
      <p:ext uri="{BB962C8B-B14F-4D97-AF65-F5344CB8AC3E}">
        <p14:creationId xmlns:p14="http://schemas.microsoft.com/office/powerpoint/2010/main" val="220360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8CD06D-F5AC-45A0-5610-03117BF52DA5}"/>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7467BA-537B-536F-CB44-C81F82EC3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A395B-FC82-4775-882A-F224746CE86D}"/>
              </a:ext>
            </a:extLst>
          </p:cNvPr>
          <p:cNvSpPr>
            <a:spLocks noGrp="1"/>
          </p:cNvSpPr>
          <p:nvPr>
            <p:ph type="title"/>
          </p:nvPr>
        </p:nvSpPr>
        <p:spPr>
          <a:xfrm>
            <a:off x="6981823" y="1641752"/>
            <a:ext cx="4391025" cy="1323439"/>
          </a:xfrm>
          <a:scene3d>
            <a:camera prst="orthographicFront">
              <a:rot lat="0" lon="600000" rev="0"/>
            </a:camera>
            <a:lightRig rig="sunrise" dir="t"/>
          </a:scene3d>
        </p:spPr>
        <p:txBody>
          <a:bodyPr vert="horz" lIns="91440" tIns="45720" rIns="91440" bIns="45720" rtlCol="0" anchor="t">
            <a:normAutofit fontScale="90000"/>
            <a:flatTx/>
          </a:bodyPr>
          <a:lstStyle/>
          <a:p>
            <a:r>
              <a:rPr lang="en-US" sz="4000" kern="1200">
                <a:solidFill>
                  <a:schemeClr val="bg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Average Passenger and Driver Rating </a:t>
            </a:r>
            <a:br>
              <a:rPr lang="en-US" sz="4000" kern="1200">
                <a:solidFill>
                  <a:schemeClr val="bg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br>
            <a:endParaRPr lang="en-US" sz="4000" kern="1200" dirty="0">
              <a:solidFill>
                <a:schemeClr val="bg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endParaRPr>
          </a:p>
        </p:txBody>
      </p:sp>
      <p:pic>
        <p:nvPicPr>
          <p:cNvPr id="13" name="Content Placeholder 12" descr="A screenshot of a graph&#10;&#10;Description automatically generated">
            <a:extLst>
              <a:ext uri="{FF2B5EF4-FFF2-40B4-BE49-F238E27FC236}">
                <a16:creationId xmlns:a16="http://schemas.microsoft.com/office/drawing/2014/main" id="{391F79AA-FCD1-20A6-481E-07771A7A3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95830"/>
          </a:xfrm>
        </p:spPr>
      </p:pic>
    </p:spTree>
    <p:extLst>
      <p:ext uri="{BB962C8B-B14F-4D97-AF65-F5344CB8AC3E}">
        <p14:creationId xmlns:p14="http://schemas.microsoft.com/office/powerpoint/2010/main" val="216117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1E3096-F447-08C2-A116-D73F3DF79DDB}"/>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graph&#10;&#10;Description automatically generated">
            <a:extLst>
              <a:ext uri="{FF2B5EF4-FFF2-40B4-BE49-F238E27FC236}">
                <a16:creationId xmlns:a16="http://schemas.microsoft.com/office/drawing/2014/main" id="{4B73AEC3-0DB3-6890-5E98-27955EA2AA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99"/>
          <a:stretch/>
        </p:blipFill>
        <p:spPr>
          <a:xfrm>
            <a:off x="20" y="1282"/>
            <a:ext cx="12191980" cy="6856718"/>
          </a:xfrm>
          <a:prstGeom prst="rect">
            <a:avLst/>
          </a:prstGeom>
        </p:spPr>
      </p:pic>
    </p:spTree>
    <p:extLst>
      <p:ext uri="{BB962C8B-B14F-4D97-AF65-F5344CB8AC3E}">
        <p14:creationId xmlns:p14="http://schemas.microsoft.com/office/powerpoint/2010/main" val="502936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85134B-C081-4AF9-DF08-29B360422DBC}"/>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screenshot of a graph&#10;&#10;Description automatically generated">
            <a:extLst>
              <a:ext uri="{FF2B5EF4-FFF2-40B4-BE49-F238E27FC236}">
                <a16:creationId xmlns:a16="http://schemas.microsoft.com/office/drawing/2014/main" id="{0F2AE69B-9180-76DC-2E71-1C2C9083E6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451"/>
          <a:stretch/>
        </p:blipFill>
        <p:spPr>
          <a:xfrm>
            <a:off x="20" y="1282"/>
            <a:ext cx="12191980" cy="6856718"/>
          </a:xfrm>
          <a:prstGeom prst="rect">
            <a:avLst/>
          </a:prstGeom>
        </p:spPr>
      </p:pic>
    </p:spTree>
    <p:extLst>
      <p:ext uri="{BB962C8B-B14F-4D97-AF65-F5344CB8AC3E}">
        <p14:creationId xmlns:p14="http://schemas.microsoft.com/office/powerpoint/2010/main" val="265256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CA5E41-D208-B6C1-D3B3-2B943CAE150A}"/>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CA6B26E4-50EA-D3FB-9C6B-4EA576E368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26" r="-1" b="-1"/>
          <a:stretch/>
        </p:blipFill>
        <p:spPr>
          <a:xfrm>
            <a:off x="20" y="1282"/>
            <a:ext cx="12191980" cy="6856718"/>
          </a:xfrm>
          <a:prstGeom prst="rect">
            <a:avLst/>
          </a:prstGeom>
        </p:spPr>
      </p:pic>
    </p:spTree>
    <p:extLst>
      <p:ext uri="{BB962C8B-B14F-4D97-AF65-F5344CB8AC3E}">
        <p14:creationId xmlns:p14="http://schemas.microsoft.com/office/powerpoint/2010/main" val="237574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505CA5-5C02-280B-96BF-DA6C159B7382}"/>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74BD0DA3-335F-A4A4-A9C5-840F65D05A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26" r="-1" b="-1"/>
          <a:stretch/>
        </p:blipFill>
        <p:spPr>
          <a:xfrm>
            <a:off x="20" y="1282"/>
            <a:ext cx="12191980" cy="6856718"/>
          </a:xfrm>
          <a:prstGeom prst="rect">
            <a:avLst/>
          </a:prstGeom>
        </p:spPr>
      </p:pic>
    </p:spTree>
    <p:extLst>
      <p:ext uri="{BB962C8B-B14F-4D97-AF65-F5344CB8AC3E}">
        <p14:creationId xmlns:p14="http://schemas.microsoft.com/office/powerpoint/2010/main" val="397024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7FC6A1-FD41-C247-D94D-D4945A168476}"/>
            </a:ext>
          </a:extLst>
        </p:cNvPr>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map of the continent with white dots&#10;&#10;Description automatically generated">
            <a:extLst>
              <a:ext uri="{FF2B5EF4-FFF2-40B4-BE49-F238E27FC236}">
                <a16:creationId xmlns:a16="http://schemas.microsoft.com/office/drawing/2014/main" id="{BDBF2E37-2308-FFC5-D3B5-658F5D010A94}"/>
              </a:ext>
            </a:extLst>
          </p:cNvPr>
          <p:cNvPicPr>
            <a:picLocks noChangeAspect="1"/>
          </p:cNvPicPr>
          <p:nvPr/>
        </p:nvPicPr>
        <p:blipFill>
          <a:blip r:embed="rId2">
            <a:extLst>
              <a:ext uri="{28A0092B-C50C-407E-A947-70E740481C1C}">
                <a14:useLocalDpi xmlns:a14="http://schemas.microsoft.com/office/drawing/2010/main" val="0"/>
              </a:ext>
            </a:extLst>
          </a:blip>
          <a:srcRect t="1284" r="9089" b="9648"/>
          <a:stretch/>
        </p:blipFill>
        <p:spPr>
          <a:xfrm>
            <a:off x="3523488" y="10"/>
            <a:ext cx="8668512" cy="6857990"/>
          </a:xfrm>
          <a:prstGeom prst="rect">
            <a:avLst/>
          </a:prstGeom>
        </p:spPr>
      </p:pic>
      <p:sp>
        <p:nvSpPr>
          <p:cNvPr id="265" name="Rectangle 26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9BE2CB59-CD89-6784-88C5-FB4CC01E3C39}"/>
              </a:ext>
            </a:extLst>
          </p:cNvPr>
          <p:cNvSpPr>
            <a:spLocks noGrp="1"/>
          </p:cNvSpPr>
          <p:nvPr>
            <p:ph type="ctrTitle"/>
          </p:nvPr>
        </p:nvSpPr>
        <p:spPr>
          <a:xfrm>
            <a:off x="477981" y="1122363"/>
            <a:ext cx="4023360" cy="3204134"/>
          </a:xfrm>
        </p:spPr>
        <p:txBody>
          <a:bodyPr anchor="b">
            <a:normAutofit/>
          </a:bodyPr>
          <a:lstStyle/>
          <a:p>
            <a:pPr algn="l"/>
            <a:r>
              <a:rPr lang="en-US" sz="1200" b="0" i="0" dirty="0" err="1">
                <a:solidFill>
                  <a:schemeClr val="bg1"/>
                </a:solidFill>
                <a:effectLst/>
                <a:latin typeface="Segoe UI" panose="020B0502040204020203" pitchFamily="34" charset="0"/>
                <a:cs typeface="Segoe UI" panose="020B0502040204020203" pitchFamily="34" charset="0"/>
              </a:rPr>
              <a:t>Goodcabs</a:t>
            </a:r>
            <a:r>
              <a:rPr lang="en-US" sz="1200" b="0" i="0" dirty="0">
                <a:solidFill>
                  <a:schemeClr val="bg1"/>
                </a:solidFill>
                <a:effectLst/>
                <a:latin typeface="Segoe UI" panose="020B0502040204020203" pitchFamily="34" charset="0"/>
                <a:cs typeface="Segoe UI" panose="020B0502040204020203" pitchFamily="34" charset="0"/>
              </a:rPr>
              <a:t>, a cab service company established two years ago, has gained a strong foothold in the Indian market by focusing on tier-2 cities. Unlike other cab service providers, </a:t>
            </a:r>
            <a:r>
              <a:rPr lang="en-US" sz="1200" b="0" i="0" dirty="0" err="1">
                <a:solidFill>
                  <a:schemeClr val="bg1"/>
                </a:solidFill>
                <a:effectLst/>
                <a:latin typeface="Segoe UI" panose="020B0502040204020203" pitchFamily="34" charset="0"/>
                <a:cs typeface="Segoe UI" panose="020B0502040204020203" pitchFamily="34" charset="0"/>
              </a:rPr>
              <a:t>Goodcabs</a:t>
            </a:r>
            <a:r>
              <a:rPr lang="en-US" sz="1200" b="0" i="0" dirty="0">
                <a:solidFill>
                  <a:schemeClr val="bg1"/>
                </a:solidFill>
                <a:effectLst/>
                <a:latin typeface="Segoe UI" panose="020B0502040204020203" pitchFamily="34" charset="0"/>
                <a:cs typeface="Segoe UI" panose="020B0502040204020203" pitchFamily="34" charset="0"/>
              </a:rPr>
              <a:t> is committed to supporting local drivers, helping them make a sustainable living in their hometowns while ensuring excellent service to passengers. With operations in ten tier -2 cities across India, </a:t>
            </a:r>
            <a:r>
              <a:rPr lang="en-US" sz="1200" b="0" i="0" dirty="0" err="1">
                <a:solidFill>
                  <a:schemeClr val="bg1"/>
                </a:solidFill>
                <a:effectLst/>
                <a:latin typeface="Segoe UI" panose="020B0502040204020203" pitchFamily="34" charset="0"/>
                <a:cs typeface="Segoe UI" panose="020B0502040204020203" pitchFamily="34" charset="0"/>
              </a:rPr>
              <a:t>Goodcabs</a:t>
            </a:r>
            <a:r>
              <a:rPr lang="en-US" sz="1200" b="0" i="0" dirty="0">
                <a:solidFill>
                  <a:schemeClr val="bg1"/>
                </a:solidFill>
                <a:effectLst/>
                <a:latin typeface="Segoe UI" panose="020B0502040204020203" pitchFamily="34" charset="0"/>
                <a:cs typeface="Segoe UI" panose="020B0502040204020203" pitchFamily="34" charset="0"/>
              </a:rPr>
              <a:t> has set ambitious performance targets for 2024 to drive growth and improve passenger satisfaction.</a:t>
            </a:r>
            <a:br>
              <a:rPr lang="en-US" sz="1200" b="0" i="0" dirty="0">
                <a:solidFill>
                  <a:schemeClr val="bg1"/>
                </a:solidFill>
                <a:effectLst/>
                <a:latin typeface="Segoe UI" panose="020B0502040204020203" pitchFamily="34" charset="0"/>
                <a:cs typeface="Segoe UI" panose="020B0502040204020203" pitchFamily="34" charset="0"/>
              </a:rPr>
            </a:br>
            <a:r>
              <a:rPr lang="en-US" sz="1200" b="0" i="0" dirty="0">
                <a:solidFill>
                  <a:schemeClr val="bg1"/>
                </a:solidFill>
                <a:effectLst/>
                <a:latin typeface="Segoe UI" panose="020B0502040204020203" pitchFamily="34" charset="0"/>
                <a:cs typeface="Segoe UI" panose="020B0502040204020203" pitchFamily="34" charset="0"/>
              </a:rPr>
              <a:t>As part of this initiative, the </a:t>
            </a:r>
            <a:r>
              <a:rPr lang="en-US" sz="1200" b="0" i="0" dirty="0" err="1">
                <a:solidFill>
                  <a:schemeClr val="bg1"/>
                </a:solidFill>
                <a:effectLst/>
                <a:latin typeface="Segoe UI" panose="020B0502040204020203" pitchFamily="34" charset="0"/>
                <a:cs typeface="Segoe UI" panose="020B0502040204020203" pitchFamily="34" charset="0"/>
              </a:rPr>
              <a:t>Goodcabs</a:t>
            </a:r>
            <a:r>
              <a:rPr lang="en-US" sz="1200" b="0" i="0" dirty="0">
                <a:solidFill>
                  <a:schemeClr val="bg1"/>
                </a:solidFill>
                <a:effectLst/>
                <a:latin typeface="Segoe UI" panose="020B0502040204020203" pitchFamily="34" charset="0"/>
                <a:cs typeface="Segoe UI" panose="020B0502040204020203" pitchFamily="34" charset="0"/>
              </a:rPr>
              <a:t> management team aims to assess the company s performance across key metrics, including trip volume, passenger satisfaction, repeat passenger rate, trip distribution, and the balance between new and </a:t>
            </a:r>
            <a:r>
              <a:rPr lang="en-US" sz="1400" b="0" i="0" dirty="0">
                <a:solidFill>
                  <a:schemeClr val="bg1"/>
                </a:solidFill>
                <a:effectLst/>
                <a:latin typeface="Segoe UI" panose="020B0502040204020203" pitchFamily="34" charset="0"/>
                <a:cs typeface="Segoe UI" panose="020B0502040204020203" pitchFamily="34" charset="0"/>
              </a:rPr>
              <a:t>repeat</a:t>
            </a:r>
            <a:r>
              <a:rPr lang="en-US" sz="1200" b="0" i="0" dirty="0">
                <a:solidFill>
                  <a:schemeClr val="bg1"/>
                </a:solidFill>
                <a:effectLst/>
                <a:latin typeface="Segoe UI" panose="020B0502040204020203" pitchFamily="34" charset="0"/>
                <a:cs typeface="Segoe UI" panose="020B0502040204020203" pitchFamily="34" charset="0"/>
              </a:rPr>
              <a:t> passengers</a:t>
            </a:r>
            <a:br>
              <a:rPr lang="en-US" sz="1200" b="0" i="0" dirty="0">
                <a:solidFill>
                  <a:schemeClr val="bg1"/>
                </a:solidFill>
                <a:effectLst/>
                <a:latin typeface="Segoe UI" panose="020B0502040204020203" pitchFamily="34" charset="0"/>
                <a:cs typeface="Segoe UI" panose="020B0502040204020203" pitchFamily="34" charset="0"/>
              </a:rPr>
            </a:br>
            <a:endParaRPr lang="en-US" sz="1200" dirty="0">
              <a:solidFill>
                <a:schemeClr val="bg1"/>
              </a:solidFill>
              <a:latin typeface="Segoe UI" panose="020B0502040204020203" pitchFamily="34" charset="0"/>
              <a:cs typeface="Segoe UI" panose="020B0502040204020203" pitchFamily="34" charset="0"/>
            </a:endParaRPr>
          </a:p>
        </p:txBody>
      </p:sp>
      <p:sp>
        <p:nvSpPr>
          <p:cNvPr id="266" name="Rectangle 2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7" name="Rectangle 2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53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40B6D1-9AD9-5FB4-B55F-77EDBD30F4C4}"/>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screenshot of a graph&#10;&#10;Description automatically generated">
            <a:extLst>
              <a:ext uri="{FF2B5EF4-FFF2-40B4-BE49-F238E27FC236}">
                <a16:creationId xmlns:a16="http://schemas.microsoft.com/office/drawing/2014/main" id="{E6FBA9D2-0F2B-0732-6AFB-1A9BAFCCD02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315"/>
          <a:stretch/>
        </p:blipFill>
        <p:spPr>
          <a:xfrm>
            <a:off x="20" y="1282"/>
            <a:ext cx="12191980" cy="6856718"/>
          </a:xfrm>
          <a:prstGeom prst="rect">
            <a:avLst/>
          </a:prstGeom>
        </p:spPr>
      </p:pic>
    </p:spTree>
    <p:extLst>
      <p:ext uri="{BB962C8B-B14F-4D97-AF65-F5344CB8AC3E}">
        <p14:creationId xmlns:p14="http://schemas.microsoft.com/office/powerpoint/2010/main" val="3192821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E322CF-6081-9F72-EAD1-85A0FD517525}"/>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7BF698-D53A-6BEC-4055-F44823236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8FC21-AF26-BB98-84A7-C203B8950688}"/>
              </a:ext>
            </a:extLst>
          </p:cNvPr>
          <p:cNvSpPr>
            <a:spLocks noGrp="1"/>
          </p:cNvSpPr>
          <p:nvPr>
            <p:ph type="title"/>
          </p:nvPr>
        </p:nvSpPr>
        <p:spPr>
          <a:xfrm>
            <a:off x="7503886" y="1641752"/>
            <a:ext cx="4230914" cy="1323439"/>
          </a:xfrm>
          <a:scene3d>
            <a:camera prst="orthographicFront">
              <a:rot lat="0" lon="600000" rev="0"/>
            </a:camera>
            <a:lightRig rig="sunrise" dir="t"/>
          </a:scene3d>
        </p:spPr>
        <p:txBody>
          <a:bodyPr vert="horz" lIns="91440" tIns="45720" rIns="91440" bIns="45720" rtlCol="0" anchor="t">
            <a:normAutofit/>
            <a:flatTx/>
          </a:bodyPr>
          <a:lstStyle/>
          <a:p>
            <a:endParaRPr lang="en-US" sz="4000" kern="1200" dirty="0">
              <a:solidFill>
                <a:schemeClr val="bg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endParaRPr>
          </a:p>
        </p:txBody>
      </p:sp>
      <p:pic>
        <p:nvPicPr>
          <p:cNvPr id="6" name="Content Placeholder 5" descr="A screenshot of a graph&#10;&#10;Description automatically generated">
            <a:extLst>
              <a:ext uri="{FF2B5EF4-FFF2-40B4-BE49-F238E27FC236}">
                <a16:creationId xmlns:a16="http://schemas.microsoft.com/office/drawing/2014/main" id="{B3A62368-253A-8BDB-0012-A2026CE2E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43" y="246743"/>
            <a:ext cx="11749314" cy="6364514"/>
          </a:xfrm>
        </p:spPr>
      </p:pic>
    </p:spTree>
    <p:extLst>
      <p:ext uri="{BB962C8B-B14F-4D97-AF65-F5344CB8AC3E}">
        <p14:creationId xmlns:p14="http://schemas.microsoft.com/office/powerpoint/2010/main" val="17349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4F632-A69E-08B1-6D7E-63DFB0189A96}"/>
            </a:ext>
          </a:extLst>
        </p:cNvPr>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a:extLst>
                  <a:ext uri="{FF2B5EF4-FFF2-40B4-BE49-F238E27FC236}">
                    <a16:creationId xmlns:a16="http://schemas.microsoft.com/office/drawing/2014/main" id="{274E429F-B9A5-1E81-6E6E-205FD5394A3F}"/>
                  </a:ext>
                </a:extLst>
              </p:cNvPr>
              <p:cNvGraphicFramePr>
                <a:graphicFrameLocks noGrp="1"/>
              </p:cNvGraphicFramePr>
              <p:nvPr>
                <p:ph idx="1"/>
              </p:nvPr>
            </p:nvGraphicFramePr>
            <p:xfrm>
              <a:off x="613250" y="76656"/>
              <a:ext cx="10740550" cy="610030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74E429F-B9A5-1E81-6E6E-205FD5394A3F}"/>
                  </a:ext>
                </a:extLst>
              </p:cNvPr>
              <p:cNvPicPr>
                <a:picLocks noGrp="1" noRot="1" noChangeAspect="1" noMove="1" noResize="1" noEditPoints="1" noAdjustHandles="1" noChangeArrowheads="1" noChangeShapeType="1"/>
              </p:cNvPicPr>
              <p:nvPr/>
            </p:nvPicPr>
            <p:blipFill>
              <a:blip r:embed="rId3"/>
              <a:stretch>
                <a:fillRect/>
              </a:stretch>
            </p:blipFill>
            <p:spPr>
              <a:xfrm>
                <a:off x="613250" y="76656"/>
                <a:ext cx="10740550" cy="6100307"/>
              </a:xfrm>
              <a:prstGeom prst="rect">
                <a:avLst/>
              </a:prstGeom>
            </p:spPr>
          </p:pic>
        </mc:Fallback>
      </mc:AlternateContent>
    </p:spTree>
    <p:extLst>
      <p:ext uri="{BB962C8B-B14F-4D97-AF65-F5344CB8AC3E}">
        <p14:creationId xmlns:p14="http://schemas.microsoft.com/office/powerpoint/2010/main" val="393103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A1ACB5-5F90-EEFB-DBC4-005180E73914}"/>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1E5C20-CCBA-7AAF-876D-637B633B677B}"/>
              </a:ext>
            </a:extLst>
          </p:cNvPr>
          <p:cNvSpPr>
            <a:spLocks noGrp="1"/>
          </p:cNvSpPr>
          <p:nvPr>
            <p:ph type="title"/>
          </p:nvPr>
        </p:nvSpPr>
        <p:spPr>
          <a:xfrm>
            <a:off x="1524003" y="1999615"/>
            <a:ext cx="9144000" cy="2764028"/>
          </a:xfrm>
          <a:scene3d>
            <a:camera prst="orthographicFront">
              <a:rot lat="0" lon="600000" rev="0"/>
            </a:camera>
            <a:lightRig rig="sunrise" dir="t"/>
          </a:scene3d>
        </p:spPr>
        <p:txBody>
          <a:bodyPr vert="horz" lIns="91440" tIns="45720" rIns="91440" bIns="45720" rtlCol="0" anchor="ctr">
            <a:normAutofit/>
            <a:flatTx/>
          </a:bodyPr>
          <a:lstStyle/>
          <a:p>
            <a:pPr algn="ctr"/>
            <a:r>
              <a:rPr lang="en-US" sz="72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Recommendations </a:t>
            </a:r>
          </a:p>
        </p:txBody>
      </p:sp>
      <p:sp>
        <p:nvSpPr>
          <p:cNvPr id="51" name="Rectangle 5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3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D3978-01AB-67F6-3E82-E7AF393150E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Tourism Cities: Jaipur, Kochi, Chandigarh, Mysore, Lucknow</a:t>
            </a: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4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8688BD-C323-92F8-1F17-22CEDC9F8461}"/>
              </a:ext>
            </a:extLst>
          </p:cNvPr>
          <p:cNvSpPr>
            <a:spLocks noGrp="1"/>
          </p:cNvSpPr>
          <p:nvPr>
            <p:ph type="title"/>
          </p:nvPr>
        </p:nvSpPr>
        <p:spPr>
          <a:xfrm>
            <a:off x="1137036" y="548640"/>
            <a:ext cx="9543405" cy="1188720"/>
          </a:xfrm>
        </p:spPr>
        <p:txBody>
          <a:bodyPr>
            <a:normAutofit/>
          </a:bodyPr>
          <a:lstStyle/>
          <a:p>
            <a:r>
              <a:rPr lang="en-US" sz="3700" b="1">
                <a:solidFill>
                  <a:schemeClr val="tx1">
                    <a:lumMod val="85000"/>
                    <a:lumOff val="15000"/>
                  </a:schemeClr>
                </a:solidFill>
                <a:latin typeface="Segoe UI" panose="020B0502040204020203" pitchFamily="34" charset="0"/>
                <a:cs typeface="Segoe UI" panose="020B0502040204020203" pitchFamily="34" charset="0"/>
              </a:rPr>
              <a:t>Maximize Weekend and Seasonal Demand</a:t>
            </a:r>
            <a:br>
              <a:rPr lang="en-US" sz="3700" b="1">
                <a:solidFill>
                  <a:schemeClr val="tx1">
                    <a:lumMod val="85000"/>
                    <a:lumOff val="15000"/>
                  </a:schemeClr>
                </a:solidFill>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ACBAE4EC-FFAE-F39D-1730-44DD8DF203D2}"/>
              </a:ext>
            </a:extLst>
          </p:cNvPr>
          <p:cNvSpPr>
            <a:spLocks noGrp="1"/>
          </p:cNvSpPr>
          <p:nvPr>
            <p:ph idx="1"/>
          </p:nvPr>
        </p:nvSpPr>
        <p:spPr>
          <a:xfrm>
            <a:off x="1374337" y="2022084"/>
            <a:ext cx="8876102" cy="4014436"/>
          </a:xfrm>
        </p:spPr>
        <p:txBody>
          <a:bodyPr anchor="ctr">
            <a:normAutofit/>
          </a:bodyPr>
          <a:lstStyle/>
          <a:p>
            <a:pPr marL="0" indent="0">
              <a:buNone/>
            </a:pPr>
            <a:r>
              <a:rPr lang="en-US" sz="1600" b="1" dirty="0">
                <a:solidFill>
                  <a:schemeClr val="tx1">
                    <a:lumMod val="85000"/>
                    <a:lumOff val="15000"/>
                  </a:schemeClr>
                </a:solidFill>
                <a:latin typeface="Segoe UI" panose="020B0502040204020203" pitchFamily="34" charset="0"/>
                <a:cs typeface="Segoe UI" panose="020B0502040204020203" pitchFamily="34" charset="0"/>
              </a:rPr>
              <a:t>Weekend Packages &amp; Discounts</a:t>
            </a:r>
            <a:r>
              <a:rPr lang="en-US" sz="1600" dirty="0">
                <a:solidFill>
                  <a:schemeClr val="tx1">
                    <a:lumMod val="85000"/>
                    <a:lumOff val="15000"/>
                  </a:schemeClr>
                </a:solidFill>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b="1" dirty="0">
                <a:solidFill>
                  <a:schemeClr val="tx1">
                    <a:lumMod val="85000"/>
                    <a:lumOff val="15000"/>
                  </a:schemeClr>
                </a:solidFill>
                <a:latin typeface="Segoe UI" panose="020B0502040204020203" pitchFamily="34" charset="0"/>
                <a:cs typeface="Segoe UI" panose="020B0502040204020203" pitchFamily="34" charset="0"/>
              </a:rPr>
              <a:t>Targeted Offers</a:t>
            </a:r>
            <a:r>
              <a:rPr lang="en-US" sz="1600" dirty="0">
                <a:solidFill>
                  <a:schemeClr val="tx1">
                    <a:lumMod val="85000"/>
                    <a:lumOff val="15000"/>
                  </a:schemeClr>
                </a:solidFill>
                <a:latin typeface="Segoe UI" panose="020B0502040204020203" pitchFamily="34" charset="0"/>
                <a:cs typeface="Segoe UI" panose="020B0502040204020203" pitchFamily="34" charset="0"/>
              </a:rPr>
              <a:t>: Launch weekend promotions such as discounts or special packages for tourists visiting key attractions (e.g., forts in Jaipur, backwaters in Kochi, Mysore Palace).</a:t>
            </a:r>
          </a:p>
          <a:p>
            <a:pPr marL="742950" lvl="1" indent="-285750">
              <a:buFont typeface="Arial" panose="020B0604020202020204" pitchFamily="34" charset="0"/>
              <a:buChar char="•"/>
            </a:pPr>
            <a:r>
              <a:rPr lang="en-US" sz="1600" b="1" dirty="0">
                <a:solidFill>
                  <a:schemeClr val="tx1">
                    <a:lumMod val="85000"/>
                    <a:lumOff val="15000"/>
                  </a:schemeClr>
                </a:solidFill>
                <a:latin typeface="Segoe UI" panose="020B0502040204020203" pitchFamily="34" charset="0"/>
                <a:cs typeface="Segoe UI" panose="020B0502040204020203" pitchFamily="34" charset="0"/>
              </a:rPr>
              <a:t>Group Bookings</a:t>
            </a:r>
            <a:r>
              <a:rPr lang="en-US" sz="1600" dirty="0">
                <a:solidFill>
                  <a:schemeClr val="tx1">
                    <a:lumMod val="85000"/>
                    <a:lumOff val="15000"/>
                  </a:schemeClr>
                </a:solidFill>
                <a:latin typeface="Segoe UI" panose="020B0502040204020203" pitchFamily="34" charset="0"/>
                <a:cs typeface="Segoe UI" panose="020B0502040204020203" pitchFamily="34" charset="0"/>
              </a:rPr>
              <a:t>: Offer group booking discounts for families or tourist groups visiting popular destinations, incentivizing larger bookings.</a:t>
            </a:r>
          </a:p>
          <a:p>
            <a:pPr marL="742950" lvl="1" indent="-285750">
              <a:buFont typeface="Arial" panose="020B0604020202020204" pitchFamily="34" charset="0"/>
              <a:buChar char="•"/>
            </a:pPr>
            <a:r>
              <a:rPr lang="en-US" sz="1600" b="1" dirty="0">
                <a:solidFill>
                  <a:schemeClr val="tx1">
                    <a:lumMod val="85000"/>
                    <a:lumOff val="15000"/>
                  </a:schemeClr>
                </a:solidFill>
                <a:latin typeface="Segoe UI" panose="020B0502040204020203" pitchFamily="34" charset="0"/>
                <a:cs typeface="Segoe UI" panose="020B0502040204020203" pitchFamily="34" charset="0"/>
              </a:rPr>
              <a:t>Seasonal Pricing</a:t>
            </a:r>
            <a:r>
              <a:rPr lang="en-US" sz="1600" dirty="0">
                <a:solidFill>
                  <a:schemeClr val="tx1">
                    <a:lumMod val="85000"/>
                    <a:lumOff val="15000"/>
                  </a:schemeClr>
                </a:solidFill>
                <a:latin typeface="Segoe UI" panose="020B0502040204020203" pitchFamily="34" charset="0"/>
                <a:cs typeface="Segoe UI" panose="020B0502040204020203" pitchFamily="34" charset="0"/>
              </a:rPr>
              <a:t>: Adjust pricing during peak tourist seasons (e.g., festivals, holidays) to optimize revenue. Implement dynamic pricing that scales with demand, especially during major events and peak tourist seasons.</a:t>
            </a:r>
          </a:p>
          <a:p>
            <a:pPr marL="0" indent="0">
              <a:buNone/>
            </a:pPr>
            <a:r>
              <a:rPr lang="en-US" sz="1600" b="1" dirty="0">
                <a:solidFill>
                  <a:schemeClr val="tx1">
                    <a:lumMod val="85000"/>
                    <a:lumOff val="15000"/>
                  </a:schemeClr>
                </a:solidFill>
                <a:latin typeface="Segoe UI" panose="020B0502040204020203" pitchFamily="34" charset="0"/>
                <a:cs typeface="Segoe UI" panose="020B0502040204020203" pitchFamily="34" charset="0"/>
              </a:rPr>
              <a:t>Collaborate with Local Tourism Bodies</a:t>
            </a:r>
            <a:r>
              <a:rPr lang="en-US" sz="1600" dirty="0">
                <a:solidFill>
                  <a:schemeClr val="tx1">
                    <a:lumMod val="85000"/>
                    <a:lumOff val="15000"/>
                  </a:schemeClr>
                </a:solidFill>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solidFill>
                  <a:schemeClr val="tx1">
                    <a:lumMod val="85000"/>
                    <a:lumOff val="15000"/>
                  </a:schemeClr>
                </a:solidFill>
                <a:latin typeface="Segoe UI" panose="020B0502040204020203" pitchFamily="34" charset="0"/>
                <a:cs typeface="Segoe UI" panose="020B0502040204020203" pitchFamily="34" charset="0"/>
              </a:rPr>
              <a:t>Partner with tourism boards and hotels to increase visibility and promote your services as part of tour packages. For example, offer shuttle services to popular tourist spots or arrange special transport for tourists attending events or festivals.</a:t>
            </a:r>
          </a:p>
          <a:p>
            <a:endParaRPr lang="en-US" sz="1400" dirty="0">
              <a:solidFill>
                <a:schemeClr val="tx1">
                  <a:lumMod val="85000"/>
                  <a:lumOff val="15000"/>
                </a:schemeClr>
              </a:solidFill>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78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36AC89-66C4-474D-19C3-CB3507BCDF3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6CE5A48-FCD7-C831-D542-3A278264C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A7D7D94-AB8A-5CDD-0AFE-131EA28C0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3F0A87-4ADD-04EA-D904-3046A710EB83}"/>
              </a:ext>
            </a:extLst>
          </p:cNvPr>
          <p:cNvSpPr>
            <a:spLocks noGrp="1"/>
          </p:cNvSpPr>
          <p:nvPr>
            <p:ph type="title"/>
          </p:nvPr>
        </p:nvSpPr>
        <p:spPr>
          <a:xfrm>
            <a:off x="1137036" y="548640"/>
            <a:ext cx="9543405" cy="1188720"/>
          </a:xfrm>
        </p:spPr>
        <p:txBody>
          <a:bodyPr>
            <a:normAutofit/>
          </a:bodyPr>
          <a:lstStyle/>
          <a:p>
            <a:r>
              <a:rPr lang="en-US" sz="2400" b="1" dirty="0"/>
              <a:t>Enhance Repeat Customer Engagement</a:t>
            </a:r>
          </a:p>
        </p:txBody>
      </p:sp>
      <p:sp>
        <p:nvSpPr>
          <p:cNvPr id="3" name="Content Placeholder 2">
            <a:extLst>
              <a:ext uri="{FF2B5EF4-FFF2-40B4-BE49-F238E27FC236}">
                <a16:creationId xmlns:a16="http://schemas.microsoft.com/office/drawing/2014/main" id="{4B7055F5-5605-761A-0160-EE78EF9A7F41}"/>
              </a:ext>
            </a:extLst>
          </p:cNvPr>
          <p:cNvSpPr>
            <a:spLocks noGrp="1"/>
          </p:cNvSpPr>
          <p:nvPr>
            <p:ph idx="1"/>
          </p:nvPr>
        </p:nvSpPr>
        <p:spPr>
          <a:xfrm>
            <a:off x="892498" y="2295243"/>
            <a:ext cx="9341515" cy="3456554"/>
          </a:xfrm>
        </p:spPr>
        <p:txBody>
          <a:bodyPr anchor="ctr">
            <a:normAutofit/>
          </a:bodyPr>
          <a:lstStyle/>
          <a:p>
            <a:pPr>
              <a:buFont typeface="Arial" panose="020B0604020202020204" pitchFamily="34" charset="0"/>
              <a:buChar char="•"/>
            </a:pPr>
            <a:r>
              <a:rPr lang="en-US" sz="1700" b="1" dirty="0">
                <a:latin typeface="Segoe UI" panose="020B0502040204020203" pitchFamily="34" charset="0"/>
                <a:cs typeface="Segoe UI" panose="020B0502040204020203" pitchFamily="34" charset="0"/>
              </a:rPr>
              <a:t>Loyalty Programs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Develop loyalty programs that reward frequent tourists or business travelers, offering discounts or incentives for repeat use of the service. For example, a "tourist card" that offers discounted or priority rides to popular tourist spots.</a:t>
            </a:r>
          </a:p>
          <a:p>
            <a:pPr>
              <a:buFont typeface="Arial" panose="020B0604020202020204" pitchFamily="34" charset="0"/>
              <a:buChar char="•"/>
            </a:pPr>
            <a:r>
              <a:rPr lang="en-US" sz="1700" b="1" dirty="0">
                <a:latin typeface="Segoe UI" panose="020B0502040204020203" pitchFamily="34" charset="0"/>
                <a:cs typeface="Segoe UI" panose="020B0502040204020203" pitchFamily="34" charset="0"/>
              </a:rPr>
              <a:t>Targeted Promotions for Returning Visitors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Introduce referral programs where tourists who have previously visited can refer others, earning discounts or special offers for future trips. This could be especially valuable in cities like </a:t>
            </a:r>
            <a:r>
              <a:rPr lang="en-US" sz="1700" b="1" dirty="0">
                <a:latin typeface="Segoe UI" panose="020B0502040204020203" pitchFamily="34" charset="0"/>
                <a:cs typeface="Segoe UI" panose="020B0502040204020203" pitchFamily="34" charset="0"/>
              </a:rPr>
              <a:t>Jaipur</a:t>
            </a:r>
            <a:r>
              <a:rPr lang="en-US" sz="1700" dirty="0">
                <a:latin typeface="Segoe UI" panose="020B0502040204020203" pitchFamily="34" charset="0"/>
                <a:cs typeface="Segoe UI" panose="020B0502040204020203" pitchFamily="34" charset="0"/>
              </a:rPr>
              <a:t> and </a:t>
            </a:r>
            <a:r>
              <a:rPr lang="en-US" sz="1700" b="1" dirty="0">
                <a:latin typeface="Segoe UI" panose="020B0502040204020203" pitchFamily="34" charset="0"/>
                <a:cs typeface="Segoe UI" panose="020B0502040204020203" pitchFamily="34" charset="0"/>
              </a:rPr>
              <a:t>Kochi</a:t>
            </a:r>
            <a:r>
              <a:rPr lang="en-US" sz="1700" dirty="0">
                <a:latin typeface="Segoe UI" panose="020B0502040204020203" pitchFamily="34" charset="0"/>
                <a:cs typeface="Segoe UI" panose="020B0502040204020203" pitchFamily="34" charset="0"/>
              </a:rPr>
              <a:t>, where repeat tourists visit for festivals or annual events.</a:t>
            </a:r>
          </a:p>
          <a:p>
            <a:endParaRPr lang="en-US" sz="1400" dirty="0">
              <a:solidFill>
                <a:schemeClr val="tx1">
                  <a:lumMod val="85000"/>
                  <a:lumOff val="15000"/>
                </a:schemeClr>
              </a:solidFill>
            </a:endParaRPr>
          </a:p>
        </p:txBody>
      </p:sp>
      <p:sp>
        <p:nvSpPr>
          <p:cNvPr id="21" name="Freeform: Shape 20">
            <a:extLst>
              <a:ext uri="{FF2B5EF4-FFF2-40B4-BE49-F238E27FC236}">
                <a16:creationId xmlns:a16="http://schemas.microsoft.com/office/drawing/2014/main" id="{703FEAB5-BE9E-77FD-13C7-C78DCD8BE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52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FFB7E7-1DFD-5402-5D48-168B37F08644}"/>
              </a:ext>
            </a:extLst>
          </p:cNvPr>
          <p:cNvSpPr>
            <a:spLocks noGrp="1"/>
          </p:cNvSpPr>
          <p:nvPr>
            <p:ph type="title"/>
          </p:nvPr>
        </p:nvSpPr>
        <p:spPr>
          <a:xfrm>
            <a:off x="1137036" y="548640"/>
            <a:ext cx="9543405" cy="1188720"/>
          </a:xfrm>
        </p:spPr>
        <p:txBody>
          <a:bodyPr>
            <a:normAutofit/>
          </a:bodyPr>
          <a:lstStyle/>
          <a:p>
            <a:r>
              <a:rPr lang="en-US" sz="3700" b="1" dirty="0">
                <a:solidFill>
                  <a:schemeClr val="tx1">
                    <a:lumMod val="85000"/>
                    <a:lumOff val="15000"/>
                  </a:schemeClr>
                </a:solidFill>
              </a:rPr>
              <a:t>Optimize Fleet for Fluctuating Demand</a:t>
            </a:r>
            <a:br>
              <a:rPr lang="en-US" sz="3700" b="1" dirty="0">
                <a:solidFill>
                  <a:schemeClr val="tx1">
                    <a:lumMod val="85000"/>
                    <a:lumOff val="15000"/>
                  </a:schemeClr>
                </a:solidFill>
              </a:rPr>
            </a:br>
            <a:endParaRPr lang="en-US" sz="37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4E551629-FCEF-D1BF-6111-95489C6C343B}"/>
              </a:ext>
            </a:extLst>
          </p:cNvPr>
          <p:cNvSpPr>
            <a:spLocks noGrp="1"/>
          </p:cNvSpPr>
          <p:nvPr>
            <p:ph idx="1"/>
          </p:nvPr>
        </p:nvSpPr>
        <p:spPr>
          <a:xfrm>
            <a:off x="1233714" y="2119086"/>
            <a:ext cx="9000299" cy="4190273"/>
          </a:xfrm>
        </p:spPr>
        <p:txBody>
          <a:bodyPr anchor="ctr">
            <a:normAutofit/>
          </a:bodyPr>
          <a:lstStyle/>
          <a:p>
            <a:pPr>
              <a:buFont typeface="Arial" panose="020B0604020202020204" pitchFamily="34" charset="0"/>
              <a:buChar char="•"/>
            </a:pPr>
            <a:r>
              <a:rPr lang="en-US" sz="1700" b="1" dirty="0">
                <a:solidFill>
                  <a:schemeClr val="tx1">
                    <a:lumMod val="85000"/>
                    <a:lumOff val="15000"/>
                  </a:schemeClr>
                </a:solidFill>
                <a:latin typeface="Segoe UI" panose="020B0502040204020203" pitchFamily="34" charset="0"/>
                <a:cs typeface="Segoe UI" panose="020B0502040204020203" pitchFamily="34" charset="0"/>
              </a:rPr>
              <a:t>Seasonal Fleet Management</a:t>
            </a:r>
            <a:r>
              <a:rPr lang="en-US" sz="1700" dirty="0">
                <a:solidFill>
                  <a:schemeClr val="tx1">
                    <a:lumMod val="85000"/>
                    <a:lumOff val="15000"/>
                  </a:schemeClr>
                </a:solidFill>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solidFill>
                  <a:schemeClr val="tx1">
                    <a:lumMod val="85000"/>
                    <a:lumOff val="15000"/>
                  </a:schemeClr>
                </a:solidFill>
                <a:latin typeface="Segoe UI" panose="020B0502040204020203" pitchFamily="34" charset="0"/>
                <a:cs typeface="Segoe UI" panose="020B0502040204020203" pitchFamily="34" charset="0"/>
              </a:rPr>
              <a:t>Increase fleet availability during peak seasons, such as festivals or tourist peak months, and ensure that drivers are incentivized to work during high-demand periods like weekends, holidays, and special events.</a:t>
            </a:r>
          </a:p>
          <a:p>
            <a:pPr marL="742950" lvl="1" indent="-285750">
              <a:buFont typeface="Arial" panose="020B0604020202020204" pitchFamily="34" charset="0"/>
              <a:buChar char="•"/>
            </a:pPr>
            <a:r>
              <a:rPr lang="en-US" sz="1700" dirty="0">
                <a:solidFill>
                  <a:schemeClr val="tx1">
                    <a:lumMod val="85000"/>
                    <a:lumOff val="15000"/>
                  </a:schemeClr>
                </a:solidFill>
                <a:latin typeface="Segoe UI" panose="020B0502040204020203" pitchFamily="34" charset="0"/>
                <a:cs typeface="Segoe UI" panose="020B0502040204020203" pitchFamily="34" charset="0"/>
              </a:rPr>
              <a:t>For cities like </a:t>
            </a:r>
            <a:r>
              <a:rPr lang="en-US" sz="1700" b="1" dirty="0">
                <a:solidFill>
                  <a:schemeClr val="tx1">
                    <a:lumMod val="85000"/>
                    <a:lumOff val="15000"/>
                  </a:schemeClr>
                </a:solidFill>
                <a:latin typeface="Segoe UI" panose="020B0502040204020203" pitchFamily="34" charset="0"/>
                <a:cs typeface="Segoe UI" panose="020B0502040204020203" pitchFamily="34" charset="0"/>
              </a:rPr>
              <a:t>Jaipur</a:t>
            </a:r>
            <a:r>
              <a:rPr lang="en-US" sz="1700" dirty="0">
                <a:solidFill>
                  <a:schemeClr val="tx1">
                    <a:lumMod val="85000"/>
                    <a:lumOff val="15000"/>
                  </a:schemeClr>
                </a:solidFill>
                <a:latin typeface="Segoe UI" panose="020B0502040204020203" pitchFamily="34" charset="0"/>
                <a:cs typeface="Segoe UI" panose="020B0502040204020203" pitchFamily="34" charset="0"/>
              </a:rPr>
              <a:t> and </a:t>
            </a:r>
            <a:r>
              <a:rPr lang="en-US" sz="1700" b="1" dirty="0">
                <a:solidFill>
                  <a:schemeClr val="tx1">
                    <a:lumMod val="85000"/>
                    <a:lumOff val="15000"/>
                  </a:schemeClr>
                </a:solidFill>
                <a:latin typeface="Segoe UI" panose="020B0502040204020203" pitchFamily="34" charset="0"/>
                <a:cs typeface="Segoe UI" panose="020B0502040204020203" pitchFamily="34" charset="0"/>
              </a:rPr>
              <a:t>Kochi</a:t>
            </a:r>
            <a:r>
              <a:rPr lang="en-US" sz="1700" dirty="0">
                <a:solidFill>
                  <a:schemeClr val="tx1">
                    <a:lumMod val="85000"/>
                    <a:lumOff val="15000"/>
                  </a:schemeClr>
                </a:solidFill>
                <a:latin typeface="Segoe UI" panose="020B0502040204020203" pitchFamily="34" charset="0"/>
                <a:cs typeface="Segoe UI" panose="020B0502040204020203" pitchFamily="34" charset="0"/>
              </a:rPr>
              <a:t>, where demand surges during peak tourist seasons, ensure sufficient fleet availability by incentivizing drivers for high-demand days, ensuring that tourists can always access transportation.</a:t>
            </a:r>
          </a:p>
          <a:p>
            <a:pPr>
              <a:buFont typeface="Arial" panose="020B0604020202020204" pitchFamily="34" charset="0"/>
              <a:buChar char="•"/>
            </a:pPr>
            <a:r>
              <a:rPr lang="en-US" sz="1700" b="1" dirty="0">
                <a:solidFill>
                  <a:schemeClr val="tx1">
                    <a:lumMod val="85000"/>
                    <a:lumOff val="15000"/>
                  </a:schemeClr>
                </a:solidFill>
                <a:latin typeface="Segoe UI" panose="020B0502040204020203" pitchFamily="34" charset="0"/>
                <a:cs typeface="Segoe UI" panose="020B0502040204020203" pitchFamily="34" charset="0"/>
              </a:rPr>
              <a:t>Incentives for Weekend Availability</a:t>
            </a:r>
            <a:r>
              <a:rPr lang="en-US" sz="1700" dirty="0">
                <a:solidFill>
                  <a:schemeClr val="tx1">
                    <a:lumMod val="85000"/>
                    <a:lumOff val="15000"/>
                  </a:schemeClr>
                </a:solidFill>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solidFill>
                  <a:schemeClr val="tx1">
                    <a:lumMod val="85000"/>
                    <a:lumOff val="15000"/>
                  </a:schemeClr>
                </a:solidFill>
                <a:latin typeface="Segoe UI" panose="020B0502040204020203" pitchFamily="34" charset="0"/>
                <a:cs typeface="Segoe UI" panose="020B0502040204020203" pitchFamily="34" charset="0"/>
              </a:rPr>
              <a:t>Offer bonuses or surge pricing for drivers working during the weekends or holiday seasons. This can ensure that the fleet is always available when demand peaks, especially for tourists traveling to cultural or historical sites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69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79245D-BE22-67AD-2CBB-5E020754B1E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816D93-D7B6-2505-FCC2-20E1AA45C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894BF0-D9BE-2A8D-2B8F-694B40704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BD0BF0-5C5F-D58C-06A1-40D3087BB3ED}"/>
              </a:ext>
            </a:extLst>
          </p:cNvPr>
          <p:cNvSpPr>
            <a:spLocks noGrp="1"/>
          </p:cNvSpPr>
          <p:nvPr>
            <p:ph type="title"/>
          </p:nvPr>
        </p:nvSpPr>
        <p:spPr>
          <a:xfrm>
            <a:off x="1137036" y="548640"/>
            <a:ext cx="9543405" cy="1188720"/>
          </a:xfrm>
        </p:spPr>
        <p:txBody>
          <a:bodyPr>
            <a:normAutofit fontScale="90000"/>
          </a:bodyPr>
          <a:lstStyle/>
          <a:p>
            <a:br>
              <a:rPr lang="en-US" sz="3700" b="1" dirty="0">
                <a:solidFill>
                  <a:schemeClr val="tx1">
                    <a:lumMod val="85000"/>
                    <a:lumOff val="15000"/>
                  </a:schemeClr>
                </a:solidFill>
              </a:rPr>
            </a:br>
            <a:r>
              <a:rPr lang="en-US" sz="2400" b="1" dirty="0"/>
              <a:t>Leverage Local Events and Festivals</a:t>
            </a:r>
            <a:br>
              <a:rPr lang="en-US" sz="2400" b="1" dirty="0"/>
            </a:br>
            <a:endParaRPr lang="en-US" sz="37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81E41474-52D2-DF55-AE64-EEC7EF5C5323}"/>
              </a:ext>
            </a:extLst>
          </p:cNvPr>
          <p:cNvSpPr>
            <a:spLocks noGrp="1"/>
          </p:cNvSpPr>
          <p:nvPr>
            <p:ph idx="1"/>
          </p:nvPr>
        </p:nvSpPr>
        <p:spPr>
          <a:xfrm>
            <a:off x="1233714" y="2119086"/>
            <a:ext cx="9000299" cy="4190273"/>
          </a:xfrm>
        </p:spPr>
        <p:txBody>
          <a:bodyPr anchor="ctr">
            <a:normAutofit/>
          </a:bodyPr>
          <a:lstStyle/>
          <a:p>
            <a:pPr marL="0" indent="0">
              <a:buNone/>
            </a:pPr>
            <a:r>
              <a:rPr lang="en-US" sz="1700" b="1" dirty="0">
                <a:latin typeface="Segoe UI" panose="020B0502040204020203" pitchFamily="34" charset="0"/>
                <a:cs typeface="Segoe UI" panose="020B0502040204020203" pitchFamily="34" charset="0"/>
              </a:rPr>
              <a:t> Event-Based Marketing</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Promote transportation services around major local events or festivals like </a:t>
            </a:r>
            <a:r>
              <a:rPr lang="en-US" sz="1700" b="1" dirty="0">
                <a:latin typeface="Segoe UI" panose="020B0502040204020203" pitchFamily="34" charset="0"/>
                <a:cs typeface="Segoe UI" panose="020B0502040204020203" pitchFamily="34" charset="0"/>
              </a:rPr>
              <a:t>Jaipur's</a:t>
            </a:r>
            <a:r>
              <a:rPr lang="en-US" sz="1700" dirty="0">
                <a:latin typeface="Segoe UI" panose="020B0502040204020203" pitchFamily="34" charset="0"/>
                <a:cs typeface="Segoe UI" panose="020B0502040204020203" pitchFamily="34" charset="0"/>
              </a:rPr>
              <a:t> Kite Festival, </a:t>
            </a:r>
            <a:r>
              <a:rPr lang="en-US" sz="1700" b="1" dirty="0">
                <a:latin typeface="Segoe UI" panose="020B0502040204020203" pitchFamily="34" charset="0"/>
                <a:cs typeface="Segoe UI" panose="020B0502040204020203" pitchFamily="34" charset="0"/>
              </a:rPr>
              <a:t>Lucknow's</a:t>
            </a:r>
            <a:r>
              <a:rPr lang="en-US" sz="1700" dirty="0">
                <a:latin typeface="Segoe UI" panose="020B0502040204020203" pitchFamily="34" charset="0"/>
                <a:cs typeface="Segoe UI" panose="020B0502040204020203" pitchFamily="34" charset="0"/>
              </a:rPr>
              <a:t> Diwali celebrations, or </a:t>
            </a:r>
            <a:r>
              <a:rPr lang="en-US" sz="1700" b="1" dirty="0">
                <a:latin typeface="Segoe UI" panose="020B0502040204020203" pitchFamily="34" charset="0"/>
                <a:cs typeface="Segoe UI" panose="020B0502040204020203" pitchFamily="34" charset="0"/>
              </a:rPr>
              <a:t>Mysore's</a:t>
            </a:r>
            <a:r>
              <a:rPr lang="en-US" sz="1700" dirty="0">
                <a:latin typeface="Segoe UI" panose="020B0502040204020203" pitchFamily="34" charset="0"/>
                <a:cs typeface="Segoe UI" panose="020B0502040204020203" pitchFamily="34" charset="0"/>
              </a:rPr>
              <a:t> Dussehra festivities. Special event-based packages (e.g., transport to/from festival venues, temple visits) can attract more tourists and increase ride frequency.</a:t>
            </a:r>
          </a:p>
          <a:p>
            <a:pPr marL="0" indent="0">
              <a:buNone/>
            </a:pPr>
            <a:r>
              <a:rPr lang="en-US" sz="1700" b="1" dirty="0">
                <a:latin typeface="Segoe UI" panose="020B0502040204020203" pitchFamily="34" charset="0"/>
                <a:cs typeface="Segoe UI" panose="020B0502040204020203" pitchFamily="34" charset="0"/>
              </a:rPr>
              <a:t>Exclusive Event Packages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Develop exclusive packages for tourists attending local events or cultural festivals. For example, create bundled services that include transport to </a:t>
            </a:r>
            <a:r>
              <a:rPr lang="en-US" sz="1700" b="1" dirty="0">
                <a:latin typeface="Segoe UI" panose="020B0502040204020203" pitchFamily="34" charset="0"/>
                <a:cs typeface="Segoe UI" panose="020B0502040204020203" pitchFamily="34" charset="0"/>
              </a:rPr>
              <a:t>Mysore's</a:t>
            </a:r>
            <a:r>
              <a:rPr lang="en-US" sz="1700" dirty="0">
                <a:latin typeface="Segoe UI" panose="020B0502040204020203" pitchFamily="34" charset="0"/>
                <a:cs typeface="Segoe UI" panose="020B0502040204020203" pitchFamily="34" charset="0"/>
              </a:rPr>
              <a:t> royal palace and nearby cultural events or organize rides for tourists attending </a:t>
            </a:r>
            <a:r>
              <a:rPr lang="en-US" sz="1700" b="1" dirty="0">
                <a:latin typeface="Segoe UI" panose="020B0502040204020203" pitchFamily="34" charset="0"/>
                <a:cs typeface="Segoe UI" panose="020B0502040204020203" pitchFamily="34" charset="0"/>
              </a:rPr>
              <a:t>Kochi's</a:t>
            </a:r>
            <a:r>
              <a:rPr lang="en-US" sz="1700" dirty="0">
                <a:latin typeface="Segoe UI" panose="020B0502040204020203" pitchFamily="34" charset="0"/>
                <a:cs typeface="Segoe UI" panose="020B0502040204020203" pitchFamily="34" charset="0"/>
              </a:rPr>
              <a:t> Onam festival.</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9CFFC4AA-8D16-9E15-7E02-B8E5BD2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67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BA27DD-17FA-2CB6-C829-BBD577ED50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954600-BE51-035D-E024-95EC1E718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F346393-0A8C-3C89-A812-8382592D6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41C10-5D9C-2412-D53D-A16A50E9DF83}"/>
              </a:ext>
            </a:extLst>
          </p:cNvPr>
          <p:cNvSpPr>
            <a:spLocks noGrp="1"/>
          </p:cNvSpPr>
          <p:nvPr>
            <p:ph type="title"/>
          </p:nvPr>
        </p:nvSpPr>
        <p:spPr>
          <a:xfrm>
            <a:off x="1137036" y="548640"/>
            <a:ext cx="9543405" cy="1188720"/>
          </a:xfrm>
        </p:spPr>
        <p:txBody>
          <a:bodyPr>
            <a:normAutofit/>
          </a:bodyPr>
          <a:lstStyle/>
          <a:p>
            <a:r>
              <a:rPr lang="en-US" sz="2400" b="1" dirty="0"/>
              <a:t>Enhance Customer Experience for Tourists</a:t>
            </a:r>
          </a:p>
        </p:txBody>
      </p:sp>
      <p:sp>
        <p:nvSpPr>
          <p:cNvPr id="3" name="Content Placeholder 2">
            <a:extLst>
              <a:ext uri="{FF2B5EF4-FFF2-40B4-BE49-F238E27FC236}">
                <a16:creationId xmlns:a16="http://schemas.microsoft.com/office/drawing/2014/main" id="{A7925C91-4917-E70E-F9DF-683086A3EE62}"/>
              </a:ext>
            </a:extLst>
          </p:cNvPr>
          <p:cNvSpPr>
            <a:spLocks noGrp="1"/>
          </p:cNvSpPr>
          <p:nvPr>
            <p:ph idx="1"/>
          </p:nvPr>
        </p:nvSpPr>
        <p:spPr>
          <a:xfrm>
            <a:off x="1233714" y="2119086"/>
            <a:ext cx="9000299" cy="4190273"/>
          </a:xfrm>
        </p:spPr>
        <p:txBody>
          <a:bodyPr anchor="ctr">
            <a:normAutofit/>
          </a:bodyPr>
          <a:lstStyle/>
          <a:p>
            <a:pPr>
              <a:buFont typeface="Arial" panose="020B0604020202020204" pitchFamily="34" charset="0"/>
              <a:buChar char="•"/>
            </a:pPr>
            <a:r>
              <a:rPr lang="en-US" sz="1700" b="1" dirty="0">
                <a:latin typeface="Segoe UI" panose="020B0502040204020203" pitchFamily="34" charset="0"/>
                <a:cs typeface="Segoe UI" panose="020B0502040204020203" pitchFamily="34" charset="0"/>
              </a:rPr>
              <a:t>Driver Training and Engagement</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Focus on improving the customer experience by training drivers to offer helpful information about local attractions, restaurants, and culture. This will elevate the overall experience for tourists and may encourage repeat business.</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Provide incentives for drivers to maintain high ratings and improve customer satisfaction, especially for tourists looking for a comfortable and informative ride.</a:t>
            </a:r>
          </a:p>
          <a:p>
            <a:pPr>
              <a:buFont typeface="Arial" panose="020B0604020202020204" pitchFamily="34" charset="0"/>
              <a:buChar char="•"/>
            </a:pPr>
            <a:r>
              <a:rPr lang="en-US" sz="1700" b="1" dirty="0">
                <a:latin typeface="Segoe UI" panose="020B0502040204020203" pitchFamily="34" charset="0"/>
                <a:cs typeface="Segoe UI" panose="020B0502040204020203" pitchFamily="34" charset="0"/>
              </a:rPr>
              <a:t>Language and Cultural Sensitivity</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Ensure that drivers are trained to cater to international tourists, with basic knowledge of popular tourist spots and the ability to offer services in multiple languages. This can improve the experience for foreign visitors, particularly in cities like </a:t>
            </a:r>
            <a:r>
              <a:rPr lang="en-US" sz="1700" b="1" dirty="0">
                <a:latin typeface="Segoe UI" panose="020B0502040204020203" pitchFamily="34" charset="0"/>
                <a:cs typeface="Segoe UI" panose="020B0502040204020203" pitchFamily="34" charset="0"/>
              </a:rPr>
              <a:t>Jaipur</a:t>
            </a:r>
            <a:r>
              <a:rPr lang="en-US" sz="1700" dirty="0">
                <a:latin typeface="Segoe UI" panose="020B0502040204020203" pitchFamily="34" charset="0"/>
                <a:cs typeface="Segoe UI" panose="020B0502040204020203" pitchFamily="34" charset="0"/>
              </a:rPr>
              <a:t> and </a:t>
            </a:r>
            <a:r>
              <a:rPr lang="en-US" sz="1700" b="1" dirty="0">
                <a:latin typeface="Segoe UI" panose="020B0502040204020203" pitchFamily="34" charset="0"/>
                <a:cs typeface="Segoe UI" panose="020B0502040204020203" pitchFamily="34" charset="0"/>
              </a:rPr>
              <a:t>Lucknow</a:t>
            </a:r>
            <a:r>
              <a:rPr lang="en-US" sz="1700" dirty="0">
                <a:latin typeface="Segoe UI" panose="020B0502040204020203" pitchFamily="34" charset="0"/>
                <a:cs typeface="Segoe UI" panose="020B0502040204020203" pitchFamily="34" charset="0"/>
              </a:rPr>
              <a:t>, which attract international tourists.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AD729F9B-9DC3-7A8B-A1B5-6ADA8224E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5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8E7A68-C128-459C-62F4-A1503D9899C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C74FB-12D7-DB26-D856-B207523CF71D}"/>
              </a:ext>
            </a:extLst>
          </p:cNvPr>
          <p:cNvSpPr>
            <a:spLocks noGrp="1"/>
          </p:cNvSpPr>
          <p:nvPr>
            <p:ph type="title"/>
          </p:nvPr>
        </p:nvSpPr>
        <p:spPr>
          <a:xfrm>
            <a:off x="5232400" y="1354819"/>
            <a:ext cx="6124576" cy="2678363"/>
          </a:xfrm>
          <a:scene3d>
            <a:camera prst="orthographicFront">
              <a:rot lat="0" lon="600000" rev="0"/>
            </a:camera>
            <a:lightRig rig="sunrise" dir="t"/>
          </a:scene3d>
        </p:spPr>
        <p:txBody>
          <a:bodyPr vert="horz" lIns="91440" tIns="45720" rIns="91440" bIns="45720" rtlCol="0" anchor="b">
            <a:normAutofit/>
            <a:flatTx/>
          </a:bodyPr>
          <a:lstStyle/>
          <a:p>
            <a:pPr algn="r"/>
            <a:r>
              <a:rPr lang="en-US" sz="6700" kern="1200">
                <a:solidFill>
                  <a:schemeClr val="bg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Ad-hoc Business Requests</a:t>
            </a:r>
          </a:p>
        </p:txBody>
      </p:sp>
      <p:sp>
        <p:nvSpPr>
          <p:cNvPr id="22" name="Freeform: Shape 21">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5" name="Freeform: Shape 24">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045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AD105B-A0DC-2C7C-4DD2-1E373B7C2EE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AC2045-0C95-0EF0-F30F-C0B21BAE9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CF23C4E-9D13-DF27-3103-CF2A63427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3F47D-58E6-5AAE-F616-A05AB8DCA365}"/>
              </a:ext>
            </a:extLst>
          </p:cNvPr>
          <p:cNvSpPr>
            <a:spLocks noGrp="1"/>
          </p:cNvSpPr>
          <p:nvPr>
            <p:ph type="title"/>
          </p:nvPr>
        </p:nvSpPr>
        <p:spPr>
          <a:xfrm>
            <a:off x="1137036" y="548640"/>
            <a:ext cx="9543405" cy="1188720"/>
          </a:xfrm>
        </p:spPr>
        <p:txBody>
          <a:bodyPr>
            <a:normAutofit/>
          </a:bodyPr>
          <a:lstStyle/>
          <a:p>
            <a:r>
              <a:rPr lang="en-US" sz="2800" b="1" dirty="0"/>
              <a:t>Focus on Efficient Booking Systems for Tourists</a:t>
            </a:r>
          </a:p>
        </p:txBody>
      </p:sp>
      <p:sp>
        <p:nvSpPr>
          <p:cNvPr id="3" name="Content Placeholder 2">
            <a:extLst>
              <a:ext uri="{FF2B5EF4-FFF2-40B4-BE49-F238E27FC236}">
                <a16:creationId xmlns:a16="http://schemas.microsoft.com/office/drawing/2014/main" id="{66CA3F98-CB7A-0C23-553F-A525BB739B85}"/>
              </a:ext>
            </a:extLst>
          </p:cNvPr>
          <p:cNvSpPr>
            <a:spLocks noGrp="1"/>
          </p:cNvSpPr>
          <p:nvPr>
            <p:ph idx="1"/>
          </p:nvPr>
        </p:nvSpPr>
        <p:spPr>
          <a:xfrm>
            <a:off x="1233714" y="2119086"/>
            <a:ext cx="9000299" cy="4190273"/>
          </a:xfrm>
        </p:spPr>
        <p:txBody>
          <a:bodyPr anchor="ctr">
            <a:normAutofit/>
          </a:bodyPr>
          <a:lstStyle/>
          <a:p>
            <a:pPr marL="0" indent="0">
              <a:buNone/>
            </a:pPr>
            <a:r>
              <a:rPr lang="en-US" sz="1600" b="1" dirty="0">
                <a:latin typeface="Segoe UI" panose="020B0502040204020203" pitchFamily="34" charset="0"/>
                <a:cs typeface="Segoe UI" panose="020B0502040204020203" pitchFamily="34" charset="0"/>
              </a:rPr>
              <a:t>Easy Booking Options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Ensure that booking systems are user-friendly for both local and international tourists. Consider integrating multi-language support or offering cashless options for tourists who may not be familiar with local payment methods.</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Implement easy-to-use apps and features like pre-booking or ride scheduling to cater to tourists who plan their trips in advance.</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41A5EBC5-EB97-3F80-E600-E89168573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49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037E2D-0A22-2C07-5E44-39231ECD64A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DCFC9B-9E43-7489-80FF-BAF45605F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D31661E-27C9-ECBC-08B3-1C21D7D60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6865AC0-84A9-64DF-4130-375638DAC7A2}"/>
              </a:ext>
            </a:extLst>
          </p:cNvPr>
          <p:cNvSpPr>
            <a:spLocks noGrp="1"/>
          </p:cNvSpPr>
          <p:nvPr>
            <p:ph idx="1"/>
          </p:nvPr>
        </p:nvSpPr>
        <p:spPr>
          <a:xfrm>
            <a:off x="1044170" y="1906523"/>
            <a:ext cx="9000299" cy="4190273"/>
          </a:xfrm>
        </p:spPr>
        <p:txBody>
          <a:bodyPr anchor="ctr">
            <a:normAutofit/>
          </a:bodyPr>
          <a:lstStyle/>
          <a:p>
            <a:pPr marL="0" indent="0">
              <a:buNone/>
            </a:pPr>
            <a:r>
              <a:rPr lang="en-US" sz="2400" dirty="0"/>
              <a:t>For tourism-heavy cities like </a:t>
            </a:r>
            <a:r>
              <a:rPr lang="en-US" sz="2400" b="1" dirty="0"/>
              <a:t>Jaipur</a:t>
            </a:r>
            <a:r>
              <a:rPr lang="en-US" sz="2400" dirty="0"/>
              <a:t>, </a:t>
            </a:r>
            <a:r>
              <a:rPr lang="en-US" sz="2400" b="1" dirty="0"/>
              <a:t>Kochi</a:t>
            </a:r>
            <a:r>
              <a:rPr lang="en-US" sz="2400" dirty="0"/>
              <a:t>, </a:t>
            </a:r>
            <a:r>
              <a:rPr lang="en-US" sz="2400" b="1" dirty="0"/>
              <a:t>Mysore</a:t>
            </a:r>
            <a:r>
              <a:rPr lang="en-US" sz="2400" dirty="0"/>
              <a:t>, </a:t>
            </a:r>
            <a:r>
              <a:rPr lang="en-US" sz="2400" b="1" dirty="0"/>
              <a:t>Lucknow</a:t>
            </a:r>
            <a:r>
              <a:rPr lang="en-US" sz="2400" dirty="0"/>
              <a:t>, and </a:t>
            </a:r>
            <a:r>
              <a:rPr lang="en-US" sz="2400" b="1" dirty="0"/>
              <a:t>Chandigarh</a:t>
            </a:r>
            <a:r>
              <a:rPr lang="en-US" sz="2400" dirty="0"/>
              <a:t>, focusing on </a:t>
            </a:r>
            <a:r>
              <a:rPr lang="en-US" sz="2400" b="1" dirty="0"/>
              <a:t>seasonal demand</a:t>
            </a:r>
            <a:r>
              <a:rPr lang="en-US" sz="2400" dirty="0"/>
              <a:t>, </a:t>
            </a:r>
            <a:r>
              <a:rPr lang="en-US" sz="2400" b="1" dirty="0"/>
              <a:t>repeat customer retention</a:t>
            </a:r>
            <a:r>
              <a:rPr lang="en-US" sz="2400" dirty="0"/>
              <a:t>, </a:t>
            </a:r>
            <a:r>
              <a:rPr lang="en-US" sz="2400" b="1" dirty="0"/>
              <a:t>event-based promotions</a:t>
            </a:r>
            <a:r>
              <a:rPr lang="en-US" sz="2400" dirty="0"/>
              <a:t>, and </a:t>
            </a:r>
            <a:r>
              <a:rPr lang="en-US" sz="2400" b="1" dirty="0"/>
              <a:t>customer experience</a:t>
            </a:r>
            <a:r>
              <a:rPr lang="en-US" sz="2400" dirty="0"/>
              <a:t> is crucial to increasing market share. Developing partnerships with local businesses, focusing on eco-friendly travel, and optimizing fleet management during peak tourist seasons will help these cities fully leverage their tourism potential and ensure consistent growth.</a:t>
            </a:r>
            <a:endParaRPr lang="en-US" sz="2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89C35585-498B-71A6-72FF-242D79FE3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967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90A351-DE9B-6672-0798-3FFC0BDFE4E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6FCC47B-D93D-CA5E-9D32-CCC592E2E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C417F-1A16-B3E2-4CC4-87E85788AE69}"/>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dirty="0"/>
              <a:t>Business-Heavy Cities</a:t>
            </a:r>
            <a:r>
              <a:rPr lang="en-US" sz="6600" dirty="0"/>
              <a:t>: </a:t>
            </a:r>
            <a:r>
              <a:rPr lang="en-US" sz="6600" b="1" dirty="0"/>
              <a:t>Surat</a:t>
            </a:r>
            <a:r>
              <a:rPr lang="en-US" sz="6600" dirty="0"/>
              <a:t>, </a:t>
            </a:r>
            <a:r>
              <a:rPr lang="en-US" sz="6600" b="1" dirty="0"/>
              <a:t>Vadodara</a:t>
            </a:r>
            <a:r>
              <a:rPr lang="en-US" sz="6600" dirty="0"/>
              <a:t>, </a:t>
            </a:r>
            <a:r>
              <a:rPr lang="en-US" sz="6600" b="1" dirty="0"/>
              <a:t>Indore</a:t>
            </a:r>
            <a:r>
              <a:rPr lang="en-US" sz="6600" dirty="0"/>
              <a:t>, </a:t>
            </a:r>
            <a:r>
              <a:rPr lang="en-US" sz="6600" b="1" dirty="0"/>
              <a:t>Coimbatore</a:t>
            </a:r>
            <a:r>
              <a:rPr lang="en-US" sz="6600" dirty="0"/>
              <a:t>, and </a:t>
            </a:r>
            <a:r>
              <a:rPr lang="en-US" sz="6600" b="1" dirty="0"/>
              <a:t>Chandigarh</a:t>
            </a:r>
            <a:endParaRPr lang="en-US" sz="66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FAF61F35-0146-C5E9-4999-88F3646C5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64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0EBA12-036C-217A-01DB-E056708008C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87130-667E-B889-28B1-15434B3A1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7EBDD7-B775-D4DA-F9F8-8B7FF12E6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77A788-28F1-448E-6C91-C4D3EED91433}"/>
              </a:ext>
            </a:extLst>
          </p:cNvPr>
          <p:cNvSpPr>
            <a:spLocks noGrp="1"/>
          </p:cNvSpPr>
          <p:nvPr>
            <p:ph type="title"/>
          </p:nvPr>
        </p:nvSpPr>
        <p:spPr>
          <a:xfrm>
            <a:off x="1137036" y="548640"/>
            <a:ext cx="9543405" cy="1188720"/>
          </a:xfrm>
        </p:spPr>
        <p:txBody>
          <a:bodyPr>
            <a:normAutofit/>
          </a:bodyPr>
          <a:lstStyle/>
          <a:p>
            <a:r>
              <a:rPr lang="en-US" sz="3200" b="1" dirty="0"/>
              <a:t>Cater to Consistent Weekday Demand</a:t>
            </a:r>
          </a:p>
        </p:txBody>
      </p:sp>
      <p:sp>
        <p:nvSpPr>
          <p:cNvPr id="3" name="Content Placeholder 2">
            <a:extLst>
              <a:ext uri="{FF2B5EF4-FFF2-40B4-BE49-F238E27FC236}">
                <a16:creationId xmlns:a16="http://schemas.microsoft.com/office/drawing/2014/main" id="{8284AB04-1C20-E806-B6B0-F8837E3D6834}"/>
              </a:ext>
            </a:extLst>
          </p:cNvPr>
          <p:cNvSpPr>
            <a:spLocks noGrp="1"/>
          </p:cNvSpPr>
          <p:nvPr>
            <p:ph idx="1"/>
          </p:nvPr>
        </p:nvSpPr>
        <p:spPr>
          <a:xfrm>
            <a:off x="1233714" y="2119086"/>
            <a:ext cx="9000299" cy="4190273"/>
          </a:xfrm>
        </p:spPr>
        <p:txBody>
          <a:bodyPr anchor="ctr">
            <a:normAutofit/>
          </a:bodyPr>
          <a:lstStyle/>
          <a:p>
            <a:pPr marL="0" indent="0">
              <a:buNone/>
            </a:pPr>
            <a:r>
              <a:rPr lang="en-US" sz="1700" b="1" dirty="0">
                <a:latin typeface="Segoe UI" panose="020B0502040204020203" pitchFamily="34" charset="0"/>
                <a:cs typeface="Segoe UI" panose="020B0502040204020203" pitchFamily="34" charset="0"/>
              </a:rPr>
              <a:t>Corporate Partnerships &amp; Subscription Models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b="1" dirty="0">
                <a:latin typeface="Segoe UI" panose="020B0502040204020203" pitchFamily="34" charset="0"/>
                <a:cs typeface="Segoe UI" panose="020B0502040204020203" pitchFamily="34" charset="0"/>
              </a:rPr>
              <a:t>Offer Corporate Packages</a:t>
            </a:r>
            <a:r>
              <a:rPr lang="en-US" sz="1700" dirty="0">
                <a:latin typeface="Segoe UI" panose="020B0502040204020203" pitchFamily="34" charset="0"/>
                <a:cs typeface="Segoe UI" panose="020B0502040204020203" pitchFamily="34" charset="0"/>
              </a:rPr>
              <a:t>: Build relationships with local companies to offer transportation services to their employees. Provide discounts for regular or bulk bookings, encouraging businesses to sign up for subscription-based services or employee transport programs.</a:t>
            </a:r>
          </a:p>
          <a:p>
            <a:pPr marL="742950" lvl="1" indent="-285750">
              <a:buFont typeface="Arial" panose="020B0604020202020204" pitchFamily="34" charset="0"/>
              <a:buChar char="•"/>
            </a:pPr>
            <a:r>
              <a:rPr lang="en-US" sz="1700" b="1" dirty="0">
                <a:latin typeface="Segoe UI" panose="020B0502040204020203" pitchFamily="34" charset="0"/>
                <a:cs typeface="Segoe UI" panose="020B0502040204020203" pitchFamily="34" charset="0"/>
              </a:rPr>
              <a:t>Corporate Travel Subscriptions</a:t>
            </a:r>
            <a:r>
              <a:rPr lang="en-US" sz="1700" dirty="0">
                <a:latin typeface="Segoe UI" panose="020B0502040204020203" pitchFamily="34" charset="0"/>
                <a:cs typeface="Segoe UI" panose="020B0502040204020203" pitchFamily="34" charset="0"/>
              </a:rPr>
              <a:t>: Introduce a subscription model where businesses can pay for employees' daily commutes, providing them with a set number of rides per month. This ensures predictable, long-term demand.</a:t>
            </a:r>
          </a:p>
          <a:p>
            <a:pPr marL="0" indent="0">
              <a:buNone/>
            </a:pPr>
            <a:r>
              <a:rPr lang="en-US" sz="1700" b="1" dirty="0">
                <a:latin typeface="Segoe UI" panose="020B0502040204020203" pitchFamily="34" charset="0"/>
                <a:cs typeface="Segoe UI" panose="020B0502040204020203" pitchFamily="34" charset="0"/>
              </a:rPr>
              <a:t>Custom Packages for Professionals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Tailor services specifically for business professionals, offering rides that align with work hours and peak office times. You can offer premium services, such as dedicated rides to and from corporate hubs or meeting locations.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A808440C-FF29-7D28-A6ED-98655F24C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09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B25037-BDE9-3E00-9828-D85AF495F2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AAF63F-2DDC-2F32-48E8-BFBFEAFEE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A4260A9-297F-37CF-3C18-A5AC00A87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953A71-E24E-F121-059D-D670AF0FCEAC}"/>
              </a:ext>
            </a:extLst>
          </p:cNvPr>
          <p:cNvSpPr>
            <a:spLocks noGrp="1"/>
          </p:cNvSpPr>
          <p:nvPr>
            <p:ph type="title"/>
          </p:nvPr>
        </p:nvSpPr>
        <p:spPr>
          <a:xfrm>
            <a:off x="1137036" y="548640"/>
            <a:ext cx="9543405" cy="1188720"/>
          </a:xfrm>
        </p:spPr>
        <p:txBody>
          <a:bodyPr>
            <a:normAutofit/>
          </a:bodyPr>
          <a:lstStyle/>
          <a:p>
            <a:r>
              <a:rPr lang="en-US" sz="3200" b="1" dirty="0"/>
              <a:t>Optimize Fleet for Regular and High-Traffic Work Hours</a:t>
            </a:r>
          </a:p>
        </p:txBody>
      </p:sp>
      <p:sp>
        <p:nvSpPr>
          <p:cNvPr id="3" name="Content Placeholder 2">
            <a:extLst>
              <a:ext uri="{FF2B5EF4-FFF2-40B4-BE49-F238E27FC236}">
                <a16:creationId xmlns:a16="http://schemas.microsoft.com/office/drawing/2014/main" id="{07D6C5B0-8A5C-D2AF-7DD9-1DA96331D1CC}"/>
              </a:ext>
            </a:extLst>
          </p:cNvPr>
          <p:cNvSpPr>
            <a:spLocks noGrp="1"/>
          </p:cNvSpPr>
          <p:nvPr>
            <p:ph idx="1"/>
          </p:nvPr>
        </p:nvSpPr>
        <p:spPr>
          <a:xfrm>
            <a:off x="1233714" y="2119086"/>
            <a:ext cx="9000299" cy="4190273"/>
          </a:xfrm>
        </p:spPr>
        <p:txBody>
          <a:bodyPr anchor="ctr">
            <a:normAutofit/>
          </a:bodyPr>
          <a:lstStyle/>
          <a:p>
            <a:pPr marL="0" indent="0">
              <a:buNone/>
            </a:pPr>
            <a:r>
              <a:rPr lang="en-US" sz="1700" b="1" dirty="0">
                <a:latin typeface="Segoe UI" panose="020B0502040204020203" pitchFamily="34" charset="0"/>
                <a:cs typeface="Segoe UI" panose="020B0502040204020203" pitchFamily="34" charset="0"/>
              </a:rPr>
              <a:t>Fleet Management During Peak Work Hours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In business-heavy cities, focus on optimizing your fleet during peak commuting hours (morning and evening rush hours). Ensure that vehicles are available and drivers are incentivized to work during these high-demand times, especially on weekdays.</a:t>
            </a:r>
          </a:p>
          <a:p>
            <a:pPr marL="742950" lvl="1" indent="-285750">
              <a:buFont typeface="Arial" panose="020B0604020202020204" pitchFamily="34" charset="0"/>
              <a:buChar char="•"/>
            </a:pPr>
            <a:r>
              <a:rPr lang="en-US" sz="1700" b="1" dirty="0">
                <a:latin typeface="Segoe UI" panose="020B0502040204020203" pitchFamily="34" charset="0"/>
                <a:cs typeface="Segoe UI" panose="020B0502040204020203" pitchFamily="34" charset="0"/>
              </a:rPr>
              <a:t>Increase Fleet for Corporate Hubs</a:t>
            </a:r>
            <a:r>
              <a:rPr lang="en-US" sz="1700" dirty="0">
                <a:latin typeface="Segoe UI" panose="020B0502040204020203" pitchFamily="34" charset="0"/>
                <a:cs typeface="Segoe UI" panose="020B0502040204020203" pitchFamily="34" charset="0"/>
              </a:rPr>
              <a:t>: Increase the number of vehicles available near corporate centers and offices to meet the high demand during work hours. Cities like </a:t>
            </a:r>
            <a:r>
              <a:rPr lang="en-US" sz="1700" b="1" dirty="0">
                <a:latin typeface="Segoe UI" panose="020B0502040204020203" pitchFamily="34" charset="0"/>
                <a:cs typeface="Segoe UI" panose="020B0502040204020203" pitchFamily="34" charset="0"/>
              </a:rPr>
              <a:t>Surat</a:t>
            </a:r>
            <a:r>
              <a:rPr lang="en-US" sz="1700"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Vadodara</a:t>
            </a:r>
            <a:r>
              <a:rPr lang="en-US" sz="1700" dirty="0">
                <a:latin typeface="Segoe UI" panose="020B0502040204020203" pitchFamily="34" charset="0"/>
                <a:cs typeface="Segoe UI" panose="020B0502040204020203" pitchFamily="34" charset="0"/>
              </a:rPr>
              <a:t>, and </a:t>
            </a:r>
            <a:r>
              <a:rPr lang="en-US" sz="1700" b="1" dirty="0">
                <a:latin typeface="Segoe UI" panose="020B0502040204020203" pitchFamily="34" charset="0"/>
                <a:cs typeface="Segoe UI" panose="020B0502040204020203" pitchFamily="34" charset="0"/>
              </a:rPr>
              <a:t>Chandigarh</a:t>
            </a:r>
            <a:r>
              <a:rPr lang="en-US" sz="1700" dirty="0">
                <a:latin typeface="Segoe UI" panose="020B0502040204020203" pitchFamily="34" charset="0"/>
                <a:cs typeface="Segoe UI" panose="020B0502040204020203" pitchFamily="34" charset="0"/>
              </a:rPr>
              <a:t> have a high concentration of business hubs, which could be prime locations for placing additional vehicles.</a:t>
            </a:r>
          </a:p>
          <a:p>
            <a:pPr marL="0" indent="0">
              <a:buNone/>
            </a:pPr>
            <a:r>
              <a:rPr lang="en-US" sz="1700" b="1" dirty="0">
                <a:latin typeface="Segoe UI" panose="020B0502040204020203" pitchFamily="34" charset="0"/>
                <a:cs typeface="Segoe UI" panose="020B0502040204020203" pitchFamily="34" charset="0"/>
              </a:rPr>
              <a:t>Ensure Availability During Weekdays</a:t>
            </a:r>
            <a:r>
              <a:rPr lang="en-US" sz="17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700" dirty="0">
                <a:latin typeface="Segoe UI" panose="020B0502040204020203" pitchFamily="34" charset="0"/>
                <a:cs typeface="Segoe UI" panose="020B0502040204020203" pitchFamily="34" charset="0"/>
              </a:rPr>
              <a:t>Business travelers typically have a more predictable schedule. Consider creating flexible packages for professionals that cater to specific office hours (e.g., early morning rides, late-evening transport). This can help ensure that demand is met efficiently.</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98FC8568-2001-BCA4-4722-20FDD960B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889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99966F-1D20-BD9A-9171-46AACF62199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4ED481-5621-7353-516B-6671B58C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BC3537D-3F1D-3BE5-5A58-4A2B269E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806784-52AA-D5BF-FFC5-4163A6B41DA4}"/>
              </a:ext>
            </a:extLst>
          </p:cNvPr>
          <p:cNvSpPr>
            <a:spLocks noGrp="1"/>
          </p:cNvSpPr>
          <p:nvPr>
            <p:ph type="title"/>
          </p:nvPr>
        </p:nvSpPr>
        <p:spPr>
          <a:xfrm>
            <a:off x="1137036" y="548640"/>
            <a:ext cx="9543405" cy="1188720"/>
          </a:xfrm>
        </p:spPr>
        <p:txBody>
          <a:bodyPr>
            <a:normAutofit/>
          </a:bodyPr>
          <a:lstStyle/>
          <a:p>
            <a:r>
              <a:rPr lang="en-US" sz="3200" b="1" dirty="0"/>
              <a:t>Improve Service Efficiency for Professionals</a:t>
            </a:r>
            <a:br>
              <a:rPr lang="en-US" sz="1800" b="1" dirty="0"/>
            </a:br>
            <a:endParaRPr lang="en-US" sz="3200" b="1" dirty="0"/>
          </a:p>
        </p:txBody>
      </p:sp>
      <p:sp>
        <p:nvSpPr>
          <p:cNvPr id="3" name="Content Placeholder 2">
            <a:extLst>
              <a:ext uri="{FF2B5EF4-FFF2-40B4-BE49-F238E27FC236}">
                <a16:creationId xmlns:a16="http://schemas.microsoft.com/office/drawing/2014/main" id="{DF164322-7F59-F870-E8F4-530560C8ACE2}"/>
              </a:ext>
            </a:extLst>
          </p:cNvPr>
          <p:cNvSpPr>
            <a:spLocks noGrp="1"/>
          </p:cNvSpPr>
          <p:nvPr>
            <p:ph idx="1"/>
          </p:nvPr>
        </p:nvSpPr>
        <p:spPr>
          <a:xfrm>
            <a:off x="1233714" y="2119086"/>
            <a:ext cx="9000299" cy="4190273"/>
          </a:xfrm>
        </p:spPr>
        <p:txBody>
          <a:bodyPr anchor="ctr">
            <a:normAutofit/>
          </a:bodyPr>
          <a:lstStyle/>
          <a:p>
            <a:pPr marL="0" indent="0">
              <a:buNone/>
            </a:pPr>
            <a:r>
              <a:rPr lang="en-US" sz="1600" b="1" dirty="0">
                <a:latin typeface="Segoe UI" panose="020B0502040204020203" pitchFamily="34" charset="0"/>
                <a:cs typeface="Segoe UI" panose="020B0502040204020203" pitchFamily="34" charset="0"/>
              </a:rPr>
              <a:t>Faster Pickup and Drop-off Times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Speed and convenience are crucial for professionals who need to be punctual. Ensure that the app or booking system offers quick, reliable pickup and drop-off options, with minimal waiting times.</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Introduce features like "express pick-up" for professionals who need to get to meetings or conferences urgently.</a:t>
            </a:r>
          </a:p>
          <a:p>
            <a:pPr marL="0" indent="0">
              <a:buNone/>
            </a:pPr>
            <a:r>
              <a:rPr lang="en-US" sz="1600" b="1" dirty="0">
                <a:latin typeface="Segoe UI" panose="020B0502040204020203" pitchFamily="34" charset="0"/>
                <a:cs typeface="Segoe UI" panose="020B0502040204020203" pitchFamily="34" charset="0"/>
              </a:rPr>
              <a:t>Premium and Executive Services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Consider offering premium or executive services, especially for business professionals who may prefer higher comfort levels (luxury cars, quiet rides, Wi-Fi availability, etc.). These services can be marketed to executives, consultants, or traveling business teams who are willing to pay extra for added comfort.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A more exclusive, business-focused experience (e.g., tailored in-ride amenities like charging ports, quiet environments) can cater to professionals’ needs during commutes.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19693BAE-E20E-6AF3-2E0B-6074FF707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77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7E885D-F704-C73D-7401-3227E6C772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AB3014-1F11-1C49-81EC-FC5C92D73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472975D-ADC5-0FCB-105D-5E1DBAA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30649-8D69-7300-5CB6-3D0AECE67EE4}"/>
              </a:ext>
            </a:extLst>
          </p:cNvPr>
          <p:cNvSpPr>
            <a:spLocks noGrp="1"/>
          </p:cNvSpPr>
          <p:nvPr>
            <p:ph type="title"/>
          </p:nvPr>
        </p:nvSpPr>
        <p:spPr>
          <a:xfrm>
            <a:off x="1137036" y="548640"/>
            <a:ext cx="9543405" cy="1188720"/>
          </a:xfrm>
        </p:spPr>
        <p:txBody>
          <a:bodyPr>
            <a:normAutofit/>
          </a:bodyPr>
          <a:lstStyle/>
          <a:p>
            <a:r>
              <a:rPr lang="en-US" sz="3200" b="1" dirty="0"/>
              <a:t>Implement Efficient Transport Systems for Daily Commuters</a:t>
            </a:r>
          </a:p>
        </p:txBody>
      </p:sp>
      <p:sp>
        <p:nvSpPr>
          <p:cNvPr id="3" name="Content Placeholder 2">
            <a:extLst>
              <a:ext uri="{FF2B5EF4-FFF2-40B4-BE49-F238E27FC236}">
                <a16:creationId xmlns:a16="http://schemas.microsoft.com/office/drawing/2014/main" id="{BF14A638-ACE0-03B8-4E41-08F26EB93D12}"/>
              </a:ext>
            </a:extLst>
          </p:cNvPr>
          <p:cNvSpPr>
            <a:spLocks noGrp="1"/>
          </p:cNvSpPr>
          <p:nvPr>
            <p:ph idx="1"/>
          </p:nvPr>
        </p:nvSpPr>
        <p:spPr>
          <a:xfrm>
            <a:off x="972989" y="2037933"/>
            <a:ext cx="9000299" cy="4190273"/>
          </a:xfrm>
        </p:spPr>
        <p:txBody>
          <a:bodyPr anchor="ctr">
            <a:normAutofit/>
          </a:bodyPr>
          <a:lstStyle/>
          <a:p>
            <a:pPr marL="0" indent="0">
              <a:buNone/>
            </a:pPr>
            <a:r>
              <a:rPr lang="en-US" sz="1600" b="1" dirty="0">
                <a:latin typeface="Segoe UI" panose="020B0502040204020203" pitchFamily="34" charset="0"/>
                <a:cs typeface="Segoe UI" panose="020B0502040204020203" pitchFamily="34" charset="0"/>
              </a:rPr>
              <a:t>Ride-Sharing Options for Daily Commuters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Develop carpooling or ride-sharing options for employees in business-heavy cities. Many professionals commute on similar routes, so offering shared rides for these commutes can reduce the cost for employees and optimize fleet utilization for your business.</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Focus on reducing commuting costs while maintaining the reliability and punctuality of service to meet the strict schedules of business professionals.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52F0C4F6-CF64-1B44-8E67-880C80CB0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758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E8039C-1572-2BAD-7136-8B0C8CA2DBF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B401E0-0395-9553-DCAC-DC408641E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C2C269E-55C5-F68C-DF9F-49F29273F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D58AB2-A0ED-339F-8B7B-CF499857421D}"/>
              </a:ext>
            </a:extLst>
          </p:cNvPr>
          <p:cNvSpPr>
            <a:spLocks noGrp="1"/>
          </p:cNvSpPr>
          <p:nvPr>
            <p:ph type="title"/>
          </p:nvPr>
        </p:nvSpPr>
        <p:spPr>
          <a:xfrm>
            <a:off x="1137036" y="548640"/>
            <a:ext cx="9543405" cy="1188720"/>
          </a:xfrm>
        </p:spPr>
        <p:txBody>
          <a:bodyPr>
            <a:normAutofit/>
          </a:bodyPr>
          <a:lstStyle/>
          <a:p>
            <a:r>
              <a:rPr lang="en-US" sz="3200" b="1" dirty="0"/>
              <a:t>Promote Workplace Wellness and Comfort</a:t>
            </a:r>
          </a:p>
        </p:txBody>
      </p:sp>
      <p:sp>
        <p:nvSpPr>
          <p:cNvPr id="3" name="Content Placeholder 2">
            <a:extLst>
              <a:ext uri="{FF2B5EF4-FFF2-40B4-BE49-F238E27FC236}">
                <a16:creationId xmlns:a16="http://schemas.microsoft.com/office/drawing/2014/main" id="{838F630B-30B6-2D9F-4737-3FD3A234EE20}"/>
              </a:ext>
            </a:extLst>
          </p:cNvPr>
          <p:cNvSpPr>
            <a:spLocks noGrp="1"/>
          </p:cNvSpPr>
          <p:nvPr>
            <p:ph idx="1"/>
          </p:nvPr>
        </p:nvSpPr>
        <p:spPr>
          <a:xfrm>
            <a:off x="972989" y="2037933"/>
            <a:ext cx="9000299" cy="4190273"/>
          </a:xfrm>
        </p:spPr>
        <p:txBody>
          <a:bodyPr anchor="ctr">
            <a:normAutofit/>
          </a:bodyPr>
          <a:lstStyle/>
          <a:p>
            <a:pPr marL="0" indent="0">
              <a:buNone/>
            </a:pPr>
            <a:r>
              <a:rPr lang="en-US" sz="1600" b="1" dirty="0">
                <a:latin typeface="Segoe UI" panose="020B0502040204020203" pitchFamily="34" charset="0"/>
                <a:cs typeface="Segoe UI" panose="020B0502040204020203" pitchFamily="34" charset="0"/>
              </a:rPr>
              <a:t>Health &amp; Safety Standards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Highlight the safety and comfort features of your service. During times of heightened awareness (e.g., post-pandemic), emphasize measures like regular sanitization, driver health checks, and air purifiers inside vehicles.</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Offer a premium, health-conscious ride experience, which can be a strong selling point for business clients looking for safe and hygienic travel options.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B61ADE0B-9817-D092-F57A-81FCB9DF1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281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BC7F13-BB90-C7C8-C128-9B64D76C24A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02B99A-5576-1C95-8F58-13463766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61B5E80-D503-F04D-8E2A-CB67A7962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135AB-C619-28EF-7C18-4BD2A9E648B9}"/>
              </a:ext>
            </a:extLst>
          </p:cNvPr>
          <p:cNvSpPr>
            <a:spLocks noGrp="1"/>
          </p:cNvSpPr>
          <p:nvPr>
            <p:ph type="title"/>
          </p:nvPr>
        </p:nvSpPr>
        <p:spPr>
          <a:xfrm>
            <a:off x="1137036" y="548640"/>
            <a:ext cx="9543405" cy="1188720"/>
          </a:xfrm>
        </p:spPr>
        <p:txBody>
          <a:bodyPr>
            <a:normAutofit/>
          </a:bodyPr>
          <a:lstStyle/>
          <a:p>
            <a:r>
              <a:rPr lang="en-US" sz="3200" b="1" dirty="0"/>
              <a:t>Efficient Marketing &amp; Visibility in Business Areas</a:t>
            </a:r>
          </a:p>
        </p:txBody>
      </p:sp>
      <p:sp>
        <p:nvSpPr>
          <p:cNvPr id="3" name="Content Placeholder 2">
            <a:extLst>
              <a:ext uri="{FF2B5EF4-FFF2-40B4-BE49-F238E27FC236}">
                <a16:creationId xmlns:a16="http://schemas.microsoft.com/office/drawing/2014/main" id="{BD4C537B-BDA3-33FC-A1B5-57ED83BCE0BF}"/>
              </a:ext>
            </a:extLst>
          </p:cNvPr>
          <p:cNvSpPr>
            <a:spLocks noGrp="1"/>
          </p:cNvSpPr>
          <p:nvPr>
            <p:ph idx="1"/>
          </p:nvPr>
        </p:nvSpPr>
        <p:spPr>
          <a:xfrm>
            <a:off x="972989" y="2037933"/>
            <a:ext cx="9000299" cy="4190273"/>
          </a:xfrm>
        </p:spPr>
        <p:txBody>
          <a:bodyPr anchor="ctr">
            <a:normAutofit/>
          </a:bodyPr>
          <a:lstStyle/>
          <a:p>
            <a:pPr marL="0" indent="0">
              <a:buNone/>
            </a:pPr>
            <a:r>
              <a:rPr lang="en-US" sz="1600" b="1" dirty="0">
                <a:latin typeface="Segoe UI" panose="020B0502040204020203" pitchFamily="34" charset="0"/>
                <a:cs typeface="Segoe UI" panose="020B0502040204020203" pitchFamily="34" charset="0"/>
              </a:rPr>
              <a:t>Targeted Marketing in Business Districts</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Use targeted marketing strategies to reach out to professionals in business districts, industrial areas, and corporate centers. This could include advertising through local business networks, partnerships with coworking spaces, or direct marketing to offices.</a:t>
            </a:r>
          </a:p>
          <a:p>
            <a:pPr marL="0" indent="0">
              <a:buNone/>
            </a:pPr>
            <a:r>
              <a:rPr lang="en-US" sz="1600" b="1" dirty="0">
                <a:latin typeface="Segoe UI" panose="020B0502040204020203" pitchFamily="34" charset="0"/>
                <a:cs typeface="Segoe UI" panose="020B0502040204020203" pitchFamily="34" charset="0"/>
              </a:rPr>
              <a:t>App and Service Visibility</a:t>
            </a:r>
            <a:r>
              <a:rPr lang="en-US" sz="1600" dirty="0">
                <a:latin typeface="Segoe UI" panose="020B0502040204020203" pitchFamily="34" charset="0"/>
                <a:cs typeface="Segoe UI" panose="020B0502040204020203" pitchFamily="34" charset="0"/>
              </a:rPr>
              <a:t>:</a:t>
            </a:r>
          </a:p>
          <a:p>
            <a:pPr marL="742950" lvl="1"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Ensure that your mobile app or service platform is user-friendly for business professionals. Ensure it's available for both </a:t>
            </a:r>
            <a:r>
              <a:rPr lang="en-US" sz="1600" b="1" dirty="0">
                <a:latin typeface="Segoe UI" panose="020B0502040204020203" pitchFamily="34" charset="0"/>
                <a:cs typeface="Segoe UI" panose="020B0502040204020203" pitchFamily="34" charset="0"/>
              </a:rPr>
              <a:t>iOS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Android</a:t>
            </a:r>
            <a:r>
              <a:rPr lang="en-US" sz="1600" dirty="0">
                <a:latin typeface="Segoe UI" panose="020B0502040204020203" pitchFamily="34" charset="0"/>
                <a:cs typeface="Segoe UI" panose="020B0502040204020203" pitchFamily="34" charset="0"/>
              </a:rPr>
              <a:t> users, with easy-to-use features for quick bookings, expense tracking, and real-time ride updates.</a:t>
            </a:r>
          </a:p>
          <a:p>
            <a:endParaRPr lang="en-US" sz="17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675231F9-1852-1497-B01E-F2D60979D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84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2B030B-E6C6-07B2-1EF7-3549B63687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90DD15-2EB0-2527-98AB-4441FD893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2C5D6A0-A020-D474-8B14-419623ACB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62014D-9EF4-99AC-45D8-5C3BC29466FF}"/>
              </a:ext>
            </a:extLst>
          </p:cNvPr>
          <p:cNvSpPr>
            <a:spLocks noGrp="1"/>
          </p:cNvSpPr>
          <p:nvPr>
            <p:ph idx="1"/>
          </p:nvPr>
        </p:nvSpPr>
        <p:spPr>
          <a:xfrm>
            <a:off x="972989" y="2037933"/>
            <a:ext cx="9000299" cy="4190273"/>
          </a:xfrm>
        </p:spPr>
        <p:txBody>
          <a:bodyPr anchor="ctr">
            <a:normAutofit/>
          </a:bodyPr>
          <a:lstStyle/>
          <a:p>
            <a:pPr marL="0" indent="0">
              <a:buNone/>
            </a:pPr>
            <a:r>
              <a:rPr lang="en-US" sz="2400" dirty="0"/>
              <a:t>In business-heavy cities like </a:t>
            </a:r>
            <a:r>
              <a:rPr lang="en-US" sz="2400" b="1" dirty="0"/>
              <a:t>Surat</a:t>
            </a:r>
            <a:r>
              <a:rPr lang="en-US" sz="2400" dirty="0"/>
              <a:t>, </a:t>
            </a:r>
            <a:r>
              <a:rPr lang="en-US" sz="2400" b="1" dirty="0"/>
              <a:t>Vadodara</a:t>
            </a:r>
            <a:r>
              <a:rPr lang="en-US" sz="2400" dirty="0"/>
              <a:t>, </a:t>
            </a:r>
            <a:r>
              <a:rPr lang="en-US" sz="2400" b="1" dirty="0"/>
              <a:t>Indore</a:t>
            </a:r>
            <a:r>
              <a:rPr lang="en-US" sz="2400" dirty="0"/>
              <a:t>, </a:t>
            </a:r>
            <a:r>
              <a:rPr lang="en-US" sz="2400" b="1" dirty="0"/>
              <a:t>Coimbatore</a:t>
            </a:r>
            <a:r>
              <a:rPr lang="en-US" sz="2400" dirty="0"/>
              <a:t>, and </a:t>
            </a:r>
            <a:r>
              <a:rPr lang="en-US" sz="2400" b="1" dirty="0"/>
              <a:t>Chandigarh</a:t>
            </a:r>
            <a:r>
              <a:rPr lang="en-US" sz="2400" dirty="0"/>
              <a:t>, your focus should be on optimizing for consistency, corporate demand, and high-frequency weekday use. Offering tailored solutions for corporate clients, streamlining business commute services, and introducing features like loyalty programs, corporate accounts, and efficient fleet management are all key strategies to ensure growth. Additionally, positioning your services as reliable, professional, and comfortable can enhance appeal to business professionals who value time and convenience.</a:t>
            </a:r>
            <a:endParaRPr lang="en-US" sz="2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Freeform: Shape 11">
            <a:extLst>
              <a:ext uri="{FF2B5EF4-FFF2-40B4-BE49-F238E27FC236}">
                <a16:creationId xmlns:a16="http://schemas.microsoft.com/office/drawing/2014/main" id="{0699CAFB-30E2-B860-7272-91D2C079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78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B56E804-99A3-8856-22AB-3FC8474E0DF9}"/>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6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City level fare and trip summary report</a:t>
            </a:r>
          </a:p>
        </p:txBody>
      </p:sp>
      <p:pic>
        <p:nvPicPr>
          <p:cNvPr id="20" name="Content Placeholder 19" descr="A screenshot of a computer&#10;&#10;Description automatically generated">
            <a:extLst>
              <a:ext uri="{FF2B5EF4-FFF2-40B4-BE49-F238E27FC236}">
                <a16:creationId xmlns:a16="http://schemas.microsoft.com/office/drawing/2014/main" id="{F5FB9A67-7284-519F-8D55-AB4AD7447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972" y="2534941"/>
            <a:ext cx="10768181" cy="3203533"/>
          </a:xfrm>
          <a:prstGeom prst="rect">
            <a:avLst/>
          </a:prstGeom>
        </p:spPr>
      </p:pic>
      <p:sp>
        <p:nvSpPr>
          <p:cNvPr id="29" name="Freeform: Shape 2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69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8869BC-2EB5-2A41-E034-64C07519405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C8CCF5E-FA1C-8E3B-CEFF-1D9BA297859D}"/>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6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Monthly city-level target performance </a:t>
            </a:r>
          </a:p>
        </p:txBody>
      </p:sp>
      <p:pic>
        <p:nvPicPr>
          <p:cNvPr id="6" name="Content Placeholder 5" descr="A screenshot of a computer&#10;&#10;Description automatically generated">
            <a:extLst>
              <a:ext uri="{FF2B5EF4-FFF2-40B4-BE49-F238E27FC236}">
                <a16:creationId xmlns:a16="http://schemas.microsoft.com/office/drawing/2014/main" id="{84EFF8A3-807F-CBAB-131E-3F565FD0E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972" y="2319578"/>
            <a:ext cx="10768181" cy="3634259"/>
          </a:xfrm>
          <a:prstGeom prst="rect">
            <a:avLst/>
          </a:prstGeom>
        </p:spPr>
      </p:pic>
      <p:sp>
        <p:nvSpPr>
          <p:cNvPr id="15" name="Freeform: Shape 14">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7F0C93-3FA7-6690-6B70-B9A960FA3EDB}"/>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C758F2A-164D-A435-770A-C92440C8171A}"/>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6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City-level repeat passengers</a:t>
            </a:r>
            <a:endParaRPr lang="en-US" sz="3600" kern="1200" dirty="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endParaRPr>
          </a:p>
        </p:txBody>
      </p:sp>
      <p:pic>
        <p:nvPicPr>
          <p:cNvPr id="7" name="Content Placeholder 6" descr="A screenshot of a computer&#10;&#10;Description automatically generated">
            <a:extLst>
              <a:ext uri="{FF2B5EF4-FFF2-40B4-BE49-F238E27FC236}">
                <a16:creationId xmlns:a16="http://schemas.microsoft.com/office/drawing/2014/main" id="{71600946-2DB6-B760-4114-7F90660C4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972" y="2508020"/>
            <a:ext cx="10768181" cy="3257374"/>
          </a:xfrm>
          <a:prstGeom prst="rect">
            <a:avLst/>
          </a:prstGeom>
        </p:spPr>
      </p:pic>
      <p:sp>
        <p:nvSpPr>
          <p:cNvPr id="24" name="Freeform: Shape 2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36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CAECB-B122-4240-ED26-B20DE3EF7BC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C14BD13-E77E-C72A-1E67-25D24B0008E6}"/>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3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Top and bottom 3 cities with new passeng</a:t>
            </a:r>
          </a:p>
        </p:txBody>
      </p:sp>
      <p:pic>
        <p:nvPicPr>
          <p:cNvPr id="5" name="Content Placeholder 4" descr="A screenshot of a computer&#10;&#10;Description automatically generated">
            <a:extLst>
              <a:ext uri="{FF2B5EF4-FFF2-40B4-BE49-F238E27FC236}">
                <a16:creationId xmlns:a16="http://schemas.microsoft.com/office/drawing/2014/main" id="{2ADAEEC6-AD98-DE81-11F1-0415FE468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404" y="2072640"/>
            <a:ext cx="8365316" cy="412813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3" name="Freeform: Shape 3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84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AA37E-7306-9BA3-554E-44FF52A1DAD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96F60EEE-9BAA-956C-E0E0-8F477E5C11D9}"/>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6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Month with highest revenue for each city</a:t>
            </a:r>
          </a:p>
        </p:txBody>
      </p:sp>
      <p:pic>
        <p:nvPicPr>
          <p:cNvPr id="5" name="Picture 4" descr="A screenshot of a spreadsheet&#10;&#10;Description automatically generated">
            <a:extLst>
              <a:ext uri="{FF2B5EF4-FFF2-40B4-BE49-F238E27FC236}">
                <a16:creationId xmlns:a16="http://schemas.microsoft.com/office/drawing/2014/main" id="{6D5DB94C-C551-7F74-4C7D-8365E1258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03" y="2072640"/>
            <a:ext cx="8555718"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59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0EF240-B273-7873-5D79-9880E06DE2E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1747F3AF-7291-D8FA-E81B-8CB86BD10663}"/>
              </a:ext>
            </a:extLst>
          </p:cNvPr>
          <p:cNvSpPr>
            <a:spLocks noGrp="1"/>
          </p:cNvSpPr>
          <p:nvPr>
            <p:ph type="title"/>
          </p:nvPr>
        </p:nvSpPr>
        <p:spPr>
          <a:xfrm>
            <a:off x="723901" y="509587"/>
            <a:ext cx="7649239" cy="742951"/>
          </a:xfrm>
          <a:scene3d>
            <a:camera prst="orthographicFront">
              <a:rot lat="0" lon="600000" rev="0"/>
            </a:camera>
            <a:lightRig rig="sunrise" dir="t"/>
          </a:scene3d>
        </p:spPr>
        <p:txBody>
          <a:bodyPr vert="horz" lIns="91440" tIns="45720" rIns="91440" bIns="45720" rtlCol="0" anchor="ctr">
            <a:normAutofit/>
            <a:flatTx/>
          </a:bodyPr>
          <a:lstStyle/>
          <a:p>
            <a:r>
              <a:rPr lang="en-US" sz="3600" kern="120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rPr>
              <a:t>Repeat Passenger rate analysis</a:t>
            </a:r>
            <a:endParaRPr lang="en-US" sz="3600" kern="1200" dirty="0">
              <a:solidFill>
                <a:schemeClr val="tx1"/>
              </a:solidFill>
              <a:effectLst>
                <a:glow rad="101600">
                  <a:schemeClr val="bg2">
                    <a:lumMod val="75000"/>
                    <a:alpha val="33000"/>
                  </a:schemeClr>
                </a:glow>
                <a:outerShdw blurRad="50800" dist="38100" dir="2700000" algn="tl" rotWithShape="0">
                  <a:prstClr val="black">
                    <a:alpha val="40000"/>
                  </a:prstClr>
                </a:outerShdw>
              </a:effectLst>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10C1E5EA-EB60-26D6-EA92-1B068EB0B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2538"/>
            <a:ext cx="12122944" cy="5662612"/>
          </a:xfrm>
          <a:prstGeom prst="rect">
            <a:avLst/>
          </a:prstGeom>
        </p:spPr>
      </p:pic>
      <p:sp>
        <p:nvSpPr>
          <p:cNvPr id="23" name="Freeform: Shape 2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95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9851D836-E279-4F9C-B3D7-5341ECE516CB}">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CCCCCC&quot;"/>
    <we:property name="bookmark" value="&quot;H4sIAAAAAAAAA+1ZTW8bNxD9K8Je0gJGS3K/uL45ittLkxqxkUthCENyVt5oPwQuV7Jr6L+H3JXsWJKtSLJVAc3F1nJGw/ceZ4dD6t5TWT3O4e4TFOideu+ralSAHvUC78QruzEfFU8VC0MIQyYFIxAQa63GJqvK2ju99wzoIZovWd1A7gLZwX+uTzzI8wsYuqcU8hpPvDHquiohz/7FztmajG5wduLh7TivNLiQlwYMurAT626fLQT6m29nBGmyCV6iNN1owNI4iNOEBhjHCRdMSbBudefQIlvr4kK30/er0kBW2mncWCRTyTlVIeEMqYKQ89Y3zXIzdxF357djbdlZzndjJ86ZmkApUXktBY11h/je+4hQN7rlcf7EcFk1WuJnTFtTaTJzZ+PM3eveFYgcvZmV5EJXVrDW2q+a0vydXulsXLe2m2ra12h1Ut4pmV3bkTorh/lc1keGVx1KCdohrMRXq41jMnNBkAk/TFGJSMYJISISNNqd8NlwqHEIZv74lHS/yptizfh6MVK70gPzQPY7IVLQOIDCydGa/mjKeTaQV5HFPmiF+v1dS/lDphfJxk6WkL/q+l5VBvLeZ5xg2TijhW4duLLrE4ZBwoHECWMQBZsTsm/ZDyudSct3eYm2WwWVFQPpPi6BdWODtjasSn5y0Dwp7Pt7k98NuvozKHE6GENdYzl08izBXmN9MXuOmMrzTvsy2jKrt0L9Cae9i4XVvgfuK73aFvtmXU17fbB7ldhDw2lxzEU6Bjj7r9bx7Q/HD5oeYuVfBvb7qDhI/j2P4mwy7E0RR1iqnkP0H8OZi7KAtEs7Ztwrdn67a+txkKS05wLjlLRWmGCeo/plVPy6mp9dq8JYGKQRRUJjEkTIWCD26J3fbl9dS9W47mvV48B76VtvT1smRg7DVQwuAt0l40fjbPX8EVIBQUr8WAYYsphT6vOjSJqPXdL0hrqamptlGR7b9KPaX14GvbD+2Vp7F6jTShcO1DY8Xu9w8TLaflOb6uV951BQWusuKZ9nJV4akCNUHZ5+VYiqfwPa/GDhp8uF/00knl0vblas9et3dydzhTtYbzL1dXcNIVIRcYiSIALpMwmhEEdRBvbcHA99I3FUzLu2IBCYMBKnkQogZJSDH+1xw/SWO9j/8rT/2hnzAG9QN0UBeuXqaFsOu/UVPo8S8IFTKUQYRsAEtM3oi5HqG7D/V2JRFVMRUsISHjASsID5ZGOsrIDhmlgqZujTkBMiSBwmJCKMbYxl8NaI6nY1miAkkCwhUkiCcRISKZNdkdEU45gFFhNEFIBzITazfB4ZoykknAqJCaUkFpL6u0fjhHHfByWJsucLP6FMqV15xhhIYTWLfLuYMkSwfzbWo9frNJ4vq33r0HvmTnXjS1DnmUT9hK1XoC0a7oMCAy2bcTdbhp29Uq0ZW7L33l+ZFaCL/QXyxoV998F+Q1XT8p3rEuYVfW2n0H6j3qFP+DFBujZBcO5DJFPkMQ9t5stExkexdm2z0/v0c/HWK7Jo8ngMEU8SnwaxPexJxjdXmOdqMhOUUEVtTZYKI04VSY4iEx73v3bSn9mwXpXrFsNsPcmqMfUYJF5AiWvIWpJQKlQbCLc/OD9wnc2+AWWXAejoHgAA&quot;"/>
    <we:property name="creatorSessionId" value="&quot;b302aebf-b253-4d04-a9ac-14ac7209626e&quot;"/>
    <we:property name="creatorTenantId" value="&quot;0a53a6aa-2634-48e0-925d-380ca1cd7811&quot;"/>
    <we:property name="creatorUserId" value="&quot;100300009A5ABEA5&quot;"/>
    <we:property name="datasetId" value="&quot;ff82552c-10bd-4db5-b0f7-564be5bde768&quot;"/>
    <we:property name="embedUrl" value="&quot;/reportEmbed?reportId=70100086-147b-4397-a0b7-3c666f0fc8fa&amp;config=eyJjbHVzdGVyVXJsIjoiaHR0cHM6Ly9XQUJJLVdFU1QtVVMtQi1QUklNQVJZLXJlZGlyZWN0LmFuYWx5c2lzLndpbmRvd3MubmV0IiwiZW1iZWRGZWF0dXJlcyI6eyJ1c2FnZU1ldHJpY3NWTmV4dCI6dHJ1ZX19&amp;disableSensitivityBanner=true&quot;"/>
    <we:property name="initialStateBookmark" value="&quot;H4sIAAAAAAAAA51Ty07DMBD8FeRzhWzHeZgbIE48BYhLVaGNvakMbhwlLipU/XfWSSUOgCr1EMc7Wc/MbtZbZt3Qefi8gxWyM3YRwvsK+vcTxWas3WP399e354/Xr3fnt1cEhy660A7sbMsi9EuML25Yg08MBM4XMwbeP8AyRQ34AWesw34ILXj3hVMyfYr9GnczhpvOhx4S5VOEiIn2g9IpJm1xmpEimOg+8AlNnFAljam0lrbKEEBrZXlJacOUMDr7MyVRj/KXoY3gWpJJGGba1iqrTWkybmkpBE/44Nql3xv+Ofv82aWuuBVVmLpRv5Fs4tntqByljCpQcAn0cAtK5+ogV8RNrMPmN1veSNNgIayROs+h4FCJo51lFQDkJS+URF1rIezhKv91xoUspIRaUIO5rcAI0Mc6KzOowWDDVQXcKp5nHI53ZpRo8lI0KI209BdMWeJxzka6H4StkKY9bcI6Dh05foCW4vmWdX2gEY8Op3nadNBatPt9n943LmI/Cb+AXyfN8W6wUYS8uNrjgQPpxrDR1iIt3+50Mei8AwAA&quot;"/>
    <we:property name="isFiltersActionButtonVisible" value="true"/>
    <we:property name="isTitleSuggestionsDialogRejected" value="true"/>
    <we:property name="isVisualContainerHeaderHidden" value="false"/>
    <we:property name="pageDisplayName" value="&quot;Overview&quot;"/>
    <we:property name="pageName" value="&quot;42f747f914e7798b2dca&quot;"/>
    <we:property name="pptInsertionSessionID" value="&quot;EAFCEF85-874D-42D3-BCB4-EBFE56530B9F&quot;"/>
    <we:property name="reportEmbeddedTime" value="&quot;2024-12-15T08:06:16.172Z&quot;"/>
    <we:property name="reportName" value="&quot;Codebasics_13_challenge&quot;"/>
    <we:property name="reportState" value="&quot;CONNECTED&quot;"/>
    <we:property name="reportUrl" value="&quot;/links/1QrJI-JUWt?ctid=0a53a6aa-2634-48e0-925d-380ca1cd7811&amp;bookmarkGuid=1b4316c1-68a4-4a4f-bece-e50a2554e7c4&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2460</TotalTime>
  <Words>1722</Words>
  <Application>Microsoft Office PowerPoint</Application>
  <PresentationFormat>Widescreen</PresentationFormat>
  <Paragraphs>84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Calibri</vt:lpstr>
      <vt:lpstr>Cambria</vt:lpstr>
      <vt:lpstr>Segoe UI</vt:lpstr>
      <vt:lpstr>Office Theme</vt:lpstr>
      <vt:lpstr>GoodCabs</vt:lpstr>
      <vt:lpstr>Goodcabs, a cab service company established two years ago, has gained a strong foothold in the Indian market by focusing on tier-2 cities. Unlike other cab service providers, Goodcabs is committed to supporting local drivers, helping them make a sustainable living in their hometowns while ensuring excellent service to passengers. With operations in ten tier -2 cities across India, Goodcabs has set ambitious performance targets for 2024 to drive growth and improve passenger satisfaction. As part of this initiative, the Goodcabs management team aims to assess the company s performance across key metrics, including trip volume, passenger satisfaction, repeat passenger rate, trip distribution, and the balance between new and repeat passengers </vt:lpstr>
      <vt:lpstr>Ad-hoc Business Requests</vt:lpstr>
      <vt:lpstr>City level fare and trip summary report</vt:lpstr>
      <vt:lpstr>Monthly city-level target performance </vt:lpstr>
      <vt:lpstr>City-level repeat passengers</vt:lpstr>
      <vt:lpstr>Top and bottom 3 cities with new passeng</vt:lpstr>
      <vt:lpstr>Month with highest revenue for each city</vt:lpstr>
      <vt:lpstr>Repeat Passenger rate analysis</vt:lpstr>
      <vt:lpstr>PowerPoint Presentation</vt:lpstr>
      <vt:lpstr>Primary Analysis</vt:lpstr>
      <vt:lpstr>Top and bottom 3 performing cities </vt:lpstr>
      <vt:lpstr>Peak and Low demand Month for each City </vt:lpstr>
      <vt:lpstr>PowerPoint Presentation</vt:lpstr>
      <vt:lpstr>Average Passenger and Driver Rating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vt:lpstr>
      <vt:lpstr>Tourism Cities: Jaipur, Kochi, Chandigarh, Mysore, Lucknow</vt:lpstr>
      <vt:lpstr>Maximize Weekend and Seasonal Demand </vt:lpstr>
      <vt:lpstr>Enhance Repeat Customer Engagement</vt:lpstr>
      <vt:lpstr>Optimize Fleet for Fluctuating Demand </vt:lpstr>
      <vt:lpstr> Leverage Local Events and Festivals </vt:lpstr>
      <vt:lpstr>Enhance Customer Experience for Tourists</vt:lpstr>
      <vt:lpstr>Focus on Efficient Booking Systems for Tourists</vt:lpstr>
      <vt:lpstr>PowerPoint Presentation</vt:lpstr>
      <vt:lpstr>Business-Heavy Cities: Surat, Vadodara, Indore, Coimbatore, and Chandigarh</vt:lpstr>
      <vt:lpstr>Cater to Consistent Weekday Demand</vt:lpstr>
      <vt:lpstr>Optimize Fleet for Regular and High-Traffic Work Hours</vt:lpstr>
      <vt:lpstr>Improve Service Efficiency for Professionals </vt:lpstr>
      <vt:lpstr>Implement Efficient Transport Systems for Daily Commuters</vt:lpstr>
      <vt:lpstr>Promote Workplace Wellness and Comfort</vt:lpstr>
      <vt:lpstr>Efficient Marketing &amp; Visibility in Business Areas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Alugubelly</dc:creator>
  <cp:lastModifiedBy>Karthik Alugubelly</cp:lastModifiedBy>
  <cp:revision>2</cp:revision>
  <dcterms:created xsi:type="dcterms:W3CDTF">2024-12-07T02:03:53Z</dcterms:created>
  <dcterms:modified xsi:type="dcterms:W3CDTF">2024-12-15T09:27:30Z</dcterms:modified>
</cp:coreProperties>
</file>