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29" r:id="rId2"/>
    <p:sldId id="346" r:id="rId3"/>
    <p:sldId id="632" r:id="rId4"/>
    <p:sldId id="634" r:id="rId5"/>
    <p:sldId id="630" r:id="rId6"/>
    <p:sldId id="636" r:id="rId7"/>
    <p:sldId id="631" r:id="rId8"/>
    <p:sldId id="633" r:id="rId9"/>
    <p:sldId id="635" r:id="rId10"/>
    <p:sldId id="637" r:id="rId11"/>
    <p:sldId id="638" r:id="rId12"/>
    <p:sldId id="639" r:id="rId13"/>
    <p:sldId id="641" r:id="rId14"/>
    <p:sldId id="643" r:id="rId15"/>
    <p:sldId id="640" r:id="rId16"/>
    <p:sldId id="644" r:id="rId17"/>
    <p:sldId id="645" r:id="rId18"/>
    <p:sldId id="649" r:id="rId19"/>
    <p:sldId id="650" r:id="rId20"/>
    <p:sldId id="651" r:id="rId21"/>
    <p:sldId id="652" r:id="rId22"/>
    <p:sldId id="653" r:id="rId23"/>
    <p:sldId id="654" r:id="rId24"/>
    <p:sldId id="648" r:id="rId25"/>
    <p:sldId id="655" r:id="rId26"/>
    <p:sldId id="656" r:id="rId27"/>
    <p:sldId id="657" r:id="rId28"/>
    <p:sldId id="658" r:id="rId29"/>
    <p:sldId id="661" r:id="rId30"/>
    <p:sldId id="662" r:id="rId31"/>
    <p:sldId id="663" r:id="rId32"/>
    <p:sldId id="664" r:id="rId33"/>
    <p:sldId id="669" r:id="rId34"/>
    <p:sldId id="665" r:id="rId35"/>
    <p:sldId id="666" r:id="rId36"/>
    <p:sldId id="670" r:id="rId37"/>
    <p:sldId id="668" r:id="rId38"/>
    <p:sldId id="667" r:id="rId3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7AC55-F5EF-4993-BBC2-6DCC666A9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4A3823-DF56-4B30-B145-688845838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3CB391-EFAE-4748-9874-69B400D9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9F7-5011-431B-B324-307FB03F2122}" type="datetimeFigureOut">
              <a:rPr lang="it-IT" smtClean="0"/>
              <a:t>09/11/2019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1A4989-7AA5-42D3-8C82-A0FDD3A6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D9E7CE-1512-43B8-8DC0-27B9B235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5F54-DE2F-4458-83E7-EAA2C77510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761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B81C2-81C6-47D7-B038-5B908798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78E633-FA21-4952-96A1-C17E3B107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DFBC91-FE31-49C5-8F67-6DA08932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9F7-5011-431B-B324-307FB03F2122}" type="datetimeFigureOut">
              <a:rPr lang="it-IT" smtClean="0"/>
              <a:t>09/11/2019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6776FC-60F1-464F-BC4B-5322C254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91C796-E0FB-41DD-B10C-C95F2BD1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5F54-DE2F-4458-83E7-EAA2C77510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636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C0E8BCB-4058-4A77-B6F7-EC1009577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C2CBBD9-4AE2-4944-B37A-28908623D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576F53-E471-4A47-A909-0AD2B9E2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9F7-5011-431B-B324-307FB03F2122}" type="datetimeFigureOut">
              <a:rPr lang="it-IT" smtClean="0"/>
              <a:t>09/11/2019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D5111C-79C2-4BC3-83C1-10780A59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9FFAE2-66C1-421A-B26E-C020548A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5F54-DE2F-4458-83E7-EAA2C77510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798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4FE593-9F4E-4522-A6E9-A72F6AC8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EE3FCB-7665-4654-A9C9-4CEA37C8C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9A8A63-E44D-4253-977D-7E6A455B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9F7-5011-431B-B324-307FB03F2122}" type="datetimeFigureOut">
              <a:rPr lang="it-IT" smtClean="0"/>
              <a:t>09/11/2019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21ADD2-6D7B-46AF-9AB3-FB7CB0A9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8796FF-B951-422D-BD1C-D2371DEC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5F54-DE2F-4458-83E7-EAA2C77510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415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A5B802-927A-4B54-BD5C-C3A9D3FC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97DA8E-19E3-4E49-8434-8E3E45D83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8F0BC0-B15D-4310-947D-C1C11C39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9F7-5011-431B-B324-307FB03F2122}" type="datetimeFigureOut">
              <a:rPr lang="it-IT" smtClean="0"/>
              <a:t>09/11/2019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50C505-5754-4256-A503-90579711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445221-4463-43CB-9CAD-E4F64F86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5F54-DE2F-4458-83E7-EAA2C77510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38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9E62DE-0E36-4F3C-BF27-398AD137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17A813-B8F4-4541-BAC8-BAAA1642D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55F354-D80C-4EB9-A3C1-A2AA11934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F41AB07-828F-4A2E-922E-B119DFC8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9F7-5011-431B-B324-307FB03F2122}" type="datetimeFigureOut">
              <a:rPr lang="it-IT" smtClean="0"/>
              <a:t>09/11/2019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355614-CDC2-444B-9427-8DF7401C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294F16-94DF-4EF2-B181-83403280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5F54-DE2F-4458-83E7-EAA2C77510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75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80AE5-2699-421C-B399-A7E9893A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C0F3EF-DF5E-4F01-B89D-6DE8A4825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99A0EC-B958-4597-9C3F-EDC1E4CA4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9AD38A2-1529-45E8-B0C3-BEF763B6E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0CB3837-2A9B-4519-AED9-B2DB2AA9F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DCF54B4-DB7F-4E22-8D2F-0934026D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9F7-5011-431B-B324-307FB03F2122}" type="datetimeFigureOut">
              <a:rPr lang="it-IT" smtClean="0"/>
              <a:t>09/11/2019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7A1C9CC-CDA3-4195-8B4D-4D046046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4FAC819-5801-4297-AF3F-1CB2A014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5F54-DE2F-4458-83E7-EAA2C77510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754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A896DA-337A-44FD-9310-FCF8EA9D1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6F1879A-6AB7-4266-9BEC-A9E6CCF9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9F7-5011-431B-B324-307FB03F2122}" type="datetimeFigureOut">
              <a:rPr lang="it-IT" smtClean="0"/>
              <a:t>09/11/2019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B347E4D-99B1-424C-93AD-DF99A591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07DEEDD-62FD-48D8-AA89-EC4EAB6E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5F54-DE2F-4458-83E7-EAA2C77510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55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C4F7F76-C9BB-45B2-A574-6CBE0D93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9F7-5011-431B-B324-307FB03F2122}" type="datetimeFigureOut">
              <a:rPr lang="it-IT" smtClean="0"/>
              <a:t>09/11/2019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148EDB-3349-480E-B573-F2869343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285480-E7C0-4901-9D20-B12BE9E5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5F54-DE2F-4458-83E7-EAA2C77510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30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19AF5-E4D6-402A-96DB-BC87D6074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52B5E6-1F6D-40B5-A355-23BB1254D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7F99061-55C6-4197-8A96-B8FB2958E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6C139E-AA52-4C5B-ABCA-31840B25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9F7-5011-431B-B324-307FB03F2122}" type="datetimeFigureOut">
              <a:rPr lang="it-IT" smtClean="0"/>
              <a:t>09/11/2019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1BBB0B-41E4-405B-B2F5-175CB310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D8016D2-5544-44A4-A4A3-0BB62683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5F54-DE2F-4458-83E7-EAA2C77510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674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32FC23-213E-48EA-9690-FF17925CD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13137A6-E4D2-4BF2-9F86-3A7F8B641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51F1A25-B6CF-4E91-9BFF-98F9DC867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EE090A-3551-48CB-B189-07227D2A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09F7-5011-431B-B324-307FB03F2122}" type="datetimeFigureOut">
              <a:rPr lang="it-IT" smtClean="0"/>
              <a:t>09/11/2019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17D26B-AEA6-4A59-ACB3-6C10A9BB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344B64-1A6F-4A7F-8C86-21ACAA1C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5F54-DE2F-4458-83E7-EAA2C77510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322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B7171FE-AD54-4AD8-ACB6-FD2B04D6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14DA13-A526-4376-9C4D-7454394C7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2B9E23-5E75-4E6B-935E-54462C885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009F7-5011-431B-B324-307FB03F2122}" type="datetimeFigureOut">
              <a:rPr lang="it-IT" smtClean="0"/>
              <a:t>09/11/2019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541103-3FEE-4C6F-AB43-B5D93933F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A06D71-C216-4404-88A3-853145830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F5F54-DE2F-4458-83E7-EAA2C77510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13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yi93l4zwf9le1wl/Projects.zip?dl=0" TargetMode="External"/><Relationship Id="rId2" Type="http://schemas.openxmlformats.org/officeDocument/2006/relationships/hyperlink" Target="https://github.com/ABurrello/CubeMX-AI-demo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1162215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1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58B6ED1-2796-4E13-B5C2-17EE44C145EA}"/>
              </a:ext>
            </a:extLst>
          </p:cNvPr>
          <p:cNvSpPr/>
          <p:nvPr/>
        </p:nvSpPr>
        <p:spPr>
          <a:xfrm>
            <a:off x="-12176" y="-14110"/>
            <a:ext cx="161925" cy="1179735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0F49CFE-1534-462C-B764-EFCFE8D31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4" r="22677" b="24199"/>
          <a:stretch/>
        </p:blipFill>
        <p:spPr>
          <a:xfrm>
            <a:off x="156738" y="4745"/>
            <a:ext cx="789423" cy="1144720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0D167922-7CF7-4F22-A780-7B25A76835EF}"/>
              </a:ext>
            </a:extLst>
          </p:cNvPr>
          <p:cNvSpPr/>
          <p:nvPr/>
        </p:nvSpPr>
        <p:spPr>
          <a:xfrm>
            <a:off x="-12000" y="1607485"/>
            <a:ext cx="1220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b="1" dirty="0">
                <a:solidFill>
                  <a:srgbClr val="C80000"/>
                </a:solidFill>
              </a:rPr>
              <a:t>Demo </a:t>
            </a:r>
            <a:r>
              <a:rPr lang="en-GB" sz="4800" b="1" dirty="0" err="1">
                <a:solidFill>
                  <a:srgbClr val="C80000"/>
                </a:solidFill>
              </a:rPr>
              <a:t>CubeMX</a:t>
            </a:r>
            <a:r>
              <a:rPr lang="en-GB" sz="4800" b="1" dirty="0">
                <a:solidFill>
                  <a:srgbClr val="C80000"/>
                </a:solidFill>
              </a:rPr>
              <a:t>-AI:</a:t>
            </a:r>
          </a:p>
          <a:p>
            <a:pPr algn="ctr"/>
            <a:r>
              <a:rPr lang="en-GB" sz="4800" b="1" dirty="0">
                <a:solidFill>
                  <a:srgbClr val="C80000"/>
                </a:solidFill>
              </a:rPr>
              <a:t>A CIFAR10 classification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F7E8D32-6611-486E-A40C-AA3188165A36}"/>
              </a:ext>
            </a:extLst>
          </p:cNvPr>
          <p:cNvSpPr txBox="1"/>
          <p:nvPr/>
        </p:nvSpPr>
        <p:spPr>
          <a:xfrm>
            <a:off x="-8324" y="3724917"/>
            <a:ext cx="1220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Alessio Burrello, </a:t>
            </a:r>
          </a:p>
          <a:p>
            <a:pPr algn="ctr"/>
            <a:r>
              <a:rPr lang="en-US" sz="3200" u="sng" dirty="0">
                <a:solidFill>
                  <a:srgbClr val="0070C0"/>
                </a:solidFill>
              </a:rPr>
              <a:t>alessio.burrello@unibo.it</a:t>
            </a:r>
            <a:endParaRPr lang="en-GB" sz="3200" b="1" u="sng" dirty="0">
              <a:solidFill>
                <a:srgbClr val="0070C0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B28CDEA-B67F-404B-AE2B-7F9468217E42}"/>
              </a:ext>
            </a:extLst>
          </p:cNvPr>
          <p:cNvSpPr txBox="1"/>
          <p:nvPr/>
        </p:nvSpPr>
        <p:spPr>
          <a:xfrm>
            <a:off x="-12175" y="5196629"/>
            <a:ext cx="11750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Credits: Marcello </a:t>
            </a:r>
            <a:r>
              <a:rPr lang="en-US" sz="2400" dirty="0" err="1"/>
              <a:t>Zanghieri</a:t>
            </a:r>
            <a:r>
              <a:rPr lang="en-US" sz="2400" dirty="0"/>
              <a:t>,</a:t>
            </a:r>
          </a:p>
          <a:p>
            <a:pPr algn="r"/>
            <a:r>
              <a:rPr lang="en-US" sz="2400" dirty="0"/>
              <a:t>Enrico Tabanelli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5962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/>
              <a:t>Summary</a:t>
            </a:r>
            <a:endParaRPr lang="it-IT" sz="4000" b="1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DEEA8446-6FDF-48F9-A71F-4FF49D48F71D}"/>
              </a:ext>
            </a:extLst>
          </p:cNvPr>
          <p:cNvSpPr txBox="1"/>
          <p:nvPr/>
        </p:nvSpPr>
        <p:spPr>
          <a:xfrm>
            <a:off x="347351" y="1455897"/>
            <a:ext cx="1139598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b="1" dirty="0" err="1">
                <a:solidFill>
                  <a:srgbClr val="F2F2F2"/>
                </a:solidFill>
              </a:rPr>
              <a:t>Creation</a:t>
            </a:r>
            <a:r>
              <a:rPr lang="it-IT" sz="3200" b="1" dirty="0">
                <a:solidFill>
                  <a:srgbClr val="F2F2F2"/>
                </a:solidFill>
              </a:rPr>
              <a:t> of the </a:t>
            </a:r>
            <a:r>
              <a:rPr lang="it-IT" sz="3200" b="1" dirty="0" err="1">
                <a:solidFill>
                  <a:srgbClr val="F2F2F2"/>
                </a:solidFill>
              </a:rPr>
              <a:t>python</a:t>
            </a:r>
            <a:r>
              <a:rPr lang="it-IT" sz="3200" b="1" dirty="0">
                <a:solidFill>
                  <a:srgbClr val="F2F2F2"/>
                </a:solidFill>
              </a:rPr>
              <a:t> network and production of the </a:t>
            </a:r>
            <a:r>
              <a:rPr lang="it-IT" sz="3200" b="1" dirty="0" err="1">
                <a:solidFill>
                  <a:srgbClr val="F2F2F2"/>
                </a:solidFill>
              </a:rPr>
              <a:t>saved</a:t>
            </a:r>
            <a:r>
              <a:rPr lang="it-IT" sz="3200" b="1" dirty="0">
                <a:solidFill>
                  <a:srgbClr val="F2F2F2"/>
                </a:solidFill>
              </a:rPr>
              <a:t> model (.h5)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1000" b="1" dirty="0"/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b="1" dirty="0" err="1"/>
              <a:t>Creation</a:t>
            </a:r>
            <a:r>
              <a:rPr lang="it-IT" sz="3200" b="1" dirty="0"/>
              <a:t> of the </a:t>
            </a:r>
            <a:r>
              <a:rPr lang="it-IT" sz="3200" b="1" dirty="0" err="1"/>
              <a:t>CubeMX</a:t>
            </a:r>
            <a:r>
              <a:rPr lang="it-IT" sz="3200" b="1" dirty="0"/>
              <a:t> project and </a:t>
            </a:r>
            <a:r>
              <a:rPr lang="it-IT" sz="3200" b="1" dirty="0" err="1"/>
              <a:t>validation</a:t>
            </a:r>
            <a:r>
              <a:rPr lang="it-IT" sz="3200" b="1" dirty="0"/>
              <a:t> on NUCLEO-H743ZI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1000" b="1" dirty="0">
              <a:solidFill>
                <a:schemeClr val="bg1">
                  <a:lumMod val="95000"/>
                </a:schemeClr>
              </a:solidFill>
            </a:endParaRPr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b="1" dirty="0" err="1">
                <a:solidFill>
                  <a:schemeClr val="bg1">
                    <a:lumMod val="95000"/>
                  </a:schemeClr>
                </a:solidFill>
              </a:rPr>
              <a:t>Creation</a:t>
            </a: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 of the </a:t>
            </a:r>
            <a:r>
              <a:rPr lang="it-IT" sz="3200" b="1" dirty="0" err="1">
                <a:solidFill>
                  <a:schemeClr val="bg1">
                    <a:lumMod val="95000"/>
                  </a:schemeClr>
                </a:solidFill>
              </a:rPr>
              <a:t>application</a:t>
            </a: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 for network </a:t>
            </a:r>
            <a:r>
              <a:rPr lang="it-IT" sz="3200" b="1" dirty="0" err="1">
                <a:solidFill>
                  <a:schemeClr val="bg1">
                    <a:lumMod val="95000"/>
                  </a:schemeClr>
                </a:solidFill>
              </a:rPr>
              <a:t>inference</a:t>
            </a:r>
            <a:endParaRPr lang="it-IT" sz="3200" b="1" dirty="0">
              <a:solidFill>
                <a:schemeClr val="bg1">
                  <a:lumMod val="95000"/>
                </a:schemeClr>
              </a:solidFill>
            </a:endParaRPr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1000" b="1" dirty="0">
              <a:solidFill>
                <a:schemeClr val="bg1">
                  <a:lumMod val="95000"/>
                </a:schemeClr>
              </a:solidFill>
            </a:endParaRPr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Application: </a:t>
            </a:r>
            <a:r>
              <a:rPr lang="it-IT" sz="3200" b="1" dirty="0" err="1">
                <a:solidFill>
                  <a:schemeClr val="bg1">
                    <a:lumMod val="95000"/>
                  </a:schemeClr>
                </a:solidFill>
              </a:rPr>
              <a:t>sending</a:t>
            </a: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 images from PC </a:t>
            </a:r>
            <a:r>
              <a:rPr lang="it-IT" sz="3200" b="1" dirty="0" err="1">
                <a:solidFill>
                  <a:schemeClr val="bg1">
                    <a:lumMod val="95000"/>
                  </a:schemeClr>
                </a:solidFill>
              </a:rPr>
              <a:t>through</a:t>
            </a: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 serial </a:t>
            </a:r>
            <a:r>
              <a:rPr lang="it-IT" sz="3200" b="1" dirty="0" err="1">
                <a:solidFill>
                  <a:schemeClr val="bg1">
                    <a:lumMod val="95000"/>
                  </a:schemeClr>
                </a:solidFill>
              </a:rPr>
              <a:t>communication</a:t>
            </a: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, and </a:t>
            </a:r>
            <a:r>
              <a:rPr lang="it-IT" sz="3200" b="1" dirty="0" err="1">
                <a:solidFill>
                  <a:schemeClr val="bg1">
                    <a:lumMod val="95000"/>
                  </a:schemeClr>
                </a:solidFill>
              </a:rPr>
              <a:t>classifying</a:t>
            </a: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t-IT" sz="3200" b="1" dirty="0" err="1">
                <a:solidFill>
                  <a:schemeClr val="bg1">
                    <a:lumMod val="95000"/>
                  </a:schemeClr>
                </a:solidFill>
              </a:rPr>
              <a:t>them</a:t>
            </a: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 on the board.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3200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040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/>
              <a:t>Requirements</a:t>
            </a:r>
            <a:endParaRPr lang="it-IT" sz="4000" b="1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DEEA8446-6FDF-48F9-A71F-4FF49D48F71D}"/>
              </a:ext>
            </a:extLst>
          </p:cNvPr>
          <p:cNvSpPr txBox="1"/>
          <p:nvPr/>
        </p:nvSpPr>
        <p:spPr>
          <a:xfrm>
            <a:off x="347351" y="2193013"/>
            <a:ext cx="113959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dirty="0" err="1"/>
              <a:t>Saved</a:t>
            </a:r>
            <a:r>
              <a:rPr lang="it-IT" sz="3200" dirty="0"/>
              <a:t> .h5 model of a </a:t>
            </a:r>
            <a:r>
              <a:rPr lang="it-IT" sz="3200" dirty="0" err="1"/>
              <a:t>trained</a:t>
            </a:r>
            <a:r>
              <a:rPr lang="it-IT" sz="3200" dirty="0"/>
              <a:t> </a:t>
            </a:r>
            <a:r>
              <a:rPr lang="it-IT" sz="3200" dirty="0" err="1"/>
              <a:t>Neural</a:t>
            </a:r>
            <a:r>
              <a:rPr lang="it-IT" sz="3200" dirty="0"/>
              <a:t> Network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dirty="0"/>
              <a:t>STM32CubeMX with AI4.1 extension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dirty="0"/>
              <a:t>NUCLEO-H743ZI</a:t>
            </a:r>
          </a:p>
          <a:p>
            <a:r>
              <a:rPr lang="it-IT" sz="3200" dirty="0" err="1"/>
              <a:t>Alternatives</a:t>
            </a:r>
            <a:endParaRPr lang="it-IT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err="1"/>
              <a:t>Other</a:t>
            </a:r>
            <a:r>
              <a:rPr lang="it-IT" sz="3200" dirty="0"/>
              <a:t> ST boards.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670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STM32CubeMX: New project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12</a:t>
            </a:fld>
            <a:endParaRPr lang="it-IT" dirty="0"/>
          </a:p>
        </p:txBody>
      </p:sp>
      <p:pic>
        <p:nvPicPr>
          <p:cNvPr id="26" name="Immagine 2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899A943-C62C-4885-A4DE-FF95EE3E28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04" b="10177"/>
          <a:stretch/>
        </p:blipFill>
        <p:spPr>
          <a:xfrm>
            <a:off x="253281" y="1063561"/>
            <a:ext cx="8033469" cy="5305176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600D454-0267-416A-B47F-54732FBF5D24}"/>
              </a:ext>
            </a:extLst>
          </p:cNvPr>
          <p:cNvSpPr txBox="1"/>
          <p:nvPr/>
        </p:nvSpPr>
        <p:spPr>
          <a:xfrm>
            <a:off x="8286750" y="2809980"/>
            <a:ext cx="3800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2400" dirty="0"/>
              <a:t>Create a new project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2400" dirty="0"/>
              <a:t>Select </a:t>
            </a:r>
            <a:r>
              <a:rPr lang="it-IT" sz="2400" b="1" dirty="0"/>
              <a:t>Board </a:t>
            </a:r>
            <a:r>
              <a:rPr lang="it-IT" sz="2400" b="1" dirty="0" err="1"/>
              <a:t>Selector</a:t>
            </a:r>
            <a:endParaRPr lang="it-IT" sz="2400" b="1" dirty="0"/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2400" dirty="0"/>
              <a:t>Select </a:t>
            </a:r>
            <a:r>
              <a:rPr lang="it-IT" sz="2400" b="1" dirty="0"/>
              <a:t>NUCLEO-H743ZI</a:t>
            </a:r>
          </a:p>
          <a:p>
            <a:pPr lvl="1"/>
            <a:r>
              <a:rPr lang="it-IT" sz="2400" i="1" dirty="0"/>
              <a:t>Select a </a:t>
            </a:r>
            <a:r>
              <a:rPr lang="it-IT" sz="2400" i="1" dirty="0" err="1"/>
              <a:t>different</a:t>
            </a:r>
            <a:r>
              <a:rPr lang="it-IT" sz="2400" i="1" dirty="0"/>
              <a:t> board </a:t>
            </a:r>
            <a:r>
              <a:rPr lang="it-IT" sz="2400" i="1" dirty="0" err="1"/>
              <a:t>if</a:t>
            </a:r>
            <a:r>
              <a:rPr lang="it-IT" sz="2400" i="1" dirty="0"/>
              <a:t> </a:t>
            </a:r>
            <a:r>
              <a:rPr lang="it-IT" sz="2400" i="1" dirty="0" err="1"/>
              <a:t>you</a:t>
            </a:r>
            <a:r>
              <a:rPr lang="it-IT" sz="2400" i="1" dirty="0"/>
              <a:t> </a:t>
            </a:r>
            <a:r>
              <a:rPr lang="it-IT" sz="2400" i="1" dirty="0" err="1"/>
              <a:t>have</a:t>
            </a:r>
            <a:r>
              <a:rPr lang="it-IT" sz="2400" i="1" dirty="0"/>
              <a:t> a </a:t>
            </a:r>
            <a:r>
              <a:rPr lang="it-IT" sz="2400" i="1" dirty="0" err="1"/>
              <a:t>different</a:t>
            </a:r>
            <a:r>
              <a:rPr lang="it-IT" sz="2400" i="1" dirty="0"/>
              <a:t> one.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C823DEDD-FF3B-4AA6-A887-54CCBB590E99}"/>
              </a:ext>
            </a:extLst>
          </p:cNvPr>
          <p:cNvSpPr/>
          <p:nvPr/>
        </p:nvSpPr>
        <p:spPr>
          <a:xfrm>
            <a:off x="3238500" y="4748972"/>
            <a:ext cx="1104900" cy="3659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D87E53A1-B57C-41EF-AD8B-E564D3E1551E}"/>
              </a:ext>
            </a:extLst>
          </p:cNvPr>
          <p:cNvCxnSpPr>
            <a:cxnSpLocks/>
          </p:cNvCxnSpPr>
          <p:nvPr/>
        </p:nvCxnSpPr>
        <p:spPr>
          <a:xfrm flipH="1">
            <a:off x="4410075" y="4019550"/>
            <a:ext cx="4057650" cy="819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635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STM32CubeMX: </a:t>
            </a:r>
            <a:r>
              <a:rPr lang="it-IT" sz="4000" b="1" dirty="0" err="1"/>
              <a:t>add</a:t>
            </a:r>
            <a:r>
              <a:rPr lang="it-IT" sz="4000" b="1" dirty="0"/>
              <a:t> AI 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13</a:t>
            </a:fld>
            <a:endParaRPr lang="it-IT" dirty="0"/>
          </a:p>
        </p:txBody>
      </p:sp>
      <p:pic>
        <p:nvPicPr>
          <p:cNvPr id="24" name="Immagine 2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24D7610-8694-4B4A-AA29-7A1BF8ACC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" t="7678" r="19033" b="8266"/>
          <a:stretch/>
        </p:blipFill>
        <p:spPr>
          <a:xfrm>
            <a:off x="494521" y="1199178"/>
            <a:ext cx="8116079" cy="4595129"/>
          </a:xfrm>
          <a:prstGeom prst="rect">
            <a:avLst/>
          </a:prstGeo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42D5A786-94EE-4E13-88AC-B7C822AB45F3}"/>
              </a:ext>
            </a:extLst>
          </p:cNvPr>
          <p:cNvSpPr/>
          <p:nvPr/>
        </p:nvSpPr>
        <p:spPr>
          <a:xfrm>
            <a:off x="3891643" y="1494002"/>
            <a:ext cx="1104900" cy="3659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E022AE2-BFAF-4127-9E8B-567C6D662420}"/>
              </a:ext>
            </a:extLst>
          </p:cNvPr>
          <p:cNvCxnSpPr>
            <a:cxnSpLocks/>
          </p:cNvCxnSpPr>
          <p:nvPr/>
        </p:nvCxnSpPr>
        <p:spPr>
          <a:xfrm flipH="1" flipV="1">
            <a:off x="5150498" y="1884784"/>
            <a:ext cx="3844212" cy="522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5BAA42E-3E06-4D2C-969A-93AB9C6B6B3A}"/>
              </a:ext>
            </a:extLst>
          </p:cNvPr>
          <p:cNvSpPr txBox="1"/>
          <p:nvPr/>
        </p:nvSpPr>
        <p:spPr>
          <a:xfrm>
            <a:off x="8156121" y="2446026"/>
            <a:ext cx="38004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2400" dirty="0"/>
              <a:t>Use the </a:t>
            </a:r>
            <a:r>
              <a:rPr lang="it-IT" sz="2400" i="1" dirty="0" err="1"/>
              <a:t>Additional</a:t>
            </a:r>
            <a:r>
              <a:rPr lang="it-IT" sz="2400" i="1" dirty="0"/>
              <a:t> software </a:t>
            </a:r>
            <a:r>
              <a:rPr lang="it-IT" sz="2400" dirty="0"/>
              <a:t>to </a:t>
            </a:r>
            <a:r>
              <a:rPr lang="it-IT" sz="2400" dirty="0" err="1"/>
              <a:t>add</a:t>
            </a:r>
            <a:r>
              <a:rPr lang="it-IT" sz="2400" dirty="0"/>
              <a:t> a </a:t>
            </a:r>
            <a:r>
              <a:rPr lang="it-IT" sz="2400" dirty="0" err="1"/>
              <a:t>validation</a:t>
            </a:r>
            <a:r>
              <a:rPr lang="it-IT" sz="2400" dirty="0"/>
              <a:t> </a:t>
            </a:r>
            <a:r>
              <a:rPr lang="it-IT" sz="2400" dirty="0" err="1"/>
              <a:t>application</a:t>
            </a:r>
            <a:r>
              <a:rPr lang="it-IT" sz="2400" dirty="0"/>
              <a:t> of a </a:t>
            </a:r>
            <a:r>
              <a:rPr lang="it-IT" sz="2400" dirty="0" err="1"/>
              <a:t>Neural</a:t>
            </a:r>
            <a:r>
              <a:rPr lang="it-IT" sz="2400" dirty="0"/>
              <a:t> network.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2400" dirty="0"/>
              <a:t>Validate the </a:t>
            </a:r>
            <a:r>
              <a:rPr lang="it-IT" sz="2400" dirty="0" err="1"/>
              <a:t>execution</a:t>
            </a:r>
            <a:r>
              <a:rPr lang="it-IT" sz="2400" dirty="0"/>
              <a:t> of the NN on the NUCLEO-H7.</a:t>
            </a:r>
          </a:p>
        </p:txBody>
      </p:sp>
    </p:spTree>
    <p:extLst>
      <p:ext uri="{BB962C8B-B14F-4D97-AF65-F5344CB8AC3E}">
        <p14:creationId xmlns:p14="http://schemas.microsoft.com/office/powerpoint/2010/main" val="438484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STM32CubeMX: </a:t>
            </a:r>
            <a:r>
              <a:rPr lang="it-IT" sz="4000" b="1" dirty="0" err="1"/>
              <a:t>add</a:t>
            </a:r>
            <a:r>
              <a:rPr lang="it-IT" sz="4000" b="1" dirty="0"/>
              <a:t> AI 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14</a:t>
            </a:fld>
            <a:endParaRPr lang="it-IT" dirty="0"/>
          </a:p>
        </p:txBody>
      </p:sp>
      <p:pic>
        <p:nvPicPr>
          <p:cNvPr id="24" name="Immagine 2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24D7610-8694-4B4A-AA29-7A1BF8ACC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" t="7678" r="35450" b="68004"/>
          <a:stretch/>
        </p:blipFill>
        <p:spPr>
          <a:xfrm>
            <a:off x="494522" y="1199179"/>
            <a:ext cx="6438124" cy="1329418"/>
          </a:xfrm>
          <a:prstGeom prst="rect">
            <a:avLst/>
          </a:prstGeo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42D5A786-94EE-4E13-88AC-B7C822AB45F3}"/>
              </a:ext>
            </a:extLst>
          </p:cNvPr>
          <p:cNvSpPr/>
          <p:nvPr/>
        </p:nvSpPr>
        <p:spPr>
          <a:xfrm>
            <a:off x="3891643" y="1494002"/>
            <a:ext cx="1104900" cy="3659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E022AE2-BFAF-4127-9E8B-567C6D662420}"/>
              </a:ext>
            </a:extLst>
          </p:cNvPr>
          <p:cNvCxnSpPr>
            <a:cxnSpLocks/>
          </p:cNvCxnSpPr>
          <p:nvPr/>
        </p:nvCxnSpPr>
        <p:spPr>
          <a:xfrm flipV="1">
            <a:off x="4444093" y="1987420"/>
            <a:ext cx="0" cy="1183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magine 1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D892998-7170-4054-A954-090F2C86B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2" y="3170443"/>
            <a:ext cx="8953500" cy="248412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5BAA42E-3E06-4D2C-969A-93AB9C6B6B3A}"/>
              </a:ext>
            </a:extLst>
          </p:cNvPr>
          <p:cNvSpPr txBox="1"/>
          <p:nvPr/>
        </p:nvSpPr>
        <p:spPr>
          <a:xfrm>
            <a:off x="7897003" y="1176048"/>
            <a:ext cx="3800475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2400" dirty="0"/>
              <a:t>Select </a:t>
            </a:r>
            <a:r>
              <a:rPr lang="it-IT" sz="2400" i="1" dirty="0" err="1"/>
              <a:t>Validation</a:t>
            </a:r>
            <a:r>
              <a:rPr lang="it-IT" sz="2400" dirty="0"/>
              <a:t> to validate </a:t>
            </a:r>
            <a:r>
              <a:rPr lang="it-IT" sz="2400" dirty="0" err="1"/>
              <a:t>your</a:t>
            </a:r>
            <a:r>
              <a:rPr lang="it-IT" sz="2400" dirty="0"/>
              <a:t> </a:t>
            </a:r>
            <a:r>
              <a:rPr lang="it-IT" sz="2400" dirty="0" err="1"/>
              <a:t>application</a:t>
            </a:r>
            <a:r>
              <a:rPr lang="it-IT" sz="2400" dirty="0"/>
              <a:t> (check </a:t>
            </a:r>
            <a:r>
              <a:rPr lang="it-IT" sz="2400" dirty="0" err="1"/>
              <a:t>memory</a:t>
            </a:r>
            <a:r>
              <a:rPr lang="it-IT" sz="2400" dirty="0"/>
              <a:t> and </a:t>
            </a:r>
            <a:r>
              <a:rPr lang="it-IT" sz="2400" dirty="0" err="1"/>
              <a:t>accuracy</a:t>
            </a:r>
            <a:r>
              <a:rPr lang="it-IT" sz="2400" dirty="0"/>
              <a:t> of the </a:t>
            </a:r>
            <a:r>
              <a:rPr lang="it-IT" sz="2400" dirty="0" err="1"/>
              <a:t>result</a:t>
            </a:r>
            <a:r>
              <a:rPr lang="it-IT" sz="2400" dirty="0"/>
              <a:t> </a:t>
            </a:r>
            <a:r>
              <a:rPr lang="it-IT" sz="2400" dirty="0">
                <a:sym typeface="Wingdings" panose="05000000000000000000" pitchFamily="2" charset="2"/>
              </a:rPr>
              <a:t> MSE </a:t>
            </a:r>
            <a:r>
              <a:rPr lang="it-IT" sz="2400" dirty="0" err="1">
                <a:sym typeface="Wingdings" panose="05000000000000000000" pitchFamily="2" charset="2"/>
              </a:rPr>
              <a:t>compared</a:t>
            </a:r>
            <a:r>
              <a:rPr lang="it-IT" sz="2400" dirty="0">
                <a:sym typeface="Wingdings" panose="05000000000000000000" pitchFamily="2" charset="2"/>
              </a:rPr>
              <a:t> to PC model</a:t>
            </a:r>
            <a:r>
              <a:rPr lang="it-IT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8199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15</a:t>
            </a:fld>
            <a:endParaRPr lang="it-IT" dirty="0"/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F5557CF-5C43-460A-82D8-2D76AD77CB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57"/>
          <a:stretch/>
        </p:blipFill>
        <p:spPr>
          <a:xfrm>
            <a:off x="755780" y="1203105"/>
            <a:ext cx="4777273" cy="4738109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C89ED43-6E72-482A-8197-481E3269201F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STM32CubeMX-AI: </a:t>
            </a:r>
            <a:r>
              <a:rPr lang="it-IT" sz="4000" b="1" dirty="0" err="1"/>
              <a:t>Configuration</a:t>
            </a:r>
            <a:r>
              <a:rPr lang="it-IT" sz="4000" b="1" dirty="0"/>
              <a:t> of the network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4F2B9B8B-3763-43D7-8C1C-FFA817692B27}"/>
              </a:ext>
            </a:extLst>
          </p:cNvPr>
          <p:cNvSpPr/>
          <p:nvPr/>
        </p:nvSpPr>
        <p:spPr>
          <a:xfrm>
            <a:off x="653920" y="4227872"/>
            <a:ext cx="1104900" cy="5773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59F4785-C07B-4086-9FBC-5B578E492927}"/>
              </a:ext>
            </a:extLst>
          </p:cNvPr>
          <p:cNvSpPr txBox="1"/>
          <p:nvPr/>
        </p:nvSpPr>
        <p:spPr>
          <a:xfrm>
            <a:off x="6093680" y="1631414"/>
            <a:ext cx="380047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2400" dirty="0" err="1"/>
              <a:t>Additional</a:t>
            </a:r>
            <a:r>
              <a:rPr lang="it-IT" sz="2400" dirty="0"/>
              <a:t> software </a:t>
            </a:r>
            <a:r>
              <a:rPr lang="it-IT" sz="2400" dirty="0" err="1"/>
              <a:t>configured</a:t>
            </a:r>
            <a:endParaRPr lang="it-IT" sz="2400" dirty="0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A17B7CF-7076-4703-A670-91B86D1814E7}"/>
              </a:ext>
            </a:extLst>
          </p:cNvPr>
          <p:cNvCxnSpPr>
            <a:cxnSpLocks/>
          </p:cNvCxnSpPr>
          <p:nvPr/>
        </p:nvCxnSpPr>
        <p:spPr>
          <a:xfrm flipH="1">
            <a:off x="1761541" y="2248678"/>
            <a:ext cx="4098083" cy="21184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066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16</a:t>
            </a:fld>
            <a:endParaRPr lang="it-IT" dirty="0"/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F5557CF-5C43-460A-82D8-2D76AD77CB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57"/>
          <a:stretch/>
        </p:blipFill>
        <p:spPr>
          <a:xfrm>
            <a:off x="755780" y="1203105"/>
            <a:ext cx="4777273" cy="4738109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C89ED43-6E72-482A-8197-481E3269201F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STM32CubeMX-AI: </a:t>
            </a:r>
            <a:r>
              <a:rPr lang="it-IT" sz="4000" b="1" dirty="0" err="1"/>
              <a:t>Configuration</a:t>
            </a:r>
            <a:r>
              <a:rPr lang="it-IT" sz="4000" b="1" dirty="0"/>
              <a:t> of the network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4F2B9B8B-3763-43D7-8C1C-FFA817692B27}"/>
              </a:ext>
            </a:extLst>
          </p:cNvPr>
          <p:cNvSpPr/>
          <p:nvPr/>
        </p:nvSpPr>
        <p:spPr>
          <a:xfrm>
            <a:off x="653920" y="4227872"/>
            <a:ext cx="1104900" cy="5773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59F4785-C07B-4086-9FBC-5B578E492927}"/>
              </a:ext>
            </a:extLst>
          </p:cNvPr>
          <p:cNvSpPr txBox="1"/>
          <p:nvPr/>
        </p:nvSpPr>
        <p:spPr>
          <a:xfrm>
            <a:off x="6093680" y="1631414"/>
            <a:ext cx="380047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2400" dirty="0" err="1"/>
              <a:t>Additional</a:t>
            </a:r>
            <a:r>
              <a:rPr lang="it-IT" sz="2400" dirty="0"/>
              <a:t> software </a:t>
            </a:r>
            <a:r>
              <a:rPr lang="it-IT" sz="2400" dirty="0" err="1"/>
              <a:t>configured</a:t>
            </a:r>
            <a:endParaRPr lang="it-IT" sz="2400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640A10E-1667-440C-A6DC-D3635A98BF4F}"/>
              </a:ext>
            </a:extLst>
          </p:cNvPr>
          <p:cNvSpPr txBox="1"/>
          <p:nvPr/>
        </p:nvSpPr>
        <p:spPr>
          <a:xfrm>
            <a:off x="6093679" y="2598003"/>
            <a:ext cx="3800475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2400" dirty="0" err="1"/>
              <a:t>Configure</a:t>
            </a:r>
            <a:r>
              <a:rPr lang="it-IT" sz="2400" dirty="0"/>
              <a:t> the USART3 for </a:t>
            </a:r>
            <a:r>
              <a:rPr lang="it-IT" sz="2400" dirty="0" err="1"/>
              <a:t>validation</a:t>
            </a:r>
            <a:r>
              <a:rPr lang="it-IT" sz="2400" dirty="0"/>
              <a:t> in Platform settings.</a:t>
            </a:r>
          </a:p>
          <a:p>
            <a:pPr marL="937660" lvl="1" indent="-480460">
              <a:buFont typeface="Arial" panose="020B0604020202020204" pitchFamily="34" charset="0"/>
              <a:buChar char="•"/>
            </a:pPr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automatically</a:t>
            </a:r>
            <a:r>
              <a:rPr lang="it-IT" sz="2400" dirty="0"/>
              <a:t> </a:t>
            </a:r>
            <a:r>
              <a:rPr lang="it-IT" sz="2400" dirty="0" err="1"/>
              <a:t>activated</a:t>
            </a:r>
            <a:r>
              <a:rPr lang="it-IT" sz="2400" dirty="0"/>
              <a:t>, </a:t>
            </a:r>
            <a:r>
              <a:rPr lang="it-IT" sz="2400" dirty="0" err="1"/>
              <a:t>remember</a:t>
            </a:r>
            <a:r>
              <a:rPr lang="it-IT" sz="2400" dirty="0"/>
              <a:t> to </a:t>
            </a:r>
            <a:r>
              <a:rPr lang="it-IT" sz="2400" dirty="0" err="1"/>
              <a:t>activate</a:t>
            </a:r>
            <a:r>
              <a:rPr lang="it-IT" sz="2400" dirty="0"/>
              <a:t> USART3 in </a:t>
            </a:r>
            <a:r>
              <a:rPr lang="it-IT" sz="2400" i="1" dirty="0"/>
              <a:t>Connectivity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1DA967E-FE9E-4FBA-BF6F-BE2B950AE672}"/>
              </a:ext>
            </a:extLst>
          </p:cNvPr>
          <p:cNvSpPr/>
          <p:nvPr/>
        </p:nvSpPr>
        <p:spPr>
          <a:xfrm>
            <a:off x="5359671" y="523189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it-IT" sz="2400" b="1" i="1" dirty="0"/>
              <a:t>N.B. </a:t>
            </a:r>
            <a:r>
              <a:rPr lang="it-IT" sz="2400" i="1" dirty="0"/>
              <a:t>USART3 </a:t>
            </a:r>
            <a:r>
              <a:rPr lang="it-IT" sz="2400" i="1" dirty="0" err="1"/>
              <a:t>is</a:t>
            </a:r>
            <a:r>
              <a:rPr lang="it-IT" sz="2400" i="1" dirty="0"/>
              <a:t> the one </a:t>
            </a:r>
            <a:r>
              <a:rPr lang="it-IT" sz="2400" i="1" dirty="0" err="1"/>
              <a:t>connected</a:t>
            </a:r>
            <a:r>
              <a:rPr lang="it-IT" sz="2400" i="1" dirty="0"/>
              <a:t> to the STLINK for NUCLEO-H7. Check the </a:t>
            </a:r>
            <a:r>
              <a:rPr lang="it-IT" sz="2400" i="1" dirty="0" err="1"/>
              <a:t>right</a:t>
            </a:r>
            <a:r>
              <a:rPr lang="it-IT" sz="2400" i="1" dirty="0"/>
              <a:t> one on </a:t>
            </a:r>
            <a:r>
              <a:rPr lang="it-IT" sz="2400" i="1" dirty="0" err="1"/>
              <a:t>your</a:t>
            </a:r>
            <a:r>
              <a:rPr lang="it-IT" sz="2400" i="1" dirty="0"/>
              <a:t> board.</a:t>
            </a: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BABB238D-A2B3-4E60-9AF2-A877742362F9}"/>
              </a:ext>
            </a:extLst>
          </p:cNvPr>
          <p:cNvSpPr/>
          <p:nvPr/>
        </p:nvSpPr>
        <p:spPr>
          <a:xfrm>
            <a:off x="1772815" y="4386519"/>
            <a:ext cx="3760237" cy="10261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A17B7CF-7076-4703-A670-91B86D1814E7}"/>
              </a:ext>
            </a:extLst>
          </p:cNvPr>
          <p:cNvCxnSpPr>
            <a:cxnSpLocks/>
          </p:cNvCxnSpPr>
          <p:nvPr/>
        </p:nvCxnSpPr>
        <p:spPr>
          <a:xfrm flipH="1">
            <a:off x="1761541" y="2248678"/>
            <a:ext cx="4098083" cy="21184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5F81C2D-5D81-445E-B9BC-F90AA2501978}"/>
              </a:ext>
            </a:extLst>
          </p:cNvPr>
          <p:cNvCxnSpPr>
            <a:cxnSpLocks/>
          </p:cNvCxnSpPr>
          <p:nvPr/>
        </p:nvCxnSpPr>
        <p:spPr>
          <a:xfrm flipH="1">
            <a:off x="5123673" y="3218201"/>
            <a:ext cx="1062523" cy="12983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847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17</a:t>
            </a:fld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C89ED43-6E72-482A-8197-481E3269201F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STM32CubeMX-AI: </a:t>
            </a:r>
            <a:r>
              <a:rPr lang="it-IT" sz="4000" b="1" dirty="0" err="1"/>
              <a:t>Add</a:t>
            </a:r>
            <a:r>
              <a:rPr lang="it-IT" sz="4000" b="1" dirty="0"/>
              <a:t> a network</a:t>
            </a:r>
          </a:p>
        </p:txBody>
      </p:sp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8BF8A5F-0C26-45FF-A218-A62EE068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" b="2669"/>
          <a:stretch/>
        </p:blipFill>
        <p:spPr>
          <a:xfrm>
            <a:off x="522514" y="1242128"/>
            <a:ext cx="7201678" cy="2928656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A7261FD-3BD5-40CE-953E-837897FA3418}"/>
              </a:ext>
            </a:extLst>
          </p:cNvPr>
          <p:cNvSpPr txBox="1"/>
          <p:nvPr/>
        </p:nvSpPr>
        <p:spPr>
          <a:xfrm>
            <a:off x="756568" y="4708911"/>
            <a:ext cx="988965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2400" dirty="0"/>
              <a:t>Select </a:t>
            </a:r>
            <a:r>
              <a:rPr lang="it-IT" sz="2400" i="1" dirty="0" err="1"/>
              <a:t>keras</a:t>
            </a:r>
            <a:r>
              <a:rPr lang="it-IT" sz="2400" dirty="0"/>
              <a:t>, </a:t>
            </a:r>
            <a:r>
              <a:rPr lang="it-IT" sz="2400" i="1" dirty="0" err="1"/>
              <a:t>saved</a:t>
            </a:r>
            <a:r>
              <a:rPr lang="it-IT" sz="2400" i="1" dirty="0"/>
              <a:t> model</a:t>
            </a:r>
            <a:r>
              <a:rPr lang="it-IT" sz="2400" dirty="0"/>
              <a:t>.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2400" dirty="0" err="1"/>
              <a:t>Change</a:t>
            </a:r>
            <a:r>
              <a:rPr lang="it-IT" sz="2400" dirty="0"/>
              <a:t> name of Model input to </a:t>
            </a:r>
            <a:r>
              <a:rPr lang="it-IT" sz="2400" b="1" i="1" dirty="0"/>
              <a:t>cifar10net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2400" dirty="0"/>
              <a:t>Import a network from </a:t>
            </a:r>
            <a:r>
              <a:rPr lang="it-IT" sz="2400" dirty="0" err="1"/>
              <a:t>saved</a:t>
            </a:r>
            <a:r>
              <a:rPr lang="it-IT" sz="2400" dirty="0"/>
              <a:t> models in </a:t>
            </a:r>
            <a:r>
              <a:rPr lang="it-IT" sz="2400" dirty="0" err="1"/>
              <a:t>github</a:t>
            </a:r>
            <a:r>
              <a:rPr lang="it-IT" sz="2400" dirty="0"/>
              <a:t> (or a </a:t>
            </a:r>
            <a:r>
              <a:rPr lang="it-IT" sz="2400" dirty="0" err="1"/>
              <a:t>generic</a:t>
            </a:r>
            <a:r>
              <a:rPr lang="it-IT" sz="2400" dirty="0"/>
              <a:t> .h5 network)</a:t>
            </a:r>
          </a:p>
        </p:txBody>
      </p:sp>
    </p:spTree>
    <p:extLst>
      <p:ext uri="{BB962C8B-B14F-4D97-AF65-F5344CB8AC3E}">
        <p14:creationId xmlns:p14="http://schemas.microsoft.com/office/powerpoint/2010/main" val="3036950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18</a:t>
            </a:fld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C89ED43-6E72-482A-8197-481E3269201F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STM32CubeMX-AI: actions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333EF24-67B9-43FB-971E-29A50589DC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10"/>
          <a:stretch/>
        </p:blipFill>
        <p:spPr>
          <a:xfrm>
            <a:off x="569338" y="1408633"/>
            <a:ext cx="4161283" cy="4327052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A788B3E-6239-44F6-A8A2-1242464DF7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5" t="26329" r="22687" b="27104"/>
          <a:stretch/>
        </p:blipFill>
        <p:spPr>
          <a:xfrm>
            <a:off x="5878286" y="3019320"/>
            <a:ext cx="5252980" cy="2411963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56AD386F-A3FB-4244-A8E1-E9E00EAB9CB5}"/>
              </a:ext>
            </a:extLst>
          </p:cNvPr>
          <p:cNvSpPr/>
          <p:nvPr/>
        </p:nvSpPr>
        <p:spPr>
          <a:xfrm>
            <a:off x="3625721" y="5038531"/>
            <a:ext cx="1104900" cy="2892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FC9B925-2FC8-4141-A93D-F245BB36FDB6}"/>
              </a:ext>
            </a:extLst>
          </p:cNvPr>
          <p:cNvCxnSpPr>
            <a:cxnSpLocks/>
          </p:cNvCxnSpPr>
          <p:nvPr/>
        </p:nvCxnSpPr>
        <p:spPr>
          <a:xfrm flipH="1">
            <a:off x="4730622" y="3922861"/>
            <a:ext cx="1147664" cy="10248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BAACE5E-BC34-4121-BF22-BA05EB0F792C}"/>
              </a:ext>
            </a:extLst>
          </p:cNvPr>
          <p:cNvSpPr txBox="1"/>
          <p:nvPr/>
        </p:nvSpPr>
        <p:spPr>
          <a:xfrm>
            <a:off x="6021434" y="1709742"/>
            <a:ext cx="542029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2400" b="1" dirty="0" err="1"/>
              <a:t>Analyze</a:t>
            </a:r>
            <a:r>
              <a:rPr lang="it-IT" sz="2400" dirty="0"/>
              <a:t>. Check the </a:t>
            </a:r>
            <a:r>
              <a:rPr lang="it-IT" sz="2400" dirty="0" err="1"/>
              <a:t>correctness</a:t>
            </a:r>
            <a:r>
              <a:rPr lang="it-IT" sz="2400" dirty="0"/>
              <a:t> of the network. </a:t>
            </a:r>
            <a:r>
              <a:rPr lang="it-IT" sz="2400" dirty="0" err="1"/>
              <a:t>You</a:t>
            </a:r>
            <a:r>
              <a:rPr lang="it-IT" sz="2400" dirty="0"/>
              <a:t> can </a:t>
            </a:r>
            <a:r>
              <a:rPr lang="it-IT" sz="2400" dirty="0" err="1"/>
              <a:t>choose</a:t>
            </a:r>
            <a:r>
              <a:rPr lang="it-IT" sz="2400" dirty="0"/>
              <a:t> a </a:t>
            </a:r>
            <a:r>
              <a:rPr lang="it-IT" sz="2400" dirty="0" err="1"/>
              <a:t>level</a:t>
            </a:r>
            <a:r>
              <a:rPr lang="it-IT" sz="2400" dirty="0"/>
              <a:t> of </a:t>
            </a:r>
            <a:r>
              <a:rPr lang="it-IT" sz="2400" dirty="0" err="1"/>
              <a:t>compression</a:t>
            </a:r>
            <a:r>
              <a:rPr lang="it-IT" sz="2400" dirty="0"/>
              <a:t> (None, 4, 8)</a:t>
            </a:r>
          </a:p>
        </p:txBody>
      </p:sp>
    </p:spTree>
    <p:extLst>
      <p:ext uri="{BB962C8B-B14F-4D97-AF65-F5344CB8AC3E}">
        <p14:creationId xmlns:p14="http://schemas.microsoft.com/office/powerpoint/2010/main" val="2144991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19</a:t>
            </a:fld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C89ED43-6E72-482A-8197-481E3269201F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STM32CubeMX-AI: actions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333EF24-67B9-43FB-971E-29A50589DC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10"/>
          <a:stretch/>
        </p:blipFill>
        <p:spPr>
          <a:xfrm>
            <a:off x="569338" y="1408633"/>
            <a:ext cx="4161283" cy="4327052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56AD386F-A3FB-4244-A8E1-E9E00EAB9CB5}"/>
              </a:ext>
            </a:extLst>
          </p:cNvPr>
          <p:cNvSpPr/>
          <p:nvPr/>
        </p:nvSpPr>
        <p:spPr>
          <a:xfrm>
            <a:off x="3625721" y="5226773"/>
            <a:ext cx="1104900" cy="2892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FC9B925-2FC8-4141-A93D-F245BB36FDB6}"/>
              </a:ext>
            </a:extLst>
          </p:cNvPr>
          <p:cNvCxnSpPr>
            <a:cxnSpLocks/>
          </p:cNvCxnSpPr>
          <p:nvPr/>
        </p:nvCxnSpPr>
        <p:spPr>
          <a:xfrm flipH="1">
            <a:off x="4730621" y="4201937"/>
            <a:ext cx="1147664" cy="10248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AC40EC1-E131-498E-9483-127CAB853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680" y="2031049"/>
            <a:ext cx="4004343" cy="3950645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0089064-39D8-4FEA-B919-4FFBF1574BAE}"/>
              </a:ext>
            </a:extLst>
          </p:cNvPr>
          <p:cNvSpPr txBox="1"/>
          <p:nvPr/>
        </p:nvSpPr>
        <p:spPr>
          <a:xfrm>
            <a:off x="6021434" y="1709742"/>
            <a:ext cx="54202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2400" b="1" dirty="0"/>
              <a:t>Validate on desktop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80736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/>
              <a:t>Summary</a:t>
            </a:r>
            <a:endParaRPr lang="it-IT" sz="4000" b="1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DEEA8446-6FDF-48F9-A71F-4FF49D48F71D}"/>
              </a:ext>
            </a:extLst>
          </p:cNvPr>
          <p:cNvSpPr txBox="1"/>
          <p:nvPr/>
        </p:nvSpPr>
        <p:spPr>
          <a:xfrm>
            <a:off x="347351" y="1455897"/>
            <a:ext cx="1139598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dirty="0" err="1"/>
              <a:t>Creation</a:t>
            </a:r>
            <a:r>
              <a:rPr lang="it-IT" sz="3200" dirty="0"/>
              <a:t> of the </a:t>
            </a:r>
            <a:r>
              <a:rPr lang="it-IT" sz="3200" dirty="0" err="1"/>
              <a:t>python</a:t>
            </a:r>
            <a:r>
              <a:rPr lang="it-IT" sz="3200" dirty="0"/>
              <a:t> model and production of the </a:t>
            </a:r>
            <a:r>
              <a:rPr lang="it-IT" sz="3200" dirty="0" err="1"/>
              <a:t>saved</a:t>
            </a:r>
            <a:r>
              <a:rPr lang="it-IT" sz="3200" dirty="0"/>
              <a:t> model (.h5)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1000" dirty="0"/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dirty="0" err="1"/>
              <a:t>Creation</a:t>
            </a:r>
            <a:r>
              <a:rPr lang="it-IT" sz="3200" dirty="0"/>
              <a:t> of the </a:t>
            </a:r>
            <a:r>
              <a:rPr lang="it-IT" sz="3200" dirty="0" err="1"/>
              <a:t>CubeMX</a:t>
            </a:r>
            <a:r>
              <a:rPr lang="it-IT" sz="3200" dirty="0"/>
              <a:t> project and </a:t>
            </a:r>
            <a:r>
              <a:rPr lang="it-IT" sz="3200" dirty="0" err="1"/>
              <a:t>validation</a:t>
            </a:r>
            <a:r>
              <a:rPr lang="it-IT" sz="3200" dirty="0"/>
              <a:t> on NUCLEO-H743ZI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1000" dirty="0"/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dirty="0" err="1"/>
              <a:t>Creation</a:t>
            </a:r>
            <a:r>
              <a:rPr lang="it-IT" sz="3200" dirty="0"/>
              <a:t> of the </a:t>
            </a:r>
            <a:r>
              <a:rPr lang="it-IT" sz="3200" dirty="0" err="1"/>
              <a:t>application</a:t>
            </a:r>
            <a:r>
              <a:rPr lang="it-IT" sz="3200" dirty="0"/>
              <a:t> for network </a:t>
            </a:r>
            <a:r>
              <a:rPr lang="it-IT" sz="3200" dirty="0" err="1"/>
              <a:t>inference</a:t>
            </a:r>
            <a:endParaRPr lang="it-IT" sz="3200" dirty="0"/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1000" dirty="0"/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dirty="0"/>
              <a:t>Application: </a:t>
            </a:r>
            <a:r>
              <a:rPr lang="it-IT" sz="3200" dirty="0" err="1"/>
              <a:t>sending</a:t>
            </a:r>
            <a:r>
              <a:rPr lang="it-IT" sz="3200" dirty="0"/>
              <a:t> images from PC </a:t>
            </a:r>
            <a:r>
              <a:rPr lang="it-IT" sz="3200" dirty="0" err="1"/>
              <a:t>through</a:t>
            </a:r>
            <a:r>
              <a:rPr lang="it-IT" sz="3200" dirty="0"/>
              <a:t> serial </a:t>
            </a:r>
            <a:r>
              <a:rPr lang="it-IT" sz="3200" dirty="0" err="1"/>
              <a:t>communication</a:t>
            </a:r>
            <a:r>
              <a:rPr lang="it-IT" sz="3200" dirty="0"/>
              <a:t>, and </a:t>
            </a:r>
            <a:r>
              <a:rPr lang="it-IT" sz="3200" dirty="0" err="1"/>
              <a:t>classifying</a:t>
            </a:r>
            <a:r>
              <a:rPr lang="it-IT" sz="3200" dirty="0"/>
              <a:t> </a:t>
            </a:r>
            <a:r>
              <a:rPr lang="it-IT" sz="3200" dirty="0" err="1"/>
              <a:t>them</a:t>
            </a:r>
            <a:r>
              <a:rPr lang="it-IT" sz="3200" dirty="0"/>
              <a:t> on the board.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3200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2315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20</a:t>
            </a:fld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C89ED43-6E72-482A-8197-481E3269201F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STM32CubeMX-AI: actions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333EF24-67B9-43FB-971E-29A50589DC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10"/>
          <a:stretch/>
        </p:blipFill>
        <p:spPr>
          <a:xfrm>
            <a:off x="569338" y="1408633"/>
            <a:ext cx="4161283" cy="4327052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56AD386F-A3FB-4244-A8E1-E9E00EAB9CB5}"/>
              </a:ext>
            </a:extLst>
          </p:cNvPr>
          <p:cNvSpPr/>
          <p:nvPr/>
        </p:nvSpPr>
        <p:spPr>
          <a:xfrm>
            <a:off x="3625721" y="5441381"/>
            <a:ext cx="1104900" cy="2892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FC9B925-2FC8-4141-A93D-F245BB36FDB6}"/>
              </a:ext>
            </a:extLst>
          </p:cNvPr>
          <p:cNvCxnSpPr>
            <a:cxnSpLocks/>
          </p:cNvCxnSpPr>
          <p:nvPr/>
        </p:nvCxnSpPr>
        <p:spPr>
          <a:xfrm flipH="1">
            <a:off x="4730621" y="4361272"/>
            <a:ext cx="1147664" cy="10248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0089064-39D8-4FEA-B919-4FFBF1574BAE}"/>
              </a:ext>
            </a:extLst>
          </p:cNvPr>
          <p:cNvSpPr txBox="1"/>
          <p:nvPr/>
        </p:nvSpPr>
        <p:spPr>
          <a:xfrm>
            <a:off x="6021434" y="1709742"/>
            <a:ext cx="542029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2400" b="1" dirty="0"/>
              <a:t>Validate on target: </a:t>
            </a:r>
            <a:r>
              <a:rPr lang="it-IT" sz="2400" dirty="0" err="1"/>
              <a:t>need</a:t>
            </a:r>
            <a:r>
              <a:rPr lang="it-IT" sz="2400" dirty="0"/>
              <a:t> to </a:t>
            </a:r>
            <a:r>
              <a:rPr lang="it-IT" sz="2400" dirty="0" err="1"/>
              <a:t>have</a:t>
            </a:r>
            <a:r>
              <a:rPr lang="it-IT" sz="2400" dirty="0"/>
              <a:t> the NUCLEO-H7 </a:t>
            </a:r>
            <a:r>
              <a:rPr lang="it-IT" sz="2400" dirty="0" err="1"/>
              <a:t>plugged</a:t>
            </a:r>
            <a:r>
              <a:rPr lang="it-IT" sz="2400" dirty="0"/>
              <a:t>.</a:t>
            </a:r>
          </a:p>
        </p:txBody>
      </p:sp>
      <p:pic>
        <p:nvPicPr>
          <p:cNvPr id="13" name="Immagine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97211CE-CE7B-490E-B3B1-AC5143C3C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434" y="2540739"/>
            <a:ext cx="5524500" cy="2720340"/>
          </a:xfrm>
          <a:prstGeom prst="rect">
            <a:avLst/>
          </a:prstGeom>
        </p:spPr>
      </p:pic>
      <p:sp>
        <p:nvSpPr>
          <p:cNvPr id="16" name="Ovale 15">
            <a:extLst>
              <a:ext uri="{FF2B5EF4-FFF2-40B4-BE49-F238E27FC236}">
                <a16:creationId xmlns:a16="http://schemas.microsoft.com/office/drawing/2014/main" id="{B8CDE891-BBCD-4321-81F8-5F13A7438B2A}"/>
              </a:ext>
            </a:extLst>
          </p:cNvPr>
          <p:cNvSpPr/>
          <p:nvPr/>
        </p:nvSpPr>
        <p:spPr>
          <a:xfrm>
            <a:off x="10132269" y="3981034"/>
            <a:ext cx="1104900" cy="2892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8569804A-2CB1-4CDF-AE1B-EEDA61908642}"/>
              </a:ext>
            </a:extLst>
          </p:cNvPr>
          <p:cNvCxnSpPr>
            <a:cxnSpLocks/>
          </p:cNvCxnSpPr>
          <p:nvPr/>
        </p:nvCxnSpPr>
        <p:spPr>
          <a:xfrm flipV="1">
            <a:off x="9227976" y="4215446"/>
            <a:ext cx="904293" cy="13611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F5FCB10-5C16-4B57-BB24-EDA44507D6B8}"/>
              </a:ext>
            </a:extLst>
          </p:cNvPr>
          <p:cNvSpPr txBox="1"/>
          <p:nvPr/>
        </p:nvSpPr>
        <p:spPr>
          <a:xfrm>
            <a:off x="5684300" y="5556935"/>
            <a:ext cx="54202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2400" i="1" dirty="0"/>
              <a:t>Select </a:t>
            </a:r>
            <a:r>
              <a:rPr lang="it-IT" sz="2400" i="1" dirty="0" err="1"/>
              <a:t>correct</a:t>
            </a:r>
            <a:r>
              <a:rPr lang="it-IT" sz="2400" i="1" dirty="0"/>
              <a:t> IDE and COM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A29C43C-7DAF-4DB8-9397-DBD3BF139F78}"/>
              </a:ext>
            </a:extLst>
          </p:cNvPr>
          <p:cNvSpPr/>
          <p:nvPr/>
        </p:nvSpPr>
        <p:spPr>
          <a:xfrm>
            <a:off x="8255649" y="3148472"/>
            <a:ext cx="1104900" cy="2892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BB5B027-B0F3-4432-A86A-E32600EA7097}"/>
              </a:ext>
            </a:extLst>
          </p:cNvPr>
          <p:cNvCxnSpPr>
            <a:cxnSpLocks/>
          </p:cNvCxnSpPr>
          <p:nvPr/>
        </p:nvCxnSpPr>
        <p:spPr>
          <a:xfrm flipV="1">
            <a:off x="7814311" y="3468836"/>
            <a:ext cx="760911" cy="21077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539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21</a:t>
            </a:fld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C89ED43-6E72-482A-8197-481E3269201F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STM32CubeMX-AI: actions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333EF24-67B9-43FB-971E-29A50589DC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10"/>
          <a:stretch/>
        </p:blipFill>
        <p:spPr>
          <a:xfrm>
            <a:off x="569338" y="1408633"/>
            <a:ext cx="4161283" cy="4327052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56AD386F-A3FB-4244-A8E1-E9E00EAB9CB5}"/>
              </a:ext>
            </a:extLst>
          </p:cNvPr>
          <p:cNvSpPr/>
          <p:nvPr/>
        </p:nvSpPr>
        <p:spPr>
          <a:xfrm>
            <a:off x="3625721" y="5441381"/>
            <a:ext cx="1104900" cy="2892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FC9B925-2FC8-4141-A93D-F245BB36FDB6}"/>
              </a:ext>
            </a:extLst>
          </p:cNvPr>
          <p:cNvCxnSpPr>
            <a:cxnSpLocks/>
          </p:cNvCxnSpPr>
          <p:nvPr/>
        </p:nvCxnSpPr>
        <p:spPr>
          <a:xfrm flipH="1">
            <a:off x="4730621" y="4361272"/>
            <a:ext cx="1147664" cy="10248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0089064-39D8-4FEA-B919-4FFBF1574BAE}"/>
              </a:ext>
            </a:extLst>
          </p:cNvPr>
          <p:cNvSpPr txBox="1"/>
          <p:nvPr/>
        </p:nvSpPr>
        <p:spPr>
          <a:xfrm>
            <a:off x="5900452" y="1082781"/>
            <a:ext cx="542029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2400" b="1" dirty="0"/>
              <a:t>Validate on target: </a:t>
            </a:r>
            <a:r>
              <a:rPr lang="it-IT" sz="2400" dirty="0" err="1"/>
              <a:t>need</a:t>
            </a:r>
            <a:r>
              <a:rPr lang="it-IT" sz="2400" dirty="0"/>
              <a:t> to </a:t>
            </a:r>
            <a:r>
              <a:rPr lang="it-IT" sz="2400" dirty="0" err="1"/>
              <a:t>have</a:t>
            </a:r>
            <a:r>
              <a:rPr lang="it-IT" sz="2400" dirty="0"/>
              <a:t> the NUCLEO-H7 </a:t>
            </a:r>
            <a:r>
              <a:rPr lang="it-IT" sz="2400" dirty="0" err="1"/>
              <a:t>plugged</a:t>
            </a:r>
            <a:r>
              <a:rPr lang="it-IT" sz="2400" dirty="0"/>
              <a:t>.</a:t>
            </a:r>
          </a:p>
        </p:txBody>
      </p:sp>
      <p:pic>
        <p:nvPicPr>
          <p:cNvPr id="21" name="Immagine 2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3DECE22-8662-4DB8-B58F-6E2AD4502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433" y="1976141"/>
            <a:ext cx="4503497" cy="445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11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/>
              <a:t>Summary</a:t>
            </a:r>
            <a:endParaRPr lang="it-IT" sz="4000" b="1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DEEA8446-6FDF-48F9-A71F-4FF49D48F71D}"/>
              </a:ext>
            </a:extLst>
          </p:cNvPr>
          <p:cNvSpPr txBox="1"/>
          <p:nvPr/>
        </p:nvSpPr>
        <p:spPr>
          <a:xfrm>
            <a:off x="347351" y="1455897"/>
            <a:ext cx="1139598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b="1" dirty="0" err="1">
                <a:solidFill>
                  <a:srgbClr val="F2F2F2"/>
                </a:solidFill>
              </a:rPr>
              <a:t>Creation</a:t>
            </a:r>
            <a:r>
              <a:rPr lang="it-IT" sz="3200" b="1" dirty="0">
                <a:solidFill>
                  <a:srgbClr val="F2F2F2"/>
                </a:solidFill>
              </a:rPr>
              <a:t> of the </a:t>
            </a:r>
            <a:r>
              <a:rPr lang="it-IT" sz="3200" b="1" dirty="0" err="1">
                <a:solidFill>
                  <a:srgbClr val="F2F2F2"/>
                </a:solidFill>
              </a:rPr>
              <a:t>python</a:t>
            </a:r>
            <a:r>
              <a:rPr lang="it-IT" sz="3200" b="1" dirty="0">
                <a:solidFill>
                  <a:srgbClr val="F2F2F2"/>
                </a:solidFill>
              </a:rPr>
              <a:t> network and production of the </a:t>
            </a:r>
            <a:r>
              <a:rPr lang="it-IT" sz="3200" b="1" dirty="0" err="1">
                <a:solidFill>
                  <a:srgbClr val="F2F2F2"/>
                </a:solidFill>
              </a:rPr>
              <a:t>saved</a:t>
            </a:r>
            <a:r>
              <a:rPr lang="it-IT" sz="3200" b="1" dirty="0">
                <a:solidFill>
                  <a:srgbClr val="F2F2F2"/>
                </a:solidFill>
              </a:rPr>
              <a:t> model (.h5)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1000" b="1" dirty="0"/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b="1" dirty="0" err="1">
                <a:solidFill>
                  <a:srgbClr val="F2F2F2"/>
                </a:solidFill>
              </a:rPr>
              <a:t>Creation</a:t>
            </a:r>
            <a:r>
              <a:rPr lang="it-IT" sz="3200" b="1" dirty="0">
                <a:solidFill>
                  <a:srgbClr val="F2F2F2"/>
                </a:solidFill>
              </a:rPr>
              <a:t> of the </a:t>
            </a:r>
            <a:r>
              <a:rPr lang="it-IT" sz="3200" b="1" dirty="0" err="1">
                <a:solidFill>
                  <a:srgbClr val="F2F2F2"/>
                </a:solidFill>
              </a:rPr>
              <a:t>CubeMX</a:t>
            </a:r>
            <a:r>
              <a:rPr lang="it-IT" sz="3200" b="1" dirty="0">
                <a:solidFill>
                  <a:srgbClr val="F2F2F2"/>
                </a:solidFill>
              </a:rPr>
              <a:t> project and </a:t>
            </a:r>
            <a:r>
              <a:rPr lang="it-IT" sz="3200" b="1" dirty="0" err="1">
                <a:solidFill>
                  <a:srgbClr val="F2F2F2"/>
                </a:solidFill>
              </a:rPr>
              <a:t>validation</a:t>
            </a:r>
            <a:r>
              <a:rPr lang="it-IT" sz="3200" b="1" dirty="0">
                <a:solidFill>
                  <a:srgbClr val="F2F2F2"/>
                </a:solidFill>
              </a:rPr>
              <a:t> on NUCLEO-H743ZI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1000" b="1" dirty="0">
              <a:solidFill>
                <a:schemeClr val="bg1">
                  <a:lumMod val="95000"/>
                </a:schemeClr>
              </a:solidFill>
            </a:endParaRPr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b="1" dirty="0" err="1"/>
              <a:t>Creation</a:t>
            </a:r>
            <a:r>
              <a:rPr lang="it-IT" sz="3200" b="1" dirty="0"/>
              <a:t> of the </a:t>
            </a:r>
            <a:r>
              <a:rPr lang="it-IT" sz="3200" b="1" dirty="0" err="1"/>
              <a:t>application</a:t>
            </a:r>
            <a:r>
              <a:rPr lang="it-IT" sz="3200" b="1" dirty="0"/>
              <a:t> for network </a:t>
            </a:r>
            <a:r>
              <a:rPr lang="it-IT" sz="3200" b="1" dirty="0" err="1"/>
              <a:t>inference</a:t>
            </a:r>
            <a:endParaRPr lang="it-IT" sz="3200" b="1" dirty="0"/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1000" b="1" dirty="0">
              <a:solidFill>
                <a:schemeClr val="bg1">
                  <a:lumMod val="95000"/>
                </a:schemeClr>
              </a:solidFill>
            </a:endParaRPr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Application: </a:t>
            </a:r>
            <a:r>
              <a:rPr lang="it-IT" sz="3200" b="1" dirty="0" err="1">
                <a:solidFill>
                  <a:schemeClr val="bg1">
                    <a:lumMod val="95000"/>
                  </a:schemeClr>
                </a:solidFill>
              </a:rPr>
              <a:t>sending</a:t>
            </a: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 images from PC </a:t>
            </a:r>
            <a:r>
              <a:rPr lang="it-IT" sz="3200" b="1" dirty="0" err="1">
                <a:solidFill>
                  <a:schemeClr val="bg1">
                    <a:lumMod val="95000"/>
                  </a:schemeClr>
                </a:solidFill>
              </a:rPr>
              <a:t>through</a:t>
            </a: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 serial </a:t>
            </a:r>
            <a:r>
              <a:rPr lang="it-IT" sz="3200" b="1" dirty="0" err="1">
                <a:solidFill>
                  <a:schemeClr val="bg1">
                    <a:lumMod val="95000"/>
                  </a:schemeClr>
                </a:solidFill>
              </a:rPr>
              <a:t>communication</a:t>
            </a: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, and </a:t>
            </a:r>
            <a:r>
              <a:rPr lang="it-IT" sz="3200" b="1" dirty="0" err="1">
                <a:solidFill>
                  <a:schemeClr val="bg1">
                    <a:lumMod val="95000"/>
                  </a:schemeClr>
                </a:solidFill>
              </a:rPr>
              <a:t>classifying</a:t>
            </a: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t-IT" sz="3200" b="1" dirty="0" err="1">
                <a:solidFill>
                  <a:schemeClr val="bg1">
                    <a:lumMod val="95000"/>
                  </a:schemeClr>
                </a:solidFill>
              </a:rPr>
              <a:t>them</a:t>
            </a: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 on the board.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3200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6168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/>
              <a:t>Requirements</a:t>
            </a:r>
            <a:endParaRPr lang="it-IT" sz="4000" b="1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DEEA8446-6FDF-48F9-A71F-4FF49D48F71D}"/>
              </a:ext>
            </a:extLst>
          </p:cNvPr>
          <p:cNvSpPr txBox="1"/>
          <p:nvPr/>
        </p:nvSpPr>
        <p:spPr>
          <a:xfrm>
            <a:off x="347351" y="2193013"/>
            <a:ext cx="113959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dirty="0" err="1"/>
              <a:t>Saved</a:t>
            </a:r>
            <a:r>
              <a:rPr lang="it-IT" sz="3200" dirty="0"/>
              <a:t> .h5 model of a </a:t>
            </a:r>
            <a:r>
              <a:rPr lang="it-IT" sz="3200" dirty="0" err="1"/>
              <a:t>trained</a:t>
            </a:r>
            <a:r>
              <a:rPr lang="it-IT" sz="3200" dirty="0"/>
              <a:t> </a:t>
            </a:r>
            <a:r>
              <a:rPr lang="it-IT" sz="3200" dirty="0" err="1"/>
              <a:t>Neural</a:t>
            </a:r>
            <a:r>
              <a:rPr lang="it-IT" sz="3200" dirty="0"/>
              <a:t> Network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dirty="0"/>
              <a:t>STM32CubeMX with AI4.1 extension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dirty="0"/>
              <a:t>NUCLEO-H743ZI</a:t>
            </a:r>
          </a:p>
          <a:p>
            <a:r>
              <a:rPr lang="it-IT" sz="3200" dirty="0" err="1"/>
              <a:t>Alternatives</a:t>
            </a:r>
            <a:endParaRPr lang="it-IT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err="1"/>
              <a:t>Other</a:t>
            </a:r>
            <a:r>
              <a:rPr lang="it-IT" sz="3200" dirty="0"/>
              <a:t> ST boards.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4444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24</a:t>
            </a:fld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E87AFA-723D-4825-8A8F-E3F732ED128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STM32CubeMX-AI: </a:t>
            </a:r>
            <a:r>
              <a:rPr lang="it-IT" sz="4000" b="1" dirty="0" err="1"/>
              <a:t>application</a:t>
            </a:r>
            <a:r>
              <a:rPr lang="it-IT" sz="4000" b="1" dirty="0"/>
              <a:t> generation</a:t>
            </a:r>
          </a:p>
        </p:txBody>
      </p:sp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520433B-E51C-4684-916C-3042FC356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3200730"/>
            <a:ext cx="8892540" cy="2316480"/>
          </a:xfrm>
          <a:prstGeom prst="rect">
            <a:avLst/>
          </a:prstGeom>
        </p:spPr>
      </p:pic>
      <p:pic>
        <p:nvPicPr>
          <p:cNvPr id="16" name="Immagine 1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E08E697-BACC-43E9-BA50-D210C74315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" t="7678" r="35450" b="68004"/>
          <a:stretch/>
        </p:blipFill>
        <p:spPr>
          <a:xfrm>
            <a:off x="494522" y="1199179"/>
            <a:ext cx="6438124" cy="1329418"/>
          </a:xfrm>
          <a:prstGeom prst="rect">
            <a:avLst/>
          </a:prstGeom>
        </p:spPr>
      </p:pic>
      <p:sp>
        <p:nvSpPr>
          <p:cNvPr id="17" name="Ovale 16">
            <a:extLst>
              <a:ext uri="{FF2B5EF4-FFF2-40B4-BE49-F238E27FC236}">
                <a16:creationId xmlns:a16="http://schemas.microsoft.com/office/drawing/2014/main" id="{28267BA7-E589-4A99-9215-998660D36107}"/>
              </a:ext>
            </a:extLst>
          </p:cNvPr>
          <p:cNvSpPr/>
          <p:nvPr/>
        </p:nvSpPr>
        <p:spPr>
          <a:xfrm>
            <a:off x="3891643" y="1494002"/>
            <a:ext cx="1104900" cy="3659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E890AC1-5D75-46A5-82D2-D8CC144DAD50}"/>
              </a:ext>
            </a:extLst>
          </p:cNvPr>
          <p:cNvCxnSpPr>
            <a:cxnSpLocks/>
          </p:cNvCxnSpPr>
          <p:nvPr/>
        </p:nvCxnSpPr>
        <p:spPr>
          <a:xfrm flipV="1">
            <a:off x="4444093" y="1987420"/>
            <a:ext cx="0" cy="1183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9FCD47A-B3F5-4D41-9531-E2724B30BE43}"/>
              </a:ext>
            </a:extLst>
          </p:cNvPr>
          <p:cNvSpPr txBox="1"/>
          <p:nvPr/>
        </p:nvSpPr>
        <p:spPr>
          <a:xfrm>
            <a:off x="7897003" y="1263835"/>
            <a:ext cx="3800475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2400" dirty="0" err="1"/>
              <a:t>Change</a:t>
            </a:r>
            <a:r>
              <a:rPr lang="it-IT" sz="2400" dirty="0"/>
              <a:t> </a:t>
            </a:r>
            <a:r>
              <a:rPr lang="it-IT" sz="2400" i="1" dirty="0" err="1"/>
              <a:t>Validation</a:t>
            </a:r>
            <a:r>
              <a:rPr lang="it-IT" sz="2400" dirty="0"/>
              <a:t> to </a:t>
            </a:r>
            <a:r>
              <a:rPr lang="it-IT" sz="2400" i="1" dirty="0"/>
              <a:t>Application template</a:t>
            </a:r>
            <a:r>
              <a:rPr lang="it-IT" sz="2400" dirty="0"/>
              <a:t>. The </a:t>
            </a:r>
            <a:r>
              <a:rPr lang="it-IT" sz="2400" dirty="0" err="1"/>
              <a:t>application</a:t>
            </a:r>
            <a:r>
              <a:rPr lang="it-IT" sz="2400" dirty="0"/>
              <a:t> template </a:t>
            </a:r>
            <a:r>
              <a:rPr lang="it-IT" sz="2400" dirty="0" err="1"/>
              <a:t>allows</a:t>
            </a:r>
            <a:r>
              <a:rPr lang="it-IT" sz="2400" dirty="0"/>
              <a:t> to Generate the code </a:t>
            </a:r>
            <a:r>
              <a:rPr lang="it-IT" sz="2400" dirty="0" err="1"/>
              <a:t>using</a:t>
            </a:r>
            <a:r>
              <a:rPr lang="it-IT" sz="2400" dirty="0"/>
              <a:t> the </a:t>
            </a:r>
            <a:r>
              <a:rPr lang="it-IT" sz="2400" i="1" dirty="0"/>
              <a:t>Generate code</a:t>
            </a:r>
            <a:r>
              <a:rPr lang="it-IT" sz="2400" dirty="0"/>
              <a:t> </a:t>
            </a:r>
            <a:r>
              <a:rPr lang="it-IT" sz="2400" dirty="0" err="1"/>
              <a:t>button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0382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25</a:t>
            </a:fld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E87AFA-723D-4825-8A8F-E3F732ED128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STM32CubeMX-AI: </a:t>
            </a:r>
            <a:r>
              <a:rPr lang="it-IT" sz="4000" b="1" dirty="0" err="1"/>
              <a:t>application</a:t>
            </a:r>
            <a:r>
              <a:rPr lang="it-IT" sz="4000" b="1" dirty="0"/>
              <a:t> generation</a:t>
            </a:r>
          </a:p>
        </p:txBody>
      </p:sp>
      <p:pic>
        <p:nvPicPr>
          <p:cNvPr id="14" name="Immagine 1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83258AD-CBFD-4868-AC2A-FFEB48B54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03" y="1089633"/>
            <a:ext cx="9819997" cy="525303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B8DE10-65B0-430B-B5B6-B657C718233D}"/>
              </a:ext>
            </a:extLst>
          </p:cNvPr>
          <p:cNvSpPr txBox="1"/>
          <p:nvPr/>
        </p:nvSpPr>
        <p:spPr>
          <a:xfrm>
            <a:off x="7747713" y="2672758"/>
            <a:ext cx="3800475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2400" dirty="0"/>
              <a:t>Go to </a:t>
            </a:r>
            <a:r>
              <a:rPr lang="it-IT" sz="2400" i="1" dirty="0"/>
              <a:t>Project Manager</a:t>
            </a:r>
            <a:r>
              <a:rPr lang="it-IT" sz="2400" dirty="0"/>
              <a:t>, </a:t>
            </a:r>
            <a:r>
              <a:rPr lang="it-IT" sz="2400" dirty="0" err="1"/>
              <a:t>give</a:t>
            </a:r>
            <a:r>
              <a:rPr lang="it-IT" sz="2400" dirty="0"/>
              <a:t> a name to the project (</a:t>
            </a:r>
            <a:r>
              <a:rPr lang="it-IT" sz="2400" dirty="0" err="1"/>
              <a:t>three</a:t>
            </a:r>
            <a:r>
              <a:rPr lang="it-IT" sz="2400" dirty="0"/>
              <a:t> projects are </a:t>
            </a:r>
            <a:r>
              <a:rPr lang="it-IT" sz="2400" dirty="0" err="1"/>
              <a:t>available</a:t>
            </a:r>
            <a:r>
              <a:rPr lang="it-IT" sz="2400" dirty="0"/>
              <a:t> on Dropbox)</a:t>
            </a:r>
            <a:endParaRPr lang="it-IT" sz="2400" i="1" dirty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67FA0769-215A-44BF-B591-E1A54AA05189}"/>
              </a:ext>
            </a:extLst>
          </p:cNvPr>
          <p:cNvSpPr/>
          <p:nvPr/>
        </p:nvSpPr>
        <p:spPr>
          <a:xfrm>
            <a:off x="5655129" y="1645868"/>
            <a:ext cx="1104900" cy="3659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096E3228-2C6D-4D66-A955-824B5508B87D}"/>
              </a:ext>
            </a:extLst>
          </p:cNvPr>
          <p:cNvCxnSpPr>
            <a:cxnSpLocks/>
          </p:cNvCxnSpPr>
          <p:nvPr/>
        </p:nvCxnSpPr>
        <p:spPr>
          <a:xfrm flipH="1" flipV="1">
            <a:off x="6456784" y="2146041"/>
            <a:ext cx="1290929" cy="9610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582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26</a:t>
            </a:fld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E87AFA-723D-4825-8A8F-E3F732ED128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STM32CubeMX-AI: </a:t>
            </a:r>
            <a:r>
              <a:rPr lang="it-IT" sz="4000" b="1" dirty="0" err="1"/>
              <a:t>application</a:t>
            </a:r>
            <a:r>
              <a:rPr lang="it-IT" sz="4000" b="1" dirty="0"/>
              <a:t> generation</a:t>
            </a:r>
          </a:p>
        </p:txBody>
      </p:sp>
      <p:pic>
        <p:nvPicPr>
          <p:cNvPr id="14" name="Immagine 1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83258AD-CBFD-4868-AC2A-FFEB48B54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03" y="1089633"/>
            <a:ext cx="9819997" cy="525303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B8DE10-65B0-430B-B5B6-B657C718233D}"/>
              </a:ext>
            </a:extLst>
          </p:cNvPr>
          <p:cNvSpPr txBox="1"/>
          <p:nvPr/>
        </p:nvSpPr>
        <p:spPr>
          <a:xfrm>
            <a:off x="7747713" y="2672758"/>
            <a:ext cx="3800475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80460" indent="-48046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2400" dirty="0" err="1"/>
              <a:t>change</a:t>
            </a:r>
            <a:r>
              <a:rPr lang="it-IT" sz="2400" dirty="0"/>
              <a:t> the IDE to </a:t>
            </a:r>
            <a:r>
              <a:rPr lang="it-IT" sz="2400" b="1" dirty="0"/>
              <a:t>STM32CubeIDE</a:t>
            </a:r>
            <a:endParaRPr lang="it-IT" sz="2400" i="1" dirty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67FA0769-215A-44BF-B591-E1A54AA05189}"/>
              </a:ext>
            </a:extLst>
          </p:cNvPr>
          <p:cNvSpPr/>
          <p:nvPr/>
        </p:nvSpPr>
        <p:spPr>
          <a:xfrm>
            <a:off x="947695" y="3117695"/>
            <a:ext cx="1104900" cy="3659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096E3228-2C6D-4D66-A955-824B5508B87D}"/>
              </a:ext>
            </a:extLst>
          </p:cNvPr>
          <p:cNvCxnSpPr>
            <a:cxnSpLocks/>
          </p:cNvCxnSpPr>
          <p:nvPr/>
        </p:nvCxnSpPr>
        <p:spPr>
          <a:xfrm flipH="1" flipV="1">
            <a:off x="2209800" y="3483648"/>
            <a:ext cx="5627916" cy="10417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494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27</a:t>
            </a:fld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E87AFA-723D-4825-8A8F-E3F732ED128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STM32CubeMX-AI: </a:t>
            </a:r>
            <a:r>
              <a:rPr lang="it-IT" sz="4000" b="1" dirty="0" err="1"/>
              <a:t>application</a:t>
            </a:r>
            <a:r>
              <a:rPr lang="it-IT" sz="4000" b="1" dirty="0"/>
              <a:t> generation</a:t>
            </a:r>
          </a:p>
        </p:txBody>
      </p:sp>
      <p:pic>
        <p:nvPicPr>
          <p:cNvPr id="14" name="Immagine 1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83258AD-CBFD-4868-AC2A-FFEB48B54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03" y="1089633"/>
            <a:ext cx="9819997" cy="525303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B8DE10-65B0-430B-B5B6-B657C718233D}"/>
              </a:ext>
            </a:extLst>
          </p:cNvPr>
          <p:cNvSpPr txBox="1"/>
          <p:nvPr/>
        </p:nvSpPr>
        <p:spPr>
          <a:xfrm>
            <a:off x="7747713" y="2672758"/>
            <a:ext cx="3800475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80460" indent="-480460">
              <a:buFont typeface="Arial" panose="020B0604020202020204" pitchFamily="34" charset="0"/>
              <a:buChar char="•"/>
            </a:pPr>
            <a:endParaRPr lang="it-IT" sz="2400" i="1" dirty="0"/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2400" i="1" dirty="0"/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2400" i="1" dirty="0"/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2400" i="1" dirty="0"/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2400" i="1" dirty="0"/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2400" i="1" dirty="0"/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2400" i="1" dirty="0"/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2400" i="1" dirty="0"/>
              <a:t>Generate Code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67FA0769-215A-44BF-B591-E1A54AA05189}"/>
              </a:ext>
            </a:extLst>
          </p:cNvPr>
          <p:cNvSpPr/>
          <p:nvPr/>
        </p:nvSpPr>
        <p:spPr>
          <a:xfrm>
            <a:off x="8230378" y="1385586"/>
            <a:ext cx="1104900" cy="3659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096E3228-2C6D-4D66-A955-824B5508B87D}"/>
              </a:ext>
            </a:extLst>
          </p:cNvPr>
          <p:cNvCxnSpPr>
            <a:cxnSpLocks/>
          </p:cNvCxnSpPr>
          <p:nvPr/>
        </p:nvCxnSpPr>
        <p:spPr>
          <a:xfrm flipH="1" flipV="1">
            <a:off x="8782828" y="1906151"/>
            <a:ext cx="90585" cy="33189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496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88008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28</a:t>
            </a:fld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E87AFA-723D-4825-8A8F-E3F732ED128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STM32CubeMX-AI Application: </a:t>
            </a:r>
            <a:r>
              <a:rPr lang="it-IT" sz="4000" b="1" dirty="0" err="1"/>
              <a:t>add</a:t>
            </a:r>
            <a:r>
              <a:rPr lang="it-IT" sz="4000" b="1" dirty="0"/>
              <a:t> Custom code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B8DE10-65B0-430B-B5B6-B657C718233D}"/>
              </a:ext>
            </a:extLst>
          </p:cNvPr>
          <p:cNvSpPr txBox="1"/>
          <p:nvPr/>
        </p:nvSpPr>
        <p:spPr>
          <a:xfrm>
            <a:off x="497828" y="1128921"/>
            <a:ext cx="7666458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2400" dirty="0" err="1"/>
              <a:t>Add</a:t>
            </a:r>
            <a:r>
              <a:rPr lang="it-IT" sz="2400" dirty="0"/>
              <a:t> Custom code to </a:t>
            </a:r>
            <a:r>
              <a:rPr lang="it-IT" sz="2400" dirty="0" err="1"/>
              <a:t>communicate</a:t>
            </a:r>
            <a:r>
              <a:rPr lang="it-IT" sz="2400" dirty="0"/>
              <a:t> with the NUCLEO Board and </a:t>
            </a:r>
            <a:r>
              <a:rPr lang="it-IT" sz="2400" dirty="0" err="1"/>
              <a:t>classify</a:t>
            </a:r>
            <a:r>
              <a:rPr lang="it-IT" sz="2400" dirty="0"/>
              <a:t> with the network</a:t>
            </a:r>
          </a:p>
          <a:p>
            <a:pPr marL="937660" lvl="1" indent="-480460">
              <a:buFont typeface="Arial" panose="020B0604020202020204" pitchFamily="34" charset="0"/>
              <a:buChar char="•"/>
            </a:pPr>
            <a:r>
              <a:rPr lang="it-IT" sz="2400" dirty="0"/>
              <a:t>USART </a:t>
            </a:r>
            <a:r>
              <a:rPr lang="it-IT" sz="2400" dirty="0" err="1"/>
              <a:t>Receive</a:t>
            </a:r>
            <a:r>
              <a:rPr lang="it-IT" sz="2400" dirty="0"/>
              <a:t> to </a:t>
            </a:r>
            <a:r>
              <a:rPr lang="it-IT" sz="2400" dirty="0" err="1"/>
              <a:t>receive</a:t>
            </a:r>
            <a:r>
              <a:rPr lang="it-IT" sz="2400" dirty="0"/>
              <a:t> the image from the PC</a:t>
            </a:r>
          </a:p>
          <a:p>
            <a:pPr marL="937660" lvl="1" indent="-480460">
              <a:buFont typeface="Arial" panose="020B0604020202020204" pitchFamily="34" charset="0"/>
              <a:buChar char="•"/>
            </a:pPr>
            <a:r>
              <a:rPr lang="it-IT" sz="2400" dirty="0"/>
              <a:t>USART </a:t>
            </a:r>
            <a:r>
              <a:rPr lang="it-IT" sz="2400" dirty="0" err="1"/>
              <a:t>Transmit</a:t>
            </a:r>
            <a:r>
              <a:rPr lang="it-IT" sz="2400" dirty="0"/>
              <a:t> to </a:t>
            </a:r>
            <a:r>
              <a:rPr lang="it-IT" sz="2400" dirty="0" err="1"/>
              <a:t>send</a:t>
            </a:r>
            <a:r>
              <a:rPr lang="it-IT" sz="2400" dirty="0"/>
              <a:t> the </a:t>
            </a:r>
            <a:r>
              <a:rPr lang="it-IT" sz="2400" dirty="0" err="1"/>
              <a:t>results</a:t>
            </a:r>
            <a:r>
              <a:rPr lang="it-IT" sz="2400" dirty="0"/>
              <a:t> back to the PC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364FF24-34E3-47B6-A309-619F106A4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472" y="3194496"/>
            <a:ext cx="2476500" cy="982980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F0C2A40-9EAC-4CEC-A413-1E04C1ADCC7B}"/>
              </a:ext>
            </a:extLst>
          </p:cNvPr>
          <p:cNvSpPr txBox="1"/>
          <p:nvPr/>
        </p:nvSpPr>
        <p:spPr>
          <a:xfrm>
            <a:off x="497828" y="3148156"/>
            <a:ext cx="7666458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80460" indent="-480460">
              <a:buFont typeface="+mj-lt"/>
              <a:buAutoNum type="arabicPeriod"/>
            </a:pPr>
            <a:r>
              <a:rPr lang="it-IT" sz="2400" dirty="0"/>
              <a:t>File to be </a:t>
            </a:r>
            <a:r>
              <a:rPr lang="it-IT" sz="2400" dirty="0" err="1"/>
              <a:t>modified</a:t>
            </a:r>
            <a:r>
              <a:rPr lang="it-IT" sz="2400" dirty="0"/>
              <a:t> </a:t>
            </a:r>
            <a:r>
              <a:rPr lang="it-IT" sz="2400" dirty="0">
                <a:sym typeface="Wingdings" panose="05000000000000000000" pitchFamily="2" charset="2"/>
              </a:rPr>
              <a:t> </a:t>
            </a:r>
            <a:r>
              <a:rPr lang="it-IT" sz="2400" dirty="0" err="1"/>
              <a:t>app_x</a:t>
            </a:r>
            <a:r>
              <a:rPr lang="it-IT" sz="2400" dirty="0"/>
              <a:t>-cube-</a:t>
            </a:r>
            <a:r>
              <a:rPr lang="it-IT" sz="2400" dirty="0" err="1"/>
              <a:t>ai.c</a:t>
            </a:r>
            <a:endParaRPr lang="it-IT" sz="2400" dirty="0"/>
          </a:p>
          <a:p>
            <a:pPr marL="480460" indent="-480460">
              <a:buFont typeface="+mj-lt"/>
              <a:buAutoNum type="arabicPeriod"/>
            </a:pPr>
            <a:r>
              <a:rPr lang="it-IT" sz="2400" dirty="0" err="1"/>
              <a:t>Modifications</a:t>
            </a:r>
            <a:r>
              <a:rPr lang="it-IT" sz="2400" dirty="0"/>
              <a:t>:</a:t>
            </a:r>
          </a:p>
          <a:p>
            <a:pPr marL="937660" lvl="1" indent="-480460">
              <a:buFont typeface="Arial" panose="020B0604020202020204" pitchFamily="34" charset="0"/>
              <a:buChar char="•"/>
            </a:pPr>
            <a:r>
              <a:rPr lang="it-IT" sz="2400" dirty="0" err="1"/>
              <a:t>Usart</a:t>
            </a:r>
            <a:r>
              <a:rPr lang="it-IT" sz="2400" dirty="0"/>
              <a:t> </a:t>
            </a:r>
            <a:r>
              <a:rPr lang="it-IT" sz="2400" dirty="0" err="1"/>
              <a:t>declaration</a:t>
            </a:r>
            <a:r>
              <a:rPr lang="it-IT" sz="2400" dirty="0"/>
              <a:t> (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USART3 </a:t>
            </a:r>
            <a:r>
              <a:rPr lang="it-IT" sz="2400" dirty="0" err="1"/>
              <a:t>since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the one </a:t>
            </a:r>
            <a:r>
              <a:rPr lang="it-IT" sz="2400" dirty="0" err="1"/>
              <a:t>linked</a:t>
            </a:r>
            <a:r>
              <a:rPr lang="it-IT" sz="2400" dirty="0"/>
              <a:t> to the STLINK)</a:t>
            </a:r>
          </a:p>
          <a:p>
            <a:pPr marL="937660" lvl="1" indent="-480460">
              <a:buFont typeface="Arial" panose="020B0604020202020204" pitchFamily="34" charset="0"/>
              <a:buChar char="•"/>
            </a:pPr>
            <a:r>
              <a:rPr lang="it-IT" sz="2400" dirty="0" err="1"/>
              <a:t>Usart</a:t>
            </a:r>
            <a:r>
              <a:rPr lang="it-IT" sz="2400" dirty="0"/>
              <a:t> </a:t>
            </a:r>
            <a:r>
              <a:rPr lang="it-IT" sz="2400" dirty="0" err="1"/>
              <a:t>initialization</a:t>
            </a:r>
            <a:endParaRPr lang="it-IT" sz="2400" dirty="0"/>
          </a:p>
          <a:p>
            <a:pPr marL="937660" lvl="1" indent="-480460">
              <a:buFont typeface="Arial" panose="020B0604020202020204" pitchFamily="34" charset="0"/>
              <a:buChar char="•"/>
            </a:pPr>
            <a:r>
              <a:rPr lang="it-IT" sz="2400" dirty="0" err="1"/>
              <a:t>Usart</a:t>
            </a:r>
            <a:r>
              <a:rPr lang="it-IT" sz="2400" dirty="0"/>
              <a:t> </a:t>
            </a:r>
            <a:r>
              <a:rPr lang="it-IT" sz="2400" dirty="0" err="1"/>
              <a:t>communication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035900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88008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29</a:t>
            </a:fld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E87AFA-723D-4825-8A8F-E3F732ED128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STM32CubeMX-AI Application: </a:t>
            </a:r>
            <a:r>
              <a:rPr lang="it-IT" sz="4000" b="1" dirty="0" err="1"/>
              <a:t>add</a:t>
            </a:r>
            <a:r>
              <a:rPr lang="it-IT" sz="4000" b="1" dirty="0"/>
              <a:t> Custom code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364FF24-34E3-47B6-A309-619F106A4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709" y="1138507"/>
            <a:ext cx="2476500" cy="982980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F0C2A40-9EAC-4CEC-A413-1E04C1ADCC7B}"/>
              </a:ext>
            </a:extLst>
          </p:cNvPr>
          <p:cNvSpPr txBox="1"/>
          <p:nvPr/>
        </p:nvSpPr>
        <p:spPr>
          <a:xfrm>
            <a:off x="235803" y="2436659"/>
            <a:ext cx="76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0460" indent="-480460">
              <a:buFont typeface="+mj-lt"/>
              <a:buAutoNum type="arabicPeriod"/>
            </a:pPr>
            <a:r>
              <a:rPr lang="it-IT" sz="2400" dirty="0" err="1"/>
              <a:t>Usart</a:t>
            </a:r>
            <a:r>
              <a:rPr lang="it-IT" sz="2400" dirty="0"/>
              <a:t> </a:t>
            </a:r>
            <a:r>
              <a:rPr lang="it-IT" sz="2400" dirty="0" err="1"/>
              <a:t>declaration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75935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/>
              <a:t>Material</a:t>
            </a:r>
            <a:endParaRPr lang="it-IT" sz="4000" b="1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DEEA8446-6FDF-48F9-A71F-4FF49D48F71D}"/>
              </a:ext>
            </a:extLst>
          </p:cNvPr>
          <p:cNvSpPr txBox="1"/>
          <p:nvPr/>
        </p:nvSpPr>
        <p:spPr>
          <a:xfrm>
            <a:off x="617938" y="1166646"/>
            <a:ext cx="46165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dirty="0"/>
              <a:t>NUCLEO-H743ZI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dirty="0"/>
              <a:t>Cable to </a:t>
            </a:r>
            <a:r>
              <a:rPr lang="it-IT" sz="3200" dirty="0" err="1"/>
              <a:t>connect</a:t>
            </a:r>
            <a:endParaRPr lang="it-IT" sz="3200" dirty="0"/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3200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3</a:t>
            </a:fld>
            <a:endParaRPr lang="it-IT" dirty="0"/>
          </a:p>
        </p:txBody>
      </p:sp>
      <p:pic>
        <p:nvPicPr>
          <p:cNvPr id="4" name="Immagine 3" descr="Immagine che contiene interni, cavo, sedendo, bianco&#10;&#10;Descrizione generata automaticamente">
            <a:extLst>
              <a:ext uri="{FF2B5EF4-FFF2-40B4-BE49-F238E27FC236}">
                <a16:creationId xmlns:a16="http://schemas.microsoft.com/office/drawing/2014/main" id="{BF453069-29E0-4D5D-BC8F-60081F849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5" t="14362" r="7973" b="7075"/>
          <a:stretch/>
        </p:blipFill>
        <p:spPr>
          <a:xfrm>
            <a:off x="1202094" y="4161550"/>
            <a:ext cx="2235840" cy="2238494"/>
          </a:xfrm>
          <a:prstGeom prst="rect">
            <a:avLst/>
          </a:prstGeom>
        </p:spPr>
      </p:pic>
      <p:pic>
        <p:nvPicPr>
          <p:cNvPr id="6" name="Immagine 5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E7A00001-C01A-4F5A-B1AE-F887B1165A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8" t="5760" r="21824" b="7609"/>
          <a:stretch/>
        </p:blipFill>
        <p:spPr>
          <a:xfrm rot="16200000">
            <a:off x="1874784" y="861233"/>
            <a:ext cx="1902259" cy="360573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8217079F-E60D-4B13-89F2-9D6C2C4DD69C}"/>
              </a:ext>
            </a:extLst>
          </p:cNvPr>
          <p:cNvSpPr/>
          <p:nvPr/>
        </p:nvSpPr>
        <p:spPr>
          <a:xfrm>
            <a:off x="5632579" y="743809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it-IT" sz="3200" dirty="0"/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dirty="0"/>
              <a:t>PC with Windows + VM with Linux</a:t>
            </a:r>
          </a:p>
          <a:p>
            <a:pPr marL="937660" lvl="1" indent="-480460">
              <a:buFont typeface="Arial" panose="020B0604020202020204" pitchFamily="34" charset="0"/>
              <a:buChar char="•"/>
            </a:pPr>
            <a:r>
              <a:rPr lang="it-IT" sz="3200" dirty="0"/>
              <a:t>Python 3.x</a:t>
            </a:r>
          </a:p>
          <a:p>
            <a:pPr marL="937660" lvl="1" indent="-480460">
              <a:buFont typeface="Arial" panose="020B0604020202020204" pitchFamily="34" charset="0"/>
              <a:buChar char="•"/>
            </a:pPr>
            <a:r>
              <a:rPr lang="it-IT" sz="3200" dirty="0" err="1"/>
              <a:t>STMCubeMX</a:t>
            </a:r>
            <a:r>
              <a:rPr lang="it-IT" sz="3200" dirty="0"/>
              <a:t>-AI</a:t>
            </a:r>
          </a:p>
          <a:p>
            <a:pPr marL="937660" lvl="1" indent="-480460">
              <a:buFont typeface="Arial" panose="020B0604020202020204" pitchFamily="34" charset="0"/>
              <a:buChar char="•"/>
            </a:pPr>
            <a:r>
              <a:rPr lang="it-IT" sz="3200" dirty="0"/>
              <a:t>STM32CubeIDE</a:t>
            </a:r>
            <a:endParaRPr lang="it-IT" dirty="0"/>
          </a:p>
        </p:txBody>
      </p:sp>
      <p:pic>
        <p:nvPicPr>
          <p:cNvPr id="11" name="Immagine 10" descr="Immagine che contiene edificio, disegnando&#10;&#10;Descrizione generata automaticamente">
            <a:extLst>
              <a:ext uri="{FF2B5EF4-FFF2-40B4-BE49-F238E27FC236}">
                <a16:creationId xmlns:a16="http://schemas.microsoft.com/office/drawing/2014/main" id="{A2489D74-481B-4C3A-A7FA-CE0EB6B24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48" y="4213900"/>
            <a:ext cx="1567901" cy="1550719"/>
          </a:xfrm>
          <a:prstGeom prst="rect">
            <a:avLst/>
          </a:prstGeom>
        </p:spPr>
      </p:pic>
      <p:pic>
        <p:nvPicPr>
          <p:cNvPr id="14" name="Immagine 1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9F58D09E-7945-4D37-869A-C30DBF936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555" y="4173267"/>
            <a:ext cx="1778327" cy="163708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C40F4545-893E-4411-BE45-2113E3148B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817" y="4460134"/>
            <a:ext cx="1794005" cy="116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74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88008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30</a:t>
            </a:fld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E87AFA-723D-4825-8A8F-E3F732ED128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STM32CubeMX-AI Application: </a:t>
            </a:r>
            <a:r>
              <a:rPr lang="it-IT" sz="4000" b="1" dirty="0" err="1"/>
              <a:t>add</a:t>
            </a:r>
            <a:r>
              <a:rPr lang="it-IT" sz="4000" b="1" dirty="0"/>
              <a:t> Custom code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364FF24-34E3-47B6-A309-619F106A4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709" y="1138507"/>
            <a:ext cx="2476500" cy="982980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16DF61A0-31B6-443F-AB8A-ADA0FACABA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87"/>
          <a:stretch/>
        </p:blipFill>
        <p:spPr>
          <a:xfrm>
            <a:off x="7475220" y="1171087"/>
            <a:ext cx="4716780" cy="3186307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F0C2A40-9EAC-4CEC-A413-1E04C1ADCC7B}"/>
              </a:ext>
            </a:extLst>
          </p:cNvPr>
          <p:cNvSpPr txBox="1"/>
          <p:nvPr/>
        </p:nvSpPr>
        <p:spPr>
          <a:xfrm>
            <a:off x="235803" y="2436659"/>
            <a:ext cx="7026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0460" indent="-480460">
              <a:buFont typeface="+mj-lt"/>
              <a:buAutoNum type="arabicPeriod"/>
            </a:pPr>
            <a:r>
              <a:rPr lang="it-IT" sz="2400" dirty="0" err="1"/>
              <a:t>Usart</a:t>
            </a:r>
            <a:r>
              <a:rPr lang="it-IT" sz="2400" dirty="0"/>
              <a:t> </a:t>
            </a:r>
            <a:r>
              <a:rPr lang="it-IT" sz="2400" dirty="0" err="1"/>
              <a:t>declaration</a:t>
            </a:r>
            <a:endParaRPr lang="it-IT" sz="2400" dirty="0"/>
          </a:p>
          <a:p>
            <a:pPr marL="480460" indent="-480460">
              <a:buFont typeface="+mj-lt"/>
              <a:buAutoNum type="arabicPeriod"/>
            </a:pPr>
            <a:r>
              <a:rPr lang="it-IT" sz="2400" dirty="0" err="1"/>
              <a:t>Usart</a:t>
            </a:r>
            <a:r>
              <a:rPr lang="it-IT" sz="2400" dirty="0"/>
              <a:t> </a:t>
            </a:r>
            <a:r>
              <a:rPr lang="it-IT" sz="2400" dirty="0" err="1"/>
              <a:t>init</a:t>
            </a:r>
            <a:r>
              <a:rPr lang="it-IT" sz="2400" dirty="0"/>
              <a:t> </a:t>
            </a:r>
            <a:r>
              <a:rPr lang="it-IT" sz="2400" dirty="0" err="1"/>
              <a:t>function</a:t>
            </a:r>
            <a:r>
              <a:rPr lang="it-IT" sz="2400" dirty="0"/>
              <a:t> </a:t>
            </a:r>
            <a:r>
              <a:rPr lang="it-IT" sz="2400" dirty="0" err="1"/>
              <a:t>declaration</a:t>
            </a:r>
            <a:r>
              <a:rPr lang="it-IT" sz="2400" dirty="0"/>
              <a:t> (copy from </a:t>
            </a:r>
            <a:r>
              <a:rPr lang="it-IT" sz="2400" i="1" dirty="0" err="1"/>
              <a:t>main.c</a:t>
            </a:r>
            <a:r>
              <a:rPr lang="it-IT" sz="2400" dirty="0"/>
              <a:t> file)</a:t>
            </a:r>
          </a:p>
        </p:txBody>
      </p:sp>
    </p:spTree>
    <p:extLst>
      <p:ext uri="{BB962C8B-B14F-4D97-AF65-F5344CB8AC3E}">
        <p14:creationId xmlns:p14="http://schemas.microsoft.com/office/powerpoint/2010/main" val="1778073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88008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31</a:t>
            </a:fld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E87AFA-723D-4825-8A8F-E3F732ED128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STM32CubeMX-AI Application: </a:t>
            </a:r>
            <a:r>
              <a:rPr lang="it-IT" sz="4000" b="1" dirty="0" err="1"/>
              <a:t>add</a:t>
            </a:r>
            <a:r>
              <a:rPr lang="it-IT" sz="4000" b="1" dirty="0"/>
              <a:t> Custom code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364FF24-34E3-47B6-A309-619F106A4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709" y="1138507"/>
            <a:ext cx="2476500" cy="982980"/>
          </a:xfrm>
          <a:prstGeom prst="rect">
            <a:avLst/>
          </a:prstGeom>
        </p:spPr>
      </p:pic>
      <p:pic>
        <p:nvPicPr>
          <p:cNvPr id="6" name="Immagine 5" descr="Immagine che contiene screenshot, uccello&#10;&#10;Descrizione generata automaticamente">
            <a:extLst>
              <a:ext uri="{FF2B5EF4-FFF2-40B4-BE49-F238E27FC236}">
                <a16:creationId xmlns:a16="http://schemas.microsoft.com/office/drawing/2014/main" id="{6FAEE6BB-F479-4893-93A6-02084473C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130" y="4476745"/>
            <a:ext cx="5250180" cy="1874520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16DF61A0-31B6-443F-AB8A-ADA0FACABA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87"/>
          <a:stretch/>
        </p:blipFill>
        <p:spPr>
          <a:xfrm>
            <a:off x="7475220" y="1171087"/>
            <a:ext cx="4716780" cy="3186307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F0C2A40-9EAC-4CEC-A413-1E04C1ADCC7B}"/>
              </a:ext>
            </a:extLst>
          </p:cNvPr>
          <p:cNvSpPr txBox="1"/>
          <p:nvPr/>
        </p:nvSpPr>
        <p:spPr>
          <a:xfrm>
            <a:off x="235803" y="2436659"/>
            <a:ext cx="6808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0460" indent="-480460">
              <a:buFont typeface="+mj-lt"/>
              <a:buAutoNum type="arabicPeriod"/>
            </a:pPr>
            <a:r>
              <a:rPr lang="it-IT" sz="2400" dirty="0" err="1"/>
              <a:t>Usart</a:t>
            </a:r>
            <a:r>
              <a:rPr lang="it-IT" sz="2400" dirty="0"/>
              <a:t> </a:t>
            </a:r>
            <a:r>
              <a:rPr lang="it-IT" sz="2400" dirty="0" err="1"/>
              <a:t>declaration</a:t>
            </a:r>
            <a:endParaRPr lang="it-IT" sz="2400" dirty="0"/>
          </a:p>
          <a:p>
            <a:pPr marL="480460" indent="-480460">
              <a:buFont typeface="+mj-lt"/>
              <a:buAutoNum type="arabicPeriod"/>
            </a:pPr>
            <a:r>
              <a:rPr lang="it-IT" sz="2400" dirty="0" err="1"/>
              <a:t>Usart</a:t>
            </a:r>
            <a:r>
              <a:rPr lang="it-IT" sz="2400" dirty="0"/>
              <a:t> </a:t>
            </a:r>
            <a:r>
              <a:rPr lang="it-IT" sz="2400" dirty="0" err="1"/>
              <a:t>init</a:t>
            </a:r>
            <a:r>
              <a:rPr lang="it-IT" sz="2400" dirty="0"/>
              <a:t> </a:t>
            </a:r>
            <a:r>
              <a:rPr lang="it-IT" sz="2400" dirty="0" err="1"/>
              <a:t>function</a:t>
            </a:r>
            <a:r>
              <a:rPr lang="it-IT" sz="2400" dirty="0"/>
              <a:t> </a:t>
            </a:r>
            <a:r>
              <a:rPr lang="it-IT" sz="2400" dirty="0" err="1"/>
              <a:t>declaration</a:t>
            </a:r>
            <a:r>
              <a:rPr lang="it-IT" sz="2400" dirty="0"/>
              <a:t> (copy from </a:t>
            </a:r>
            <a:r>
              <a:rPr lang="it-IT" sz="2400" i="1" dirty="0" err="1"/>
              <a:t>main.c</a:t>
            </a:r>
            <a:r>
              <a:rPr lang="it-IT" sz="2400" dirty="0"/>
              <a:t> file)</a:t>
            </a:r>
          </a:p>
          <a:p>
            <a:pPr marL="480460" indent="-480460">
              <a:buFont typeface="+mj-lt"/>
              <a:buAutoNum type="arabicPeriod"/>
            </a:pPr>
            <a:r>
              <a:rPr lang="it-IT" sz="2400" dirty="0" err="1"/>
              <a:t>Usart</a:t>
            </a:r>
            <a:r>
              <a:rPr lang="it-IT" sz="2400" dirty="0"/>
              <a:t> </a:t>
            </a:r>
            <a:r>
              <a:rPr lang="it-IT" sz="2400" dirty="0" err="1"/>
              <a:t>initialization</a:t>
            </a:r>
            <a:r>
              <a:rPr lang="it-IT" sz="2400" dirty="0"/>
              <a:t> in </a:t>
            </a:r>
            <a:r>
              <a:rPr lang="it-IT" sz="2400" dirty="0" err="1"/>
              <a:t>MX_X_CUBE_AI_Init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277429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88008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32</a:t>
            </a:fld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E87AFA-723D-4825-8A8F-E3F732ED128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STM32CubeMX-AI Application: </a:t>
            </a:r>
            <a:r>
              <a:rPr lang="it-IT" sz="4000" b="1" dirty="0" err="1"/>
              <a:t>add</a:t>
            </a:r>
            <a:r>
              <a:rPr lang="it-IT" sz="4000" b="1" dirty="0"/>
              <a:t> Custom code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F0C2A40-9EAC-4CEC-A413-1E04C1ADCC7B}"/>
              </a:ext>
            </a:extLst>
          </p:cNvPr>
          <p:cNvSpPr txBox="1"/>
          <p:nvPr/>
        </p:nvSpPr>
        <p:spPr>
          <a:xfrm>
            <a:off x="235803" y="2436659"/>
            <a:ext cx="67341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0460" indent="-480460">
              <a:buFont typeface="+mj-lt"/>
              <a:buAutoNum type="arabicPeriod"/>
            </a:pPr>
            <a:r>
              <a:rPr lang="it-IT" sz="2400" dirty="0" err="1"/>
              <a:t>Usart</a:t>
            </a:r>
            <a:r>
              <a:rPr lang="it-IT" sz="2400" dirty="0"/>
              <a:t> </a:t>
            </a:r>
            <a:r>
              <a:rPr lang="it-IT" sz="2400" dirty="0" err="1"/>
              <a:t>declaration</a:t>
            </a:r>
            <a:endParaRPr lang="it-IT" sz="2400" dirty="0"/>
          </a:p>
          <a:p>
            <a:pPr marL="480460" indent="-480460">
              <a:buFont typeface="+mj-lt"/>
              <a:buAutoNum type="arabicPeriod"/>
            </a:pPr>
            <a:r>
              <a:rPr lang="it-IT" sz="2400" dirty="0" err="1"/>
              <a:t>Usart</a:t>
            </a:r>
            <a:r>
              <a:rPr lang="it-IT" sz="2400" dirty="0"/>
              <a:t> </a:t>
            </a:r>
            <a:r>
              <a:rPr lang="it-IT" sz="2400" dirty="0" err="1"/>
              <a:t>init</a:t>
            </a:r>
            <a:r>
              <a:rPr lang="it-IT" sz="2400" dirty="0"/>
              <a:t> </a:t>
            </a:r>
            <a:r>
              <a:rPr lang="it-IT" sz="2400" dirty="0" err="1"/>
              <a:t>function</a:t>
            </a:r>
            <a:r>
              <a:rPr lang="it-IT" sz="2400" dirty="0"/>
              <a:t> </a:t>
            </a:r>
            <a:r>
              <a:rPr lang="it-IT" sz="2400" dirty="0" err="1"/>
              <a:t>declaration</a:t>
            </a:r>
            <a:r>
              <a:rPr lang="it-IT" sz="2400" dirty="0"/>
              <a:t> (copy from </a:t>
            </a:r>
            <a:r>
              <a:rPr lang="it-IT" sz="2400" i="1" dirty="0" err="1"/>
              <a:t>main.c</a:t>
            </a:r>
            <a:r>
              <a:rPr lang="it-IT" sz="2400" dirty="0"/>
              <a:t> file)</a:t>
            </a:r>
          </a:p>
          <a:p>
            <a:pPr marL="480460" indent="-480460">
              <a:buFont typeface="+mj-lt"/>
              <a:buAutoNum type="arabicPeriod"/>
            </a:pPr>
            <a:r>
              <a:rPr lang="it-IT" sz="2400" dirty="0" err="1"/>
              <a:t>Usart</a:t>
            </a:r>
            <a:r>
              <a:rPr lang="it-IT" sz="2400" dirty="0"/>
              <a:t> </a:t>
            </a:r>
            <a:r>
              <a:rPr lang="it-IT" sz="2400" dirty="0" err="1"/>
              <a:t>initialization</a:t>
            </a:r>
            <a:r>
              <a:rPr lang="it-IT" sz="2400" dirty="0"/>
              <a:t> in </a:t>
            </a:r>
            <a:r>
              <a:rPr lang="it-IT" sz="2400" dirty="0" err="1"/>
              <a:t>MX_X_CUBE_AI_Init</a:t>
            </a:r>
            <a:endParaRPr lang="it-IT" sz="2400" dirty="0"/>
          </a:p>
          <a:p>
            <a:pPr marL="480460" indent="-480460">
              <a:buFont typeface="+mj-lt"/>
              <a:buAutoNum type="arabicPeriod"/>
            </a:pPr>
            <a:r>
              <a:rPr lang="it-IT" sz="2400" dirty="0" err="1"/>
              <a:t>MX_X_CUBE_AI_Process</a:t>
            </a:r>
            <a:r>
              <a:rPr lang="it-IT" sz="2400" dirty="0"/>
              <a:t> </a:t>
            </a:r>
            <a:r>
              <a:rPr lang="it-IT" sz="2400" dirty="0">
                <a:sym typeface="Wingdings" panose="05000000000000000000" pitchFamily="2" charset="2"/>
              </a:rPr>
              <a:t> </a:t>
            </a:r>
            <a:r>
              <a:rPr lang="it-IT" sz="2400" dirty="0" err="1">
                <a:sym typeface="Wingdings" panose="05000000000000000000" pitchFamily="2" charset="2"/>
              </a:rPr>
              <a:t>change</a:t>
            </a:r>
            <a:r>
              <a:rPr lang="it-IT" sz="2400" dirty="0">
                <a:sym typeface="Wingdings" panose="05000000000000000000" pitchFamily="2" charset="2"/>
              </a:rPr>
              <a:t> the input data stream from random data to USART </a:t>
            </a:r>
            <a:r>
              <a:rPr lang="it-IT" sz="2400" dirty="0" err="1">
                <a:sym typeface="Wingdings" panose="05000000000000000000" pitchFamily="2" charset="2"/>
              </a:rPr>
              <a:t>transmitted</a:t>
            </a:r>
            <a:r>
              <a:rPr lang="it-IT" sz="2400" dirty="0">
                <a:sym typeface="Wingdings" panose="05000000000000000000" pitchFamily="2" charset="2"/>
              </a:rPr>
              <a:t> data</a:t>
            </a:r>
            <a:endParaRPr lang="it-IT" sz="2400" dirty="0"/>
          </a:p>
          <a:p>
            <a:pPr marL="480460" indent="-480460">
              <a:buFont typeface="+mj-lt"/>
              <a:buAutoNum type="arabicPeriod"/>
            </a:pPr>
            <a:endParaRPr lang="it-IT" sz="2400" dirty="0"/>
          </a:p>
        </p:txBody>
      </p:sp>
      <p:pic>
        <p:nvPicPr>
          <p:cNvPr id="13" name="Immagine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0CE50C3-1194-40C5-8383-155C25DCB8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5" t="327" r="4507"/>
          <a:stretch/>
        </p:blipFill>
        <p:spPr>
          <a:xfrm>
            <a:off x="6969967" y="1399591"/>
            <a:ext cx="5057193" cy="44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76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88008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33</a:t>
            </a:fld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E87AFA-723D-4825-8A8F-E3F732ED128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STM32CubeMX-AI Application: </a:t>
            </a:r>
            <a:r>
              <a:rPr lang="it-IT" sz="4000" b="1" dirty="0" err="1"/>
              <a:t>load</a:t>
            </a:r>
            <a:r>
              <a:rPr lang="it-IT" sz="4000" b="1" dirty="0"/>
              <a:t> the code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B8DE10-65B0-430B-B5B6-B657C718233D}"/>
              </a:ext>
            </a:extLst>
          </p:cNvPr>
          <p:cNvSpPr txBox="1"/>
          <p:nvPr/>
        </p:nvSpPr>
        <p:spPr>
          <a:xfrm>
            <a:off x="796407" y="2459504"/>
            <a:ext cx="11137445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4000" dirty="0" err="1"/>
              <a:t>Load</a:t>
            </a:r>
            <a:r>
              <a:rPr lang="it-IT" sz="4000" dirty="0"/>
              <a:t> the code </a:t>
            </a:r>
            <a:r>
              <a:rPr lang="it-IT" sz="4000" dirty="0" err="1"/>
              <a:t>using</a:t>
            </a:r>
            <a:r>
              <a:rPr lang="it-IT" sz="4000" dirty="0"/>
              <a:t> the STM32CubeIDE on the board, </a:t>
            </a:r>
            <a:r>
              <a:rPr lang="it-IT" sz="4000" dirty="0" err="1"/>
              <a:t>which</a:t>
            </a:r>
            <a:r>
              <a:rPr lang="it-IT" sz="4000" dirty="0"/>
              <a:t> </a:t>
            </a:r>
            <a:r>
              <a:rPr lang="it-IT" sz="4000" dirty="0" err="1"/>
              <a:t>will</a:t>
            </a:r>
            <a:r>
              <a:rPr lang="it-IT" sz="4000" dirty="0"/>
              <a:t> be ready to </a:t>
            </a:r>
            <a:r>
              <a:rPr lang="it-IT" sz="4000" dirty="0" err="1"/>
              <a:t>run</a:t>
            </a:r>
            <a:r>
              <a:rPr lang="it-IT" sz="4000" dirty="0"/>
              <a:t> the network, </a:t>
            </a:r>
            <a:r>
              <a:rPr lang="it-IT" sz="4000" dirty="0" err="1"/>
              <a:t>waiting</a:t>
            </a:r>
            <a:r>
              <a:rPr lang="it-IT" sz="4000" dirty="0"/>
              <a:t> for an input image.</a:t>
            </a:r>
          </a:p>
        </p:txBody>
      </p:sp>
    </p:spTree>
    <p:extLst>
      <p:ext uri="{BB962C8B-B14F-4D97-AF65-F5344CB8AC3E}">
        <p14:creationId xmlns:p14="http://schemas.microsoft.com/office/powerpoint/2010/main" val="2278922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/>
              <a:t>Summary</a:t>
            </a:r>
            <a:endParaRPr lang="it-IT" sz="4000" b="1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DEEA8446-6FDF-48F9-A71F-4FF49D48F71D}"/>
              </a:ext>
            </a:extLst>
          </p:cNvPr>
          <p:cNvSpPr txBox="1"/>
          <p:nvPr/>
        </p:nvSpPr>
        <p:spPr>
          <a:xfrm>
            <a:off x="347351" y="1455897"/>
            <a:ext cx="1139598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b="1" dirty="0" err="1">
                <a:solidFill>
                  <a:srgbClr val="F2F2F2"/>
                </a:solidFill>
              </a:rPr>
              <a:t>Creation</a:t>
            </a:r>
            <a:r>
              <a:rPr lang="it-IT" sz="3200" b="1" dirty="0">
                <a:solidFill>
                  <a:srgbClr val="F2F2F2"/>
                </a:solidFill>
              </a:rPr>
              <a:t> of the </a:t>
            </a:r>
            <a:r>
              <a:rPr lang="it-IT" sz="3200" b="1" dirty="0" err="1">
                <a:solidFill>
                  <a:srgbClr val="F2F2F2"/>
                </a:solidFill>
              </a:rPr>
              <a:t>python</a:t>
            </a:r>
            <a:r>
              <a:rPr lang="it-IT" sz="3200" b="1" dirty="0">
                <a:solidFill>
                  <a:srgbClr val="F2F2F2"/>
                </a:solidFill>
              </a:rPr>
              <a:t> network and production of the </a:t>
            </a:r>
            <a:r>
              <a:rPr lang="it-IT" sz="3200" b="1" dirty="0" err="1">
                <a:solidFill>
                  <a:srgbClr val="F2F2F2"/>
                </a:solidFill>
              </a:rPr>
              <a:t>saved</a:t>
            </a:r>
            <a:r>
              <a:rPr lang="it-IT" sz="3200" b="1" dirty="0">
                <a:solidFill>
                  <a:srgbClr val="F2F2F2"/>
                </a:solidFill>
              </a:rPr>
              <a:t> model (.h5)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1000" b="1" dirty="0"/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b="1" dirty="0" err="1">
                <a:solidFill>
                  <a:srgbClr val="F2F2F2"/>
                </a:solidFill>
              </a:rPr>
              <a:t>Creation</a:t>
            </a:r>
            <a:r>
              <a:rPr lang="it-IT" sz="3200" b="1" dirty="0">
                <a:solidFill>
                  <a:srgbClr val="F2F2F2"/>
                </a:solidFill>
              </a:rPr>
              <a:t> of the </a:t>
            </a:r>
            <a:r>
              <a:rPr lang="it-IT" sz="3200" b="1" dirty="0" err="1">
                <a:solidFill>
                  <a:srgbClr val="F2F2F2"/>
                </a:solidFill>
              </a:rPr>
              <a:t>CubeMX</a:t>
            </a:r>
            <a:r>
              <a:rPr lang="it-IT" sz="3200" b="1" dirty="0">
                <a:solidFill>
                  <a:srgbClr val="F2F2F2"/>
                </a:solidFill>
              </a:rPr>
              <a:t> project and </a:t>
            </a:r>
            <a:r>
              <a:rPr lang="it-IT" sz="3200" b="1" dirty="0" err="1">
                <a:solidFill>
                  <a:srgbClr val="F2F2F2"/>
                </a:solidFill>
              </a:rPr>
              <a:t>validation</a:t>
            </a:r>
            <a:r>
              <a:rPr lang="it-IT" sz="3200" b="1" dirty="0">
                <a:solidFill>
                  <a:srgbClr val="F2F2F2"/>
                </a:solidFill>
              </a:rPr>
              <a:t> on NUCLEO-H743ZI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1000" b="1" dirty="0">
              <a:solidFill>
                <a:schemeClr val="bg1">
                  <a:lumMod val="95000"/>
                </a:schemeClr>
              </a:solidFill>
            </a:endParaRPr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b="1" dirty="0" err="1">
                <a:solidFill>
                  <a:srgbClr val="F2F2F2"/>
                </a:solidFill>
              </a:rPr>
              <a:t>Creation</a:t>
            </a:r>
            <a:r>
              <a:rPr lang="it-IT" sz="3200" b="1" dirty="0">
                <a:solidFill>
                  <a:srgbClr val="F2F2F2"/>
                </a:solidFill>
              </a:rPr>
              <a:t> of the </a:t>
            </a:r>
            <a:r>
              <a:rPr lang="it-IT" sz="3200" b="1" dirty="0" err="1">
                <a:solidFill>
                  <a:srgbClr val="F2F2F2"/>
                </a:solidFill>
              </a:rPr>
              <a:t>application</a:t>
            </a:r>
            <a:r>
              <a:rPr lang="it-IT" sz="3200" b="1" dirty="0">
                <a:solidFill>
                  <a:srgbClr val="F2F2F2"/>
                </a:solidFill>
              </a:rPr>
              <a:t> for network </a:t>
            </a:r>
            <a:r>
              <a:rPr lang="it-IT" sz="3200" b="1" dirty="0" err="1">
                <a:solidFill>
                  <a:srgbClr val="F2F2F2"/>
                </a:solidFill>
              </a:rPr>
              <a:t>inference</a:t>
            </a:r>
            <a:endParaRPr lang="it-IT" sz="3200" b="1" dirty="0">
              <a:solidFill>
                <a:srgbClr val="F2F2F2"/>
              </a:solidFill>
            </a:endParaRPr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1000" b="1" dirty="0">
              <a:solidFill>
                <a:srgbClr val="F2F2F2"/>
              </a:solidFill>
            </a:endParaRPr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b="1" dirty="0"/>
              <a:t>Application: </a:t>
            </a:r>
            <a:r>
              <a:rPr lang="it-IT" sz="3200" b="1" dirty="0" err="1"/>
              <a:t>sending</a:t>
            </a:r>
            <a:r>
              <a:rPr lang="it-IT" sz="3200" b="1" dirty="0"/>
              <a:t> images from PC </a:t>
            </a:r>
            <a:r>
              <a:rPr lang="it-IT" sz="3200" b="1" dirty="0" err="1"/>
              <a:t>through</a:t>
            </a:r>
            <a:r>
              <a:rPr lang="it-IT" sz="3200" b="1" dirty="0"/>
              <a:t> serial </a:t>
            </a:r>
            <a:r>
              <a:rPr lang="it-IT" sz="3200" b="1" dirty="0" err="1"/>
              <a:t>communication</a:t>
            </a:r>
            <a:r>
              <a:rPr lang="it-IT" sz="3200" b="1" dirty="0"/>
              <a:t>, and </a:t>
            </a:r>
            <a:r>
              <a:rPr lang="it-IT" sz="3200" b="1" dirty="0" err="1"/>
              <a:t>classifying</a:t>
            </a:r>
            <a:r>
              <a:rPr lang="it-IT" sz="3200" b="1" dirty="0"/>
              <a:t> </a:t>
            </a:r>
            <a:r>
              <a:rPr lang="it-IT" sz="3200" b="1" dirty="0" err="1"/>
              <a:t>them</a:t>
            </a:r>
            <a:r>
              <a:rPr lang="it-IT" sz="3200" b="1" dirty="0"/>
              <a:t> on the board.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3200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1948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/>
              <a:t>Requirements</a:t>
            </a:r>
            <a:endParaRPr lang="it-IT" sz="4000" b="1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DEEA8446-6FDF-48F9-A71F-4FF49D48F71D}"/>
              </a:ext>
            </a:extLst>
          </p:cNvPr>
          <p:cNvSpPr txBox="1"/>
          <p:nvPr/>
        </p:nvSpPr>
        <p:spPr>
          <a:xfrm>
            <a:off x="347351" y="2193013"/>
            <a:ext cx="11395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dirty="0" err="1"/>
              <a:t>Saved</a:t>
            </a:r>
            <a:r>
              <a:rPr lang="it-IT" sz="3200" dirty="0"/>
              <a:t> .h5 model of a </a:t>
            </a:r>
            <a:r>
              <a:rPr lang="it-IT" sz="3200" dirty="0" err="1"/>
              <a:t>trained</a:t>
            </a:r>
            <a:r>
              <a:rPr lang="it-IT" sz="3200" dirty="0"/>
              <a:t> </a:t>
            </a:r>
            <a:r>
              <a:rPr lang="it-IT" sz="3200" dirty="0" err="1"/>
              <a:t>Neural</a:t>
            </a:r>
            <a:r>
              <a:rPr lang="it-IT" sz="3200" dirty="0"/>
              <a:t> Network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dirty="0"/>
              <a:t>NUCLEO-H743ZI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dirty="0"/>
              <a:t>Linux operative system (in </a:t>
            </a:r>
            <a:r>
              <a:rPr lang="it-IT" sz="3200" dirty="0" err="1"/>
              <a:t>our</a:t>
            </a:r>
            <a:r>
              <a:rPr lang="it-IT" sz="3200" dirty="0"/>
              <a:t> case)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35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7815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88008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36</a:t>
            </a:fld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E87AFA-723D-4825-8A8F-E3F732ED128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Application: </a:t>
            </a:r>
            <a:r>
              <a:rPr lang="it-IT" sz="4000" b="1" dirty="0" err="1"/>
              <a:t>connect</a:t>
            </a:r>
            <a:r>
              <a:rPr lang="it-IT" sz="4000" b="1" dirty="0"/>
              <a:t> the board and </a:t>
            </a:r>
            <a:r>
              <a:rPr lang="it-IT" sz="4000" b="1" dirty="0" err="1"/>
              <a:t>classify</a:t>
            </a:r>
            <a:r>
              <a:rPr lang="it-IT" sz="4000" b="1" dirty="0"/>
              <a:t> images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A79033E-74F0-4FE6-91A3-42744753458E}"/>
              </a:ext>
            </a:extLst>
          </p:cNvPr>
          <p:cNvSpPr txBox="1"/>
          <p:nvPr/>
        </p:nvSpPr>
        <p:spPr>
          <a:xfrm>
            <a:off x="796407" y="2459504"/>
            <a:ext cx="11137445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4000" dirty="0" err="1"/>
              <a:t>Load</a:t>
            </a:r>
            <a:r>
              <a:rPr lang="it-IT" sz="4000" dirty="0"/>
              <a:t> the code </a:t>
            </a:r>
            <a:r>
              <a:rPr lang="it-IT" sz="4000" dirty="0" err="1"/>
              <a:t>using</a:t>
            </a:r>
            <a:r>
              <a:rPr lang="it-IT" sz="4000" dirty="0"/>
              <a:t> the STM32CubeIDE on the board, </a:t>
            </a:r>
            <a:r>
              <a:rPr lang="it-IT" sz="4000" dirty="0" err="1"/>
              <a:t>which</a:t>
            </a:r>
            <a:r>
              <a:rPr lang="it-IT" sz="4000" dirty="0"/>
              <a:t> </a:t>
            </a:r>
            <a:r>
              <a:rPr lang="it-IT" sz="4000" dirty="0" err="1"/>
              <a:t>will</a:t>
            </a:r>
            <a:r>
              <a:rPr lang="it-IT" sz="4000" dirty="0"/>
              <a:t> be ready to </a:t>
            </a:r>
            <a:r>
              <a:rPr lang="it-IT" sz="4000" dirty="0" err="1"/>
              <a:t>run</a:t>
            </a:r>
            <a:r>
              <a:rPr lang="it-IT" sz="4000" dirty="0"/>
              <a:t> the network, </a:t>
            </a:r>
            <a:r>
              <a:rPr lang="it-IT" sz="4000" dirty="0" err="1"/>
              <a:t>waiting</a:t>
            </a:r>
            <a:r>
              <a:rPr lang="it-IT" sz="4000" dirty="0"/>
              <a:t> for an input image.</a:t>
            </a:r>
          </a:p>
        </p:txBody>
      </p:sp>
    </p:spTree>
    <p:extLst>
      <p:ext uri="{BB962C8B-B14F-4D97-AF65-F5344CB8AC3E}">
        <p14:creationId xmlns:p14="http://schemas.microsoft.com/office/powerpoint/2010/main" val="223178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/>
              <a:t>Conclusions</a:t>
            </a:r>
            <a:r>
              <a:rPr lang="it-IT" sz="4000" b="1" dirty="0"/>
              <a:t> and </a:t>
            </a:r>
            <a:r>
              <a:rPr lang="it-IT" sz="4000" b="1" dirty="0" err="1"/>
              <a:t>alternatives</a:t>
            </a:r>
            <a:endParaRPr lang="it-IT" sz="4000" b="1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DEEA8446-6FDF-48F9-A71F-4FF49D48F71D}"/>
              </a:ext>
            </a:extLst>
          </p:cNvPr>
          <p:cNvSpPr txBox="1"/>
          <p:nvPr/>
        </p:nvSpPr>
        <p:spPr>
          <a:xfrm>
            <a:off x="272706" y="1300103"/>
            <a:ext cx="113959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used</a:t>
            </a:r>
            <a:r>
              <a:rPr lang="it-IT" sz="2800" dirty="0"/>
              <a:t> a NUCLEO-H743ZI board. </a:t>
            </a:r>
            <a:r>
              <a:rPr lang="it-IT" sz="2800" dirty="0" err="1"/>
              <a:t>You</a:t>
            </a:r>
            <a:r>
              <a:rPr lang="it-IT" sz="2800" dirty="0"/>
              <a:t> can </a:t>
            </a:r>
            <a:r>
              <a:rPr lang="it-IT" sz="2800" dirty="0" err="1"/>
              <a:t>change</a:t>
            </a:r>
            <a:r>
              <a:rPr lang="it-IT" sz="2800" dirty="0"/>
              <a:t> </a:t>
            </a:r>
            <a:r>
              <a:rPr lang="it-IT" sz="2800" dirty="0" err="1"/>
              <a:t>it</a:t>
            </a:r>
            <a:r>
              <a:rPr lang="it-IT" sz="2800" dirty="0"/>
              <a:t> with </a:t>
            </a:r>
            <a:r>
              <a:rPr lang="it-IT" sz="2800" dirty="0" err="1"/>
              <a:t>other</a:t>
            </a:r>
            <a:r>
              <a:rPr lang="it-IT" sz="2800" dirty="0"/>
              <a:t> ST boards. N.B. </a:t>
            </a:r>
            <a:r>
              <a:rPr lang="it-IT" sz="2800" dirty="0" err="1"/>
              <a:t>attention</a:t>
            </a:r>
            <a:r>
              <a:rPr lang="it-IT" sz="2800" dirty="0"/>
              <a:t> to link the USART of the </a:t>
            </a:r>
            <a:r>
              <a:rPr lang="it-IT" sz="2800" dirty="0" err="1"/>
              <a:t>microcontroller</a:t>
            </a:r>
            <a:r>
              <a:rPr lang="it-IT" sz="2800" dirty="0"/>
              <a:t> to the ST Link, or to use the </a:t>
            </a:r>
            <a:r>
              <a:rPr lang="it-IT" sz="2800" dirty="0" err="1"/>
              <a:t>correct</a:t>
            </a:r>
            <a:r>
              <a:rPr lang="it-IT" sz="2800" dirty="0"/>
              <a:t> USART in </a:t>
            </a:r>
            <a:r>
              <a:rPr lang="it-IT" sz="2800" dirty="0" err="1"/>
              <a:t>validation</a:t>
            </a:r>
            <a:r>
              <a:rPr lang="it-IT" sz="2800" dirty="0"/>
              <a:t>/transmission.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load</a:t>
            </a:r>
            <a:r>
              <a:rPr lang="it-IT" sz="2800" dirty="0"/>
              <a:t> a </a:t>
            </a:r>
            <a:r>
              <a:rPr lang="it-IT" sz="2800" dirty="0" err="1"/>
              <a:t>Keras</a:t>
            </a:r>
            <a:r>
              <a:rPr lang="it-IT" sz="2800" dirty="0"/>
              <a:t> float model, </a:t>
            </a:r>
            <a:r>
              <a:rPr lang="it-IT" sz="2800" dirty="0" err="1"/>
              <a:t>compressed</a:t>
            </a:r>
            <a:r>
              <a:rPr lang="it-IT" sz="2800" dirty="0"/>
              <a:t> by the tool. The </a:t>
            </a:r>
            <a:r>
              <a:rPr lang="it-IT" sz="2800" dirty="0" err="1"/>
              <a:t>compression</a:t>
            </a:r>
            <a:r>
              <a:rPr lang="it-IT" sz="2800" dirty="0"/>
              <a:t> </a:t>
            </a:r>
            <a:r>
              <a:rPr lang="it-IT" sz="2800" dirty="0" err="1"/>
              <a:t>supported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only</a:t>
            </a:r>
            <a:r>
              <a:rPr lang="it-IT" sz="2800" dirty="0"/>
              <a:t> for FC </a:t>
            </a:r>
            <a:r>
              <a:rPr lang="it-IT" sz="2800" dirty="0" err="1"/>
              <a:t>layers</a:t>
            </a:r>
            <a:r>
              <a:rPr lang="it-IT" sz="2800" dirty="0"/>
              <a:t> </a:t>
            </a:r>
            <a:r>
              <a:rPr lang="it-IT" sz="2800" dirty="0" err="1"/>
              <a:t>using</a:t>
            </a:r>
            <a:r>
              <a:rPr lang="it-IT" sz="2800" dirty="0"/>
              <a:t> 8 bits and </a:t>
            </a:r>
            <a:r>
              <a:rPr lang="it-IT" sz="2800" dirty="0" err="1"/>
              <a:t>eventually</a:t>
            </a:r>
            <a:r>
              <a:rPr lang="it-IT" sz="2800" dirty="0"/>
              <a:t> a clustering of the weights</a:t>
            </a:r>
          </a:p>
          <a:p>
            <a:pPr marL="937660" lvl="1" indent="-480460">
              <a:buFont typeface="Arial" panose="020B0604020202020204" pitchFamily="34" charset="0"/>
              <a:buChar char="•"/>
            </a:pPr>
            <a:r>
              <a:rPr lang="it-IT" sz="2800" dirty="0" err="1"/>
              <a:t>You</a:t>
            </a:r>
            <a:r>
              <a:rPr lang="it-IT" sz="2800" dirty="0"/>
              <a:t> can </a:t>
            </a:r>
            <a:r>
              <a:rPr lang="it-IT" sz="2800" dirty="0" err="1"/>
              <a:t>load</a:t>
            </a:r>
            <a:r>
              <a:rPr lang="it-IT" sz="2800" dirty="0"/>
              <a:t> .</a:t>
            </a:r>
            <a:r>
              <a:rPr lang="it-IT" sz="2800" dirty="0" err="1"/>
              <a:t>tflite</a:t>
            </a:r>
            <a:r>
              <a:rPr lang="it-IT" sz="2800" dirty="0"/>
              <a:t> or </a:t>
            </a:r>
            <a:r>
              <a:rPr lang="it-IT" sz="2800" dirty="0" err="1"/>
              <a:t>keras</a:t>
            </a:r>
            <a:r>
              <a:rPr lang="it-IT" sz="2800" dirty="0"/>
              <a:t> </a:t>
            </a:r>
            <a:r>
              <a:rPr lang="it-IT" sz="2800" dirty="0" err="1"/>
              <a:t>pre-quantized</a:t>
            </a:r>
            <a:r>
              <a:rPr lang="it-IT" sz="2800" dirty="0"/>
              <a:t> model (support </a:t>
            </a:r>
            <a:r>
              <a:rPr lang="it-IT" sz="2800" dirty="0" err="1"/>
              <a:t>pre</a:t>
            </a:r>
            <a:r>
              <a:rPr lang="it-IT" sz="2800" dirty="0"/>
              <a:t> </a:t>
            </a:r>
            <a:r>
              <a:rPr lang="it-IT" sz="2800" dirty="0" err="1"/>
              <a:t>quantized</a:t>
            </a:r>
            <a:r>
              <a:rPr lang="it-IT" sz="2800" dirty="0"/>
              <a:t> 8-bit models)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load</a:t>
            </a:r>
            <a:r>
              <a:rPr lang="it-IT" sz="2800" dirty="0"/>
              <a:t> the model </a:t>
            </a:r>
            <a:r>
              <a:rPr lang="it-IT" sz="2800" dirty="0" err="1"/>
              <a:t>without</a:t>
            </a:r>
            <a:r>
              <a:rPr lang="it-IT" sz="2800" dirty="0"/>
              <a:t> </a:t>
            </a:r>
            <a:r>
              <a:rPr lang="it-IT" sz="2800" dirty="0" err="1"/>
              <a:t>using</a:t>
            </a:r>
            <a:r>
              <a:rPr lang="it-IT" sz="2800" dirty="0"/>
              <a:t> </a:t>
            </a:r>
            <a:r>
              <a:rPr lang="it-IT" sz="2800" dirty="0" err="1"/>
              <a:t>additional</a:t>
            </a:r>
            <a:r>
              <a:rPr lang="it-IT" sz="2800" dirty="0"/>
              <a:t> </a:t>
            </a:r>
            <a:r>
              <a:rPr lang="it-IT" sz="2800" dirty="0" err="1"/>
              <a:t>memory</a:t>
            </a:r>
            <a:endParaRPr lang="it-IT" sz="2800" dirty="0"/>
          </a:p>
          <a:p>
            <a:pPr marL="937660" lvl="1" indent="-480460">
              <a:buFont typeface="Arial" panose="020B0604020202020204" pitchFamily="34" charset="0"/>
              <a:buChar char="•"/>
            </a:pPr>
            <a:r>
              <a:rPr lang="it-IT" sz="2800" dirty="0" err="1"/>
              <a:t>You</a:t>
            </a:r>
            <a:r>
              <a:rPr lang="it-IT" sz="2800" dirty="0"/>
              <a:t> can </a:t>
            </a:r>
            <a:r>
              <a:rPr lang="it-IT" sz="2800" dirty="0" err="1"/>
              <a:t>also</a:t>
            </a:r>
            <a:r>
              <a:rPr lang="it-IT" sz="2800" dirty="0"/>
              <a:t> use </a:t>
            </a:r>
            <a:r>
              <a:rPr lang="it-IT" sz="2800" dirty="0" err="1"/>
              <a:t>additional</a:t>
            </a:r>
            <a:r>
              <a:rPr lang="it-IT" sz="2800" dirty="0"/>
              <a:t> </a:t>
            </a:r>
            <a:r>
              <a:rPr lang="it-IT" sz="2800" dirty="0" err="1"/>
              <a:t>external</a:t>
            </a:r>
            <a:r>
              <a:rPr lang="it-IT" sz="2800" dirty="0"/>
              <a:t> Flash </a:t>
            </a:r>
            <a:r>
              <a:rPr lang="it-IT" sz="2800" dirty="0" err="1"/>
              <a:t>automatically</a:t>
            </a:r>
            <a:r>
              <a:rPr lang="it-IT" sz="2800" dirty="0"/>
              <a:t> </a:t>
            </a:r>
            <a:r>
              <a:rPr lang="it-IT" sz="2800" dirty="0" err="1"/>
              <a:t>managed</a:t>
            </a:r>
            <a:r>
              <a:rPr lang="it-IT" sz="2800" dirty="0"/>
              <a:t> to store weights/</a:t>
            </a:r>
            <a:r>
              <a:rPr lang="it-IT" sz="2800" dirty="0" err="1"/>
              <a:t>activations</a:t>
            </a:r>
            <a:r>
              <a:rPr lang="it-IT" sz="2800" dirty="0"/>
              <a:t>.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37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9191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Links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DEEA8446-6FDF-48F9-A71F-4FF49D48F71D}"/>
              </a:ext>
            </a:extLst>
          </p:cNvPr>
          <p:cNvSpPr txBox="1"/>
          <p:nvPr/>
        </p:nvSpPr>
        <p:spPr>
          <a:xfrm>
            <a:off x="345438" y="1166842"/>
            <a:ext cx="113959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dirty="0"/>
              <a:t>STM32 </a:t>
            </a:r>
            <a:r>
              <a:rPr lang="it-IT" sz="3200" dirty="0" err="1"/>
              <a:t>CubeMX</a:t>
            </a:r>
            <a:r>
              <a:rPr lang="it-IT" sz="3200" dirty="0"/>
              <a:t>-AI </a:t>
            </a:r>
            <a:r>
              <a:rPr lang="it-IT" sz="3200" dirty="0" err="1"/>
              <a:t>manual</a:t>
            </a:r>
            <a:endParaRPr lang="it-IT" sz="3200" dirty="0"/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dirty="0"/>
              <a:t>STM32 </a:t>
            </a:r>
            <a:r>
              <a:rPr lang="it-IT" sz="3200" dirty="0" err="1"/>
              <a:t>CubeMX</a:t>
            </a:r>
            <a:r>
              <a:rPr lang="it-IT" sz="3200" dirty="0"/>
              <a:t> download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dirty="0"/>
              <a:t>STM32 </a:t>
            </a:r>
            <a:r>
              <a:rPr lang="it-IT" sz="3200" dirty="0" err="1"/>
              <a:t>STMCubeIDE</a:t>
            </a:r>
            <a:endParaRPr lang="it-IT" sz="3200" dirty="0"/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dirty="0" err="1"/>
              <a:t>Github</a:t>
            </a:r>
            <a:r>
              <a:rPr lang="it-IT" sz="3200" dirty="0"/>
              <a:t> project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dirty="0"/>
              <a:t>Dropbox H7 projects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38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250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/>
              <a:t>Material</a:t>
            </a:r>
            <a:endParaRPr lang="it-IT" sz="4000" b="1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DEEA8446-6FDF-48F9-A71F-4FF49D48F71D}"/>
              </a:ext>
            </a:extLst>
          </p:cNvPr>
          <p:cNvSpPr txBox="1"/>
          <p:nvPr/>
        </p:nvSpPr>
        <p:spPr>
          <a:xfrm>
            <a:off x="1092245" y="2190596"/>
            <a:ext cx="98230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Download Demo link:</a:t>
            </a:r>
          </a:p>
          <a:p>
            <a:pPr algn="ctr"/>
            <a:r>
              <a:rPr lang="it-IT" sz="3200" dirty="0">
                <a:hlinkClick r:id="rId2"/>
              </a:rPr>
              <a:t>https://github.com/ABurrello/CubeMX-AI-demo</a:t>
            </a:r>
            <a:endParaRPr lang="it-IT" sz="3200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4</a:t>
            </a:fld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1917A34-9BD5-4087-A20D-38C318AD8E52}"/>
              </a:ext>
            </a:extLst>
          </p:cNvPr>
          <p:cNvSpPr txBox="1"/>
          <p:nvPr/>
        </p:nvSpPr>
        <p:spPr>
          <a:xfrm>
            <a:off x="513744" y="3267814"/>
            <a:ext cx="110002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STM32CubeMX-AI projects:</a:t>
            </a:r>
          </a:p>
          <a:p>
            <a:r>
              <a:rPr lang="it-IT" sz="3200" dirty="0">
                <a:hlinkClick r:id="rId3"/>
              </a:rPr>
              <a:t>https://www.dropbox.com/s/yi93l4zwf9le1wl/Projects.zip?dl=0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90300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/>
              <a:t>Summary</a:t>
            </a:r>
            <a:endParaRPr lang="it-IT" sz="4000" b="1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DEEA8446-6FDF-48F9-A71F-4FF49D48F71D}"/>
              </a:ext>
            </a:extLst>
          </p:cNvPr>
          <p:cNvSpPr txBox="1"/>
          <p:nvPr/>
        </p:nvSpPr>
        <p:spPr>
          <a:xfrm>
            <a:off x="347351" y="1455897"/>
            <a:ext cx="1139598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b="1" dirty="0" err="1"/>
              <a:t>Creation</a:t>
            </a:r>
            <a:r>
              <a:rPr lang="it-IT" sz="3200" b="1" dirty="0"/>
              <a:t> of the </a:t>
            </a:r>
            <a:r>
              <a:rPr lang="it-IT" sz="3200" b="1" dirty="0" err="1"/>
              <a:t>python</a:t>
            </a:r>
            <a:r>
              <a:rPr lang="it-IT" sz="3200" b="1" dirty="0"/>
              <a:t> network and production of the </a:t>
            </a:r>
            <a:r>
              <a:rPr lang="it-IT" sz="3200" b="1" dirty="0" err="1"/>
              <a:t>saved</a:t>
            </a:r>
            <a:r>
              <a:rPr lang="it-IT" sz="3200" b="1" dirty="0"/>
              <a:t> model (.h5)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1000" b="1" dirty="0"/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b="1" dirty="0" err="1">
                <a:solidFill>
                  <a:schemeClr val="bg1">
                    <a:lumMod val="95000"/>
                  </a:schemeClr>
                </a:solidFill>
              </a:rPr>
              <a:t>Creation</a:t>
            </a: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 of the </a:t>
            </a:r>
            <a:r>
              <a:rPr lang="it-IT" sz="3200" b="1" dirty="0" err="1">
                <a:solidFill>
                  <a:schemeClr val="bg1">
                    <a:lumMod val="95000"/>
                  </a:schemeClr>
                </a:solidFill>
              </a:rPr>
              <a:t>CubeMX</a:t>
            </a: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 project and </a:t>
            </a:r>
            <a:r>
              <a:rPr lang="it-IT" sz="3200" b="1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 on NUCLEO-H743ZI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1000" b="1" dirty="0">
              <a:solidFill>
                <a:schemeClr val="bg1">
                  <a:lumMod val="95000"/>
                </a:schemeClr>
              </a:solidFill>
            </a:endParaRPr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b="1" dirty="0" err="1">
                <a:solidFill>
                  <a:schemeClr val="bg1">
                    <a:lumMod val="95000"/>
                  </a:schemeClr>
                </a:solidFill>
              </a:rPr>
              <a:t>Creation</a:t>
            </a: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 of the </a:t>
            </a:r>
            <a:r>
              <a:rPr lang="it-IT" sz="3200" b="1" dirty="0" err="1">
                <a:solidFill>
                  <a:schemeClr val="bg1">
                    <a:lumMod val="95000"/>
                  </a:schemeClr>
                </a:solidFill>
              </a:rPr>
              <a:t>application</a:t>
            </a: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 for network </a:t>
            </a:r>
            <a:r>
              <a:rPr lang="it-IT" sz="3200" b="1" dirty="0" err="1">
                <a:solidFill>
                  <a:schemeClr val="bg1">
                    <a:lumMod val="95000"/>
                  </a:schemeClr>
                </a:solidFill>
              </a:rPr>
              <a:t>inference</a:t>
            </a:r>
            <a:endParaRPr lang="it-IT" sz="3200" b="1" dirty="0">
              <a:solidFill>
                <a:schemeClr val="bg1">
                  <a:lumMod val="95000"/>
                </a:schemeClr>
              </a:solidFill>
            </a:endParaRPr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1000" b="1" dirty="0">
              <a:solidFill>
                <a:schemeClr val="bg1">
                  <a:lumMod val="95000"/>
                </a:schemeClr>
              </a:solidFill>
            </a:endParaRPr>
          </a:p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Application: </a:t>
            </a:r>
            <a:r>
              <a:rPr lang="it-IT" sz="3200" b="1" dirty="0" err="1">
                <a:solidFill>
                  <a:schemeClr val="bg1">
                    <a:lumMod val="95000"/>
                  </a:schemeClr>
                </a:solidFill>
              </a:rPr>
              <a:t>sending</a:t>
            </a: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 images from PC </a:t>
            </a:r>
            <a:r>
              <a:rPr lang="it-IT" sz="3200" b="1" dirty="0" err="1">
                <a:solidFill>
                  <a:schemeClr val="bg1">
                    <a:lumMod val="95000"/>
                  </a:schemeClr>
                </a:solidFill>
              </a:rPr>
              <a:t>through</a:t>
            </a: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 serial </a:t>
            </a:r>
            <a:r>
              <a:rPr lang="it-IT" sz="3200" b="1" dirty="0" err="1">
                <a:solidFill>
                  <a:schemeClr val="bg1">
                    <a:lumMod val="95000"/>
                  </a:schemeClr>
                </a:solidFill>
              </a:rPr>
              <a:t>communication</a:t>
            </a: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, and </a:t>
            </a:r>
            <a:r>
              <a:rPr lang="it-IT" sz="3200" b="1" dirty="0" err="1">
                <a:solidFill>
                  <a:schemeClr val="bg1">
                    <a:lumMod val="95000"/>
                  </a:schemeClr>
                </a:solidFill>
              </a:rPr>
              <a:t>classifying</a:t>
            </a: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t-IT" sz="3200" b="1" dirty="0" err="1">
                <a:solidFill>
                  <a:schemeClr val="bg1">
                    <a:lumMod val="95000"/>
                  </a:schemeClr>
                </a:solidFill>
              </a:rPr>
              <a:t>them</a:t>
            </a:r>
            <a:r>
              <a:rPr lang="it-IT" sz="3200" b="1" dirty="0">
                <a:solidFill>
                  <a:schemeClr val="bg1">
                    <a:lumMod val="95000"/>
                  </a:schemeClr>
                </a:solidFill>
              </a:rPr>
              <a:t> on the board.</a:t>
            </a:r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3200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71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/>
              <a:t>Requirements</a:t>
            </a:r>
            <a:endParaRPr lang="it-IT" sz="4000" b="1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DEEA8446-6FDF-48F9-A71F-4FF49D48F71D}"/>
              </a:ext>
            </a:extLst>
          </p:cNvPr>
          <p:cNvSpPr txBox="1"/>
          <p:nvPr/>
        </p:nvSpPr>
        <p:spPr>
          <a:xfrm>
            <a:off x="347351" y="2193013"/>
            <a:ext cx="113959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0460" indent="-480460">
              <a:buFont typeface="Arial" panose="020B0604020202020204" pitchFamily="34" charset="0"/>
              <a:buChar char="•"/>
            </a:pPr>
            <a:r>
              <a:rPr lang="it-IT" sz="3200" dirty="0"/>
              <a:t>Python 3.5.</a:t>
            </a:r>
          </a:p>
          <a:p>
            <a:pPr marL="937660" lvl="1" indent="-480460">
              <a:buFont typeface="Arial" panose="020B0604020202020204" pitchFamily="34" charset="0"/>
              <a:buChar char="•"/>
            </a:pPr>
            <a:r>
              <a:rPr lang="it-IT" sz="3200" dirty="0" err="1"/>
              <a:t>Keras</a:t>
            </a:r>
            <a:r>
              <a:rPr lang="it-IT" sz="3200" dirty="0"/>
              <a:t> framework</a:t>
            </a:r>
          </a:p>
          <a:p>
            <a:pPr marL="937660" lvl="1" indent="-480460">
              <a:buFont typeface="Arial" panose="020B0604020202020204" pitchFamily="34" charset="0"/>
              <a:buChar char="•"/>
            </a:pPr>
            <a:r>
              <a:rPr lang="it-IT" sz="3200" dirty="0" err="1"/>
              <a:t>Tensorflow</a:t>
            </a:r>
            <a:r>
              <a:rPr lang="it-IT" sz="3200" dirty="0"/>
              <a:t> </a:t>
            </a:r>
            <a:r>
              <a:rPr lang="it-IT" sz="3200" dirty="0" err="1"/>
              <a:t>backend</a:t>
            </a:r>
            <a:endParaRPr lang="it-IT" sz="3200" dirty="0"/>
          </a:p>
          <a:p>
            <a:pPr lvl="1"/>
            <a:r>
              <a:rPr lang="it-IT" sz="3200" dirty="0" err="1"/>
              <a:t>Alternatives</a:t>
            </a:r>
            <a:endParaRPr lang="it-IT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3200" dirty="0"/>
              <a:t>Caffè, </a:t>
            </a:r>
            <a:r>
              <a:rPr lang="it-IT" sz="3200" dirty="0" err="1"/>
              <a:t>tflite</a:t>
            </a:r>
            <a:r>
              <a:rPr lang="it-IT" sz="3200" dirty="0"/>
              <a:t> </a:t>
            </a:r>
            <a:r>
              <a:rPr lang="it-IT" sz="3200" dirty="0">
                <a:sym typeface="Wingdings" panose="05000000000000000000" pitchFamily="2" charset="2"/>
              </a:rPr>
              <a:t> </a:t>
            </a:r>
            <a:r>
              <a:rPr lang="it-IT" sz="3200" dirty="0" err="1">
                <a:sym typeface="Wingdings" panose="05000000000000000000" pitchFamily="2" charset="2"/>
              </a:rPr>
              <a:t>not</a:t>
            </a:r>
            <a:r>
              <a:rPr lang="it-IT" sz="3200" dirty="0">
                <a:sym typeface="Wingdings" panose="05000000000000000000" pitchFamily="2" charset="2"/>
              </a:rPr>
              <a:t> </a:t>
            </a:r>
            <a:r>
              <a:rPr lang="it-IT" sz="3200" dirty="0" err="1">
                <a:sym typeface="Wingdings" panose="05000000000000000000" pitchFamily="2" charset="2"/>
              </a:rPr>
              <a:t>shown</a:t>
            </a:r>
            <a:r>
              <a:rPr lang="it-IT" sz="3200" dirty="0">
                <a:sym typeface="Wingdings" panose="05000000000000000000" pitchFamily="2" charset="2"/>
              </a:rPr>
              <a:t> </a:t>
            </a:r>
            <a:r>
              <a:rPr lang="it-IT" sz="3200" dirty="0" err="1">
                <a:sym typeface="Wingdings" panose="05000000000000000000" pitchFamily="2" charset="2"/>
              </a:rPr>
              <a:t>here</a:t>
            </a:r>
            <a:r>
              <a:rPr lang="it-IT" sz="3200" dirty="0">
                <a:sym typeface="Wingdings" panose="05000000000000000000" pitchFamily="2" charset="2"/>
              </a:rPr>
              <a:t>.</a:t>
            </a:r>
            <a:endParaRPr lang="it-IT" sz="3200" dirty="0"/>
          </a:p>
          <a:p>
            <a:pPr marL="480460" indent="-480460">
              <a:buFont typeface="Arial" panose="020B0604020202020204" pitchFamily="34" charset="0"/>
              <a:buChar char="•"/>
            </a:pPr>
            <a:endParaRPr lang="it-IT" sz="3200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288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Python network generation: </a:t>
            </a:r>
            <a:r>
              <a:rPr lang="it-IT" sz="4000" b="1" dirty="0" err="1"/>
              <a:t>keras</a:t>
            </a:r>
            <a:endParaRPr lang="it-IT" sz="40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7</a:t>
            </a:fld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B3D6EBC-1642-4B1B-A526-22D785BC2F36}"/>
              </a:ext>
            </a:extLst>
          </p:cNvPr>
          <p:cNvSpPr txBox="1"/>
          <p:nvPr/>
        </p:nvSpPr>
        <p:spPr>
          <a:xfrm>
            <a:off x="345438" y="1179067"/>
            <a:ext cx="44749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/>
              <a:t>Dependencies</a:t>
            </a:r>
            <a:endParaRPr lang="it-IT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/>
              <a:t>Keras</a:t>
            </a:r>
            <a:endParaRPr lang="it-IT" sz="3200" dirty="0"/>
          </a:p>
          <a:p>
            <a:endParaRPr lang="it-I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/>
              <a:t>Tensorflow</a:t>
            </a:r>
            <a:endParaRPr lang="it-I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EC3592-9BCE-410A-AD3A-08C50CDA5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2" y="2225324"/>
            <a:ext cx="6002650" cy="40467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F591650-55D0-42EA-8887-09A31DD95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2" y="3235379"/>
            <a:ext cx="6656854" cy="40467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C1A9332-7776-4CBF-B880-76B5DE014675}"/>
              </a:ext>
            </a:extLst>
          </p:cNvPr>
          <p:cNvSpPr txBox="1"/>
          <p:nvPr/>
        </p:nvSpPr>
        <p:spPr>
          <a:xfrm>
            <a:off x="345437" y="4464102"/>
            <a:ext cx="83631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Running </a:t>
            </a:r>
            <a:r>
              <a:rPr lang="it-IT" sz="3200" b="1" dirty="0" err="1"/>
              <a:t>Keras</a:t>
            </a:r>
            <a:r>
              <a:rPr lang="it-IT" sz="3200" b="1" dirty="0"/>
              <a:t> CIFAR10 network </a:t>
            </a:r>
            <a:r>
              <a:rPr lang="it-IT" sz="3200" b="1" dirty="0" err="1"/>
              <a:t>example</a:t>
            </a:r>
            <a:endParaRPr lang="it-I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C12E73D-01C6-4B21-9038-6C329EDEE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2" y="5087139"/>
            <a:ext cx="5546817" cy="40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8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Python network generation: </a:t>
            </a:r>
            <a:r>
              <a:rPr lang="it-IT" sz="4000" b="1" dirty="0" err="1"/>
              <a:t>keras</a:t>
            </a:r>
            <a:endParaRPr lang="it-IT" sz="40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8</a:t>
            </a:fld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053FCC74-171F-4DDA-ADEF-EC0DC9666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77" y="1822035"/>
            <a:ext cx="4757884" cy="378822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CCE3A54-1960-4663-AC34-4A7D1566FDB9}"/>
              </a:ext>
            </a:extLst>
          </p:cNvPr>
          <p:cNvSpPr txBox="1"/>
          <p:nvPr/>
        </p:nvSpPr>
        <p:spPr>
          <a:xfrm>
            <a:off x="336107" y="1197729"/>
            <a:ext cx="4474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Training of the network</a:t>
            </a:r>
            <a:endParaRPr lang="it-IT" sz="32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E055F1C-91DC-426D-906E-C7AD5D3BA8C0}"/>
              </a:ext>
            </a:extLst>
          </p:cNvPr>
          <p:cNvSpPr txBox="1"/>
          <p:nvPr/>
        </p:nvSpPr>
        <p:spPr>
          <a:xfrm>
            <a:off x="5946708" y="1207056"/>
            <a:ext cx="59404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How to </a:t>
            </a:r>
            <a:r>
              <a:rPr lang="it-IT" sz="3200" b="1" dirty="0" err="1"/>
              <a:t>train</a:t>
            </a:r>
            <a:endParaRPr lang="it-IT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err="1"/>
              <a:t>Launch</a:t>
            </a:r>
            <a:r>
              <a:rPr lang="it-IT" sz="2400" dirty="0"/>
              <a:t> CIFAR10 network </a:t>
            </a:r>
            <a:r>
              <a:rPr lang="it-IT" sz="2400" dirty="0" err="1"/>
              <a:t>example</a:t>
            </a:r>
            <a:r>
              <a:rPr lang="it-IT" sz="2400" dirty="0"/>
              <a:t>,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you</a:t>
            </a:r>
            <a:r>
              <a:rPr lang="it-IT" sz="2400" dirty="0"/>
              <a:t> </a:t>
            </a:r>
            <a:r>
              <a:rPr lang="it-IT" sz="2400" dirty="0" err="1"/>
              <a:t>find</a:t>
            </a:r>
            <a:r>
              <a:rPr lang="it-IT" sz="2400" dirty="0"/>
              <a:t> in the 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err="1"/>
              <a:t>Change</a:t>
            </a:r>
            <a:r>
              <a:rPr lang="it-IT" sz="2400" dirty="0"/>
              <a:t> the following </a:t>
            </a:r>
            <a:r>
              <a:rPr lang="it-IT" sz="2400" dirty="0" err="1"/>
              <a:t>parameters</a:t>
            </a:r>
            <a:r>
              <a:rPr lang="it-IT" sz="2400" dirty="0"/>
              <a:t>, to generate more models:</a:t>
            </a:r>
          </a:p>
          <a:p>
            <a:pPr lvl="1"/>
            <a:r>
              <a:rPr lang="it-IT" sz="1600" i="1" dirty="0" err="1"/>
              <a:t>batch_size</a:t>
            </a:r>
            <a:r>
              <a:rPr lang="it-IT" sz="1600" i="1" dirty="0"/>
              <a:t> = 32</a:t>
            </a:r>
          </a:p>
          <a:p>
            <a:pPr lvl="1"/>
            <a:r>
              <a:rPr lang="it-IT" sz="1600" i="1" dirty="0" err="1"/>
              <a:t>num_classes</a:t>
            </a:r>
            <a:r>
              <a:rPr lang="it-IT" sz="1600" i="1" dirty="0"/>
              <a:t> = 10</a:t>
            </a:r>
          </a:p>
          <a:p>
            <a:pPr lvl="1"/>
            <a:r>
              <a:rPr lang="it-IT" sz="1600" i="1" dirty="0" err="1"/>
              <a:t>epochs</a:t>
            </a:r>
            <a:r>
              <a:rPr lang="it-IT" sz="1600" i="1" dirty="0"/>
              <a:t> = 200</a:t>
            </a:r>
          </a:p>
          <a:p>
            <a:pPr lvl="1"/>
            <a:r>
              <a:rPr lang="it-IT" sz="1600" i="1" dirty="0" err="1"/>
              <a:t>data_augmentation</a:t>
            </a:r>
            <a:r>
              <a:rPr lang="it-IT" sz="1600" i="1" dirty="0"/>
              <a:t> = True</a:t>
            </a:r>
          </a:p>
          <a:p>
            <a:pPr lvl="1"/>
            <a:r>
              <a:rPr lang="it-IT" sz="1600" i="1" dirty="0" err="1"/>
              <a:t>num_predictions</a:t>
            </a:r>
            <a:r>
              <a:rPr lang="it-IT" sz="1600" i="1" dirty="0"/>
              <a:t> = 20</a:t>
            </a:r>
          </a:p>
          <a:p>
            <a:pPr lvl="1"/>
            <a:r>
              <a:rPr lang="it-IT" sz="1600" i="1" dirty="0" err="1"/>
              <a:t>save_dir</a:t>
            </a:r>
            <a:r>
              <a:rPr lang="it-IT" sz="1600" i="1" dirty="0"/>
              <a:t> = </a:t>
            </a:r>
            <a:r>
              <a:rPr lang="it-IT" sz="1600" i="1" dirty="0" err="1"/>
              <a:t>os.path.join</a:t>
            </a:r>
            <a:r>
              <a:rPr lang="it-IT" sz="1600" i="1" dirty="0"/>
              <a:t>(</a:t>
            </a:r>
            <a:r>
              <a:rPr lang="it-IT" sz="1600" i="1" dirty="0" err="1"/>
              <a:t>os.getcwd</a:t>
            </a:r>
            <a:r>
              <a:rPr lang="it-IT" sz="1600" i="1" dirty="0"/>
              <a:t>(), '</a:t>
            </a:r>
            <a:r>
              <a:rPr lang="it-IT" sz="1600" i="1" dirty="0" err="1"/>
              <a:t>saved_models</a:t>
            </a:r>
            <a:r>
              <a:rPr lang="it-IT" sz="1600" i="1" dirty="0"/>
              <a:t>’)</a:t>
            </a:r>
          </a:p>
          <a:p>
            <a:pPr lvl="1"/>
            <a:r>
              <a:rPr lang="it-IT" sz="1600" i="1" dirty="0" err="1"/>
              <a:t>model_name</a:t>
            </a:r>
            <a:r>
              <a:rPr lang="it-IT" sz="1600" i="1" dirty="0"/>
              <a:t> = 'keras_cifar10_trained_model_200_epochs.h5'</a:t>
            </a:r>
          </a:p>
        </p:txBody>
      </p:sp>
    </p:spTree>
    <p:extLst>
      <p:ext uri="{BB962C8B-B14F-4D97-AF65-F5344CB8AC3E}">
        <p14:creationId xmlns:p14="http://schemas.microsoft.com/office/powerpoint/2010/main" val="82191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0A96F42-6339-49A3-A2C6-B6D4DECFA2D1}"/>
              </a:ext>
            </a:extLst>
          </p:cNvPr>
          <p:cNvCxnSpPr/>
          <p:nvPr/>
        </p:nvCxnSpPr>
        <p:spPr>
          <a:xfrm>
            <a:off x="-8212" y="984931"/>
            <a:ext cx="1220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1E5160-2D5B-4AE3-B88B-72985BC185EB}"/>
              </a:ext>
            </a:extLst>
          </p:cNvPr>
          <p:cNvSpPr/>
          <p:nvPr/>
        </p:nvSpPr>
        <p:spPr>
          <a:xfrm rot="5400000">
            <a:off x="5888363" y="550685"/>
            <a:ext cx="410635" cy="1220400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7A6D40-88BA-4CE6-A21C-A15F650C6EAD}"/>
              </a:ext>
            </a:extLst>
          </p:cNvPr>
          <p:cNvSpPr txBox="1"/>
          <p:nvPr/>
        </p:nvSpPr>
        <p:spPr>
          <a:xfrm>
            <a:off x="345438" y="133056"/>
            <a:ext cx="1184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Python network generation: </a:t>
            </a:r>
            <a:r>
              <a:rPr lang="it-IT" sz="4000" b="1" dirty="0" err="1"/>
              <a:t>keras</a:t>
            </a:r>
            <a:endParaRPr lang="it-IT" sz="40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EBD74A9-D6CE-4ADE-A02B-DAF597E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653"/>
            <a:ext cx="2743200" cy="365125"/>
          </a:xfrm>
        </p:spPr>
        <p:txBody>
          <a:bodyPr/>
          <a:lstStyle/>
          <a:p>
            <a:fld id="{55BD982D-E84B-4560-BA61-727731AC837F}" type="slidenum">
              <a:rPr lang="it-IT" smtClean="0"/>
              <a:t>9</a:t>
            </a:fld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93E2452-CD65-4653-AE69-EE66F694EB75}"/>
              </a:ext>
            </a:extLst>
          </p:cNvPr>
          <p:cNvSpPr txBox="1"/>
          <p:nvPr/>
        </p:nvSpPr>
        <p:spPr>
          <a:xfrm>
            <a:off x="1004593" y="1436954"/>
            <a:ext cx="49047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/>
              <a:t>Generated</a:t>
            </a:r>
            <a:r>
              <a:rPr lang="it-IT" sz="3200" b="1" dirty="0"/>
              <a:t> model: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/>
              <a:t>.h5 file, with </a:t>
            </a:r>
            <a:r>
              <a:rPr lang="it-IT" sz="2400" dirty="0" err="1"/>
              <a:t>topology</a:t>
            </a:r>
            <a:r>
              <a:rPr lang="it-IT" sz="2400" dirty="0"/>
              <a:t> + 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/>
              <a:t>a CNN network with conv2d, </a:t>
            </a:r>
            <a:r>
              <a:rPr lang="it-IT" sz="2400" dirty="0" err="1"/>
              <a:t>poolings</a:t>
            </a:r>
            <a:r>
              <a:rPr lang="it-IT" sz="2400" dirty="0"/>
              <a:t>, </a:t>
            </a:r>
            <a:r>
              <a:rPr lang="it-IT" sz="2400" dirty="0" err="1"/>
              <a:t>Relu</a:t>
            </a:r>
            <a:r>
              <a:rPr lang="it-IT" sz="2400" dirty="0"/>
              <a:t>, </a:t>
            </a:r>
            <a:r>
              <a:rPr lang="it-IT" sz="2400" dirty="0" err="1"/>
              <a:t>Dropout</a:t>
            </a:r>
            <a:r>
              <a:rPr lang="it-IT" sz="2400" dirty="0"/>
              <a:t> and Dense </a:t>
            </a:r>
            <a:r>
              <a:rPr lang="it-IT" sz="2400" dirty="0" err="1"/>
              <a:t>Layers</a:t>
            </a:r>
            <a:endParaRPr lang="it-IT" sz="2400" dirty="0"/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5BF29F0-5591-4C88-A341-EC7D24FB4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91" t="6767" r="37571" b="26858"/>
          <a:stretch/>
        </p:blipFill>
        <p:spPr>
          <a:xfrm>
            <a:off x="7230448" y="1328709"/>
            <a:ext cx="1303163" cy="4020370"/>
          </a:xfrm>
          <a:prstGeom prst="rect">
            <a:avLst/>
          </a:prstGeom>
        </p:spPr>
      </p:pic>
      <p:sp>
        <p:nvSpPr>
          <p:cNvPr id="5" name="Parentesi graffa chiusa 4">
            <a:extLst>
              <a:ext uri="{FF2B5EF4-FFF2-40B4-BE49-F238E27FC236}">
                <a16:creationId xmlns:a16="http://schemas.microsoft.com/office/drawing/2014/main" id="{E4203A5D-4B80-4012-9DA4-C34FEB00A8A8}"/>
              </a:ext>
            </a:extLst>
          </p:cNvPr>
          <p:cNvSpPr/>
          <p:nvPr/>
        </p:nvSpPr>
        <p:spPr>
          <a:xfrm>
            <a:off x="8789439" y="1408922"/>
            <a:ext cx="186612" cy="3844205"/>
          </a:xfrm>
          <a:prstGeom prst="rightBrace">
            <a:avLst>
              <a:gd name="adj1" fmla="val 11286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D91F217-BCC3-41E6-B83F-819199ACDF32}"/>
              </a:ext>
            </a:extLst>
          </p:cNvPr>
          <p:cNvSpPr txBox="1"/>
          <p:nvPr/>
        </p:nvSpPr>
        <p:spPr>
          <a:xfrm>
            <a:off x="9229033" y="2828835"/>
            <a:ext cx="2124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Block</a:t>
            </a:r>
            <a:r>
              <a:rPr lang="it-IT" sz="2400" dirty="0"/>
              <a:t> 1 </a:t>
            </a: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dirty="0" err="1"/>
              <a:t>visualized</a:t>
            </a:r>
            <a:r>
              <a:rPr lang="it-IT" sz="2400" dirty="0"/>
              <a:t> from </a:t>
            </a:r>
            <a:r>
              <a:rPr lang="it-IT" sz="2400" dirty="0" err="1"/>
              <a:t>CubeMX</a:t>
            </a:r>
            <a:r>
              <a:rPr lang="it-IT" sz="2400" dirty="0"/>
              <a:t>-AI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972698E-990D-4D15-99FD-19A13835FECB}"/>
              </a:ext>
            </a:extLst>
          </p:cNvPr>
          <p:cNvCxnSpPr>
            <a:cxnSpLocks/>
          </p:cNvCxnSpPr>
          <p:nvPr/>
        </p:nvCxnSpPr>
        <p:spPr>
          <a:xfrm flipV="1">
            <a:off x="5909388" y="3951079"/>
            <a:ext cx="1209869" cy="7817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07690E0-2CAA-4B82-8B2F-007222C37161}"/>
              </a:ext>
            </a:extLst>
          </p:cNvPr>
          <p:cNvSpPr txBox="1"/>
          <p:nvPr/>
        </p:nvSpPr>
        <p:spPr>
          <a:xfrm>
            <a:off x="1004593" y="4356337"/>
            <a:ext cx="49047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Full network </a:t>
            </a:r>
            <a:r>
              <a:rPr lang="it-IT" sz="2400" dirty="0" err="1"/>
              <a:t>contains</a:t>
            </a:r>
            <a:r>
              <a:rPr lang="it-IT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3 </a:t>
            </a:r>
            <a:r>
              <a:rPr lang="it-IT" sz="2400" dirty="0" err="1"/>
              <a:t>blocks</a:t>
            </a:r>
            <a:r>
              <a:rPr lang="it-IT" sz="2400" dirty="0"/>
              <a:t> </a:t>
            </a:r>
            <a:r>
              <a:rPr lang="it-IT" sz="2400" dirty="0" err="1"/>
              <a:t>identical</a:t>
            </a:r>
            <a:r>
              <a:rPr lang="it-IT" sz="2400" dirty="0"/>
              <a:t> to the </a:t>
            </a:r>
            <a:r>
              <a:rPr lang="it-IT" sz="2400" dirty="0" err="1"/>
              <a:t>presented</a:t>
            </a:r>
            <a:r>
              <a:rPr lang="it-IT" sz="2400" dirty="0"/>
              <a:t> one;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2 </a:t>
            </a:r>
            <a:r>
              <a:rPr lang="it-IT" sz="2400" dirty="0" err="1"/>
              <a:t>final</a:t>
            </a:r>
            <a:r>
              <a:rPr lang="it-IT" sz="2400" dirty="0"/>
              <a:t> </a:t>
            </a:r>
            <a:r>
              <a:rPr lang="it-IT" sz="2400" dirty="0" err="1"/>
              <a:t>Fully</a:t>
            </a:r>
            <a:r>
              <a:rPr lang="it-IT" sz="2400" dirty="0"/>
              <a:t> </a:t>
            </a:r>
            <a:r>
              <a:rPr lang="it-IT" sz="2400" dirty="0" err="1"/>
              <a:t>connected</a:t>
            </a:r>
            <a:r>
              <a:rPr lang="it-IT" sz="2400" dirty="0"/>
              <a:t> </a:t>
            </a:r>
            <a:r>
              <a:rPr lang="it-IT" sz="2400" dirty="0" err="1"/>
              <a:t>layers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805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1266</Words>
  <Application>Microsoft Office PowerPoint</Application>
  <PresentationFormat>Widescreen</PresentationFormat>
  <Paragraphs>242</Paragraphs>
  <Slides>38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Alessio Burrello</dc:creator>
  <cp:lastModifiedBy>alessio Burrello</cp:lastModifiedBy>
  <cp:revision>23</cp:revision>
  <dcterms:created xsi:type="dcterms:W3CDTF">2019-10-03T10:22:53Z</dcterms:created>
  <dcterms:modified xsi:type="dcterms:W3CDTF">2019-11-10T09:55:09Z</dcterms:modified>
</cp:coreProperties>
</file>