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9" r:id="rId2"/>
    <p:sldId id="346" r:id="rId3"/>
    <p:sldId id="630" r:id="rId4"/>
    <p:sldId id="631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7" r:id="rId13"/>
    <p:sldId id="624" r:id="rId14"/>
    <p:sldId id="628" r:id="rId15"/>
    <p:sldId id="625" r:id="rId16"/>
    <p:sldId id="626" r:id="rId17"/>
    <p:sldId id="613" r:id="rId18"/>
    <p:sldId id="61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_m\OneDrive\Desktop\ETH_files\Graph%20Date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_m\OneDrive\Desktop\ETH_files\Graph%20Date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Foglio4!$E$17:$H$17</c:f>
              <c:strCache>
                <c:ptCount val="4"/>
                <c:pt idx="0">
                  <c:v>LBP + HD</c:v>
                </c:pt>
                <c:pt idx="1">
                  <c:v>SVM</c:v>
                </c:pt>
                <c:pt idx="2">
                  <c:v>CNN</c:v>
                </c:pt>
                <c:pt idx="3">
                  <c:v>LSTM</c:v>
                </c:pt>
              </c:strCache>
            </c:strRef>
          </c:cat>
          <c:val>
            <c:numRef>
              <c:f>Foglio4!$E$11:$H$11</c:f>
              <c:numCache>
                <c:formatCode>General</c:formatCode>
                <c:ptCount val="4"/>
                <c:pt idx="0">
                  <c:v>32</c:v>
                </c:pt>
                <c:pt idx="1">
                  <c:v>45</c:v>
                </c:pt>
                <c:pt idx="2">
                  <c:v>131</c:v>
                </c:pt>
                <c:pt idx="3">
                  <c:v>3980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2-4A11-80DE-F1195BD010A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Foglio4!$E$17:$H$17</c:f>
              <c:strCache>
                <c:ptCount val="4"/>
                <c:pt idx="0">
                  <c:v>LBP + HD</c:v>
                </c:pt>
                <c:pt idx="1">
                  <c:v>SVM</c:v>
                </c:pt>
                <c:pt idx="2">
                  <c:v>CNN</c:v>
                </c:pt>
                <c:pt idx="3">
                  <c:v>LSTM</c:v>
                </c:pt>
              </c:strCache>
            </c:strRef>
          </c:cat>
          <c:val>
            <c:numRef>
              <c:f>Foglio4!$E$14:$H$14</c:f>
              <c:numCache>
                <c:formatCode>General</c:formatCode>
                <c:ptCount val="4"/>
                <c:pt idx="0">
                  <c:v>3</c:v>
                </c:pt>
                <c:pt idx="1">
                  <c:v>58</c:v>
                </c:pt>
                <c:pt idx="2">
                  <c:v>405</c:v>
                </c:pt>
                <c:pt idx="3">
                  <c:v>12244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2-4A11-80DE-F1195BD01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34579728"/>
        <c:axId val="1434572656"/>
      </c:barChart>
      <c:catAx>
        <c:axId val="143457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34572656"/>
        <c:crosses val="autoZero"/>
        <c:auto val="1"/>
        <c:lblAlgn val="ctr"/>
        <c:lblOffset val="100"/>
        <c:noMultiLvlLbl val="0"/>
      </c:catAx>
      <c:valAx>
        <c:axId val="14345726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345797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Foglio4!$E$17:$H$17</c:f>
              <c:strCache>
                <c:ptCount val="4"/>
                <c:pt idx="0">
                  <c:v>LBP + HD</c:v>
                </c:pt>
                <c:pt idx="1">
                  <c:v>SVM</c:v>
                </c:pt>
                <c:pt idx="2">
                  <c:v>CNN</c:v>
                </c:pt>
                <c:pt idx="3">
                  <c:v>LSTM</c:v>
                </c:pt>
              </c:strCache>
            </c:strRef>
          </c:cat>
          <c:val>
            <c:numRef>
              <c:f>Foglio4!$E$23:$H$23</c:f>
              <c:numCache>
                <c:formatCode>General</c:formatCode>
                <c:ptCount val="4"/>
                <c:pt idx="0">
                  <c:v>13</c:v>
                </c:pt>
                <c:pt idx="1">
                  <c:v>21</c:v>
                </c:pt>
                <c:pt idx="2">
                  <c:v>53</c:v>
                </c:pt>
                <c:pt idx="3">
                  <c:v>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F-44BC-888D-3495BAB25CB9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Foglio4!$E$17:$H$17</c:f>
              <c:strCache>
                <c:ptCount val="4"/>
                <c:pt idx="0">
                  <c:v>LBP + HD</c:v>
                </c:pt>
                <c:pt idx="1">
                  <c:v>SVM</c:v>
                </c:pt>
                <c:pt idx="2">
                  <c:v>CNN</c:v>
                </c:pt>
                <c:pt idx="3">
                  <c:v>LSTM</c:v>
                </c:pt>
              </c:strCache>
            </c:strRef>
          </c:cat>
          <c:val>
            <c:numRef>
              <c:f>Foglio4!$E$27:$H$27</c:f>
              <c:numCache>
                <c:formatCode>General</c:formatCode>
                <c:ptCount val="4"/>
                <c:pt idx="0">
                  <c:v>0</c:v>
                </c:pt>
                <c:pt idx="1">
                  <c:v>30</c:v>
                </c:pt>
                <c:pt idx="2">
                  <c:v>160</c:v>
                </c:pt>
                <c:pt idx="3">
                  <c:v>4917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BF-44BC-888D-3495BAB25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34575920"/>
        <c:axId val="1434568848"/>
      </c:barChart>
      <c:catAx>
        <c:axId val="143457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34568848"/>
        <c:crosses val="autoZero"/>
        <c:auto val="1"/>
        <c:lblAlgn val="ctr"/>
        <c:lblOffset val="100"/>
        <c:noMultiLvlLbl val="0"/>
      </c:catAx>
      <c:valAx>
        <c:axId val="1434568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3457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AC55-F5EF-4993-BBC2-6DCC666A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4A3823-DF56-4B30-B145-68884583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3CB391-EFAE-4748-9874-69B400D9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1A4989-7AA5-42D3-8C82-A0FDD3A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D9E7CE-1512-43B8-8DC0-27B9B23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61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B81C2-81C6-47D7-B038-5B908798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78E633-FA21-4952-96A1-C17E3B107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DFBC91-FE31-49C5-8F67-6DA08932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6776FC-60F1-464F-BC4B-5322C254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91C796-E0FB-41DD-B10C-C95F2BD1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3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0E8BCB-4058-4A77-B6F7-EC1009577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2CBBD9-4AE2-4944-B37A-28908623D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576F53-E471-4A47-A909-0AD2B9E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D5111C-79C2-4BC3-83C1-10780A59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9FFAE2-66C1-421A-B26E-C020548A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9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FE593-9F4E-4522-A6E9-A72F6AC8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E3FCB-7665-4654-A9C9-4CEA37C8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9A8A63-E44D-4253-977D-7E6A455B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21ADD2-6D7B-46AF-9AB3-FB7CB0A9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8796FF-B951-422D-BD1C-D2371DEC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15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5B802-927A-4B54-BD5C-C3A9D3FC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97DA8E-19E3-4E49-8434-8E3E45D8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8F0BC0-B15D-4310-947D-C1C11C39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0C505-5754-4256-A503-9057971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445221-4463-43CB-9CAD-E4F64F86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3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E62DE-0E36-4F3C-BF27-398AD137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17A813-B8F4-4541-BAC8-BAAA1642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55F354-D80C-4EB9-A3C1-A2AA11934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41AB07-828F-4A2E-922E-B119DFC8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355614-CDC2-444B-9427-8DF7401C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294F16-94DF-4EF2-B181-83403280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7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80AE5-2699-421C-B399-A7E9893A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0F3EF-DF5E-4F01-B89D-6DE8A482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99A0EC-B958-4597-9C3F-EDC1E4CA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AD38A2-1529-45E8-B0C3-BEF763B6E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CB3837-2A9B-4519-AED9-B2DB2AA9F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CF54B4-DB7F-4E22-8D2F-0934026D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A1C9CC-CDA3-4195-8B4D-4D04604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4FAC819-5801-4297-AF3F-1CB2A014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54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896DA-337A-44FD-9310-FCF8EA9D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F1879A-6AB7-4266-9BEC-A9E6CCF9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47E4D-99B1-424C-93AD-DF99A591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7DEEDD-62FD-48D8-AA89-EC4EAB6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5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F7F76-C9BB-45B2-A574-6CBE0D93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148EDB-3349-480E-B573-F2869343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285480-E7C0-4901-9D20-B12BE9E5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3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19AF5-E4D6-402A-96DB-BC87D607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52B5E6-1F6D-40B5-A355-23BB1254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F99061-55C6-4197-8A96-B8FB2958E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C139E-AA52-4C5B-ABCA-31840B25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1BBB0B-41E4-405B-B2F5-175CB310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8016D2-5544-44A4-A4A3-0BB6268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74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32FC23-213E-48EA-9690-FF17925C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3137A6-E4D2-4BF2-9F86-3A7F8B641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1F1A25-B6CF-4E91-9BFF-98F9DC86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E090A-3551-48CB-B189-07227D2A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17D26B-AEA6-4A59-ACB3-6C10A9BB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344B64-1A6F-4A7F-8C86-21ACAA1C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22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7171FE-AD54-4AD8-ACB6-FD2B04D6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14DA13-A526-4376-9C4D-7454394C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2B9E23-5E75-4E6B-935E-54462C885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09F7-5011-431B-B324-307FB03F2122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541103-3FEE-4C6F-AB43-B5D93933F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A06D71-C216-4404-88A3-853145830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3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1162215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58B6ED1-2796-4E13-B5C2-17EE44C145EA}"/>
              </a:ext>
            </a:extLst>
          </p:cNvPr>
          <p:cNvSpPr/>
          <p:nvPr/>
        </p:nvSpPr>
        <p:spPr>
          <a:xfrm>
            <a:off x="-12176" y="-14110"/>
            <a:ext cx="161925" cy="1179735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F49CFE-1534-462C-B764-EFCFE8D31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4" r="22677" b="24199"/>
          <a:stretch/>
        </p:blipFill>
        <p:spPr>
          <a:xfrm>
            <a:off x="156738" y="4745"/>
            <a:ext cx="789423" cy="114472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0D167922-7CF7-4F22-A780-7B25A76835EF}"/>
              </a:ext>
            </a:extLst>
          </p:cNvPr>
          <p:cNvSpPr/>
          <p:nvPr/>
        </p:nvSpPr>
        <p:spPr>
          <a:xfrm>
            <a:off x="-12000" y="1607485"/>
            <a:ext cx="1220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C80000"/>
                </a:solidFill>
              </a:rPr>
              <a:t>Demo </a:t>
            </a:r>
            <a:r>
              <a:rPr lang="en-GB" sz="4800" b="1" dirty="0" err="1">
                <a:solidFill>
                  <a:srgbClr val="C80000"/>
                </a:solidFill>
              </a:rPr>
              <a:t>CubeMX</a:t>
            </a:r>
            <a:r>
              <a:rPr lang="en-GB" sz="4800" b="1" dirty="0">
                <a:solidFill>
                  <a:srgbClr val="C80000"/>
                </a:solidFill>
              </a:rPr>
              <a:t>-AI:</a:t>
            </a:r>
          </a:p>
          <a:p>
            <a:pPr algn="ctr"/>
            <a:r>
              <a:rPr lang="en-GB" sz="4800" b="1" dirty="0">
                <a:solidFill>
                  <a:srgbClr val="C80000"/>
                </a:solidFill>
              </a:rPr>
              <a:t>A CIFAR10 classification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7E8D32-6611-486E-A40C-AA3188165A36}"/>
              </a:ext>
            </a:extLst>
          </p:cNvPr>
          <p:cNvSpPr txBox="1"/>
          <p:nvPr/>
        </p:nvSpPr>
        <p:spPr>
          <a:xfrm>
            <a:off x="-8324" y="3724917"/>
            <a:ext cx="1220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Alessio Burrello, </a:t>
            </a:r>
          </a:p>
          <a:p>
            <a:pPr algn="ctr"/>
            <a:r>
              <a:rPr lang="en-US" sz="3200" u="sng" dirty="0">
                <a:solidFill>
                  <a:srgbClr val="0070C0"/>
                </a:solidFill>
              </a:rPr>
              <a:t>alessio.burrello@unibo.it</a:t>
            </a:r>
            <a:endParaRPr lang="en-GB" sz="3200" b="1" u="sng" dirty="0">
              <a:solidFill>
                <a:srgbClr val="0070C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B28CDEA-B67F-404B-AE2B-7F9468217E42}"/>
              </a:ext>
            </a:extLst>
          </p:cNvPr>
          <p:cNvSpPr txBox="1"/>
          <p:nvPr/>
        </p:nvSpPr>
        <p:spPr>
          <a:xfrm>
            <a:off x="-12175" y="5196629"/>
            <a:ext cx="11750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Credits: Marcello </a:t>
            </a:r>
            <a:r>
              <a:rPr lang="en-US" sz="2400" dirty="0" err="1"/>
              <a:t>Zanghieri</a:t>
            </a:r>
            <a:r>
              <a:rPr lang="en-US" sz="2400" dirty="0"/>
              <a:t>,</a:t>
            </a:r>
          </a:p>
          <a:p>
            <a:pPr algn="r"/>
            <a:r>
              <a:rPr lang="en-US" sz="2400" dirty="0"/>
              <a:t>Enrico Tabanelli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962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Thermal </a:t>
            </a:r>
            <a:r>
              <a:rPr lang="it-IT" sz="4000" b="1" dirty="0" err="1"/>
              <a:t>Removal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10</a:t>
            </a:fld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A229C2-C9B9-4761-922F-9783CA7E18BA}"/>
              </a:ext>
            </a:extLst>
          </p:cNvPr>
          <p:cNvGrpSpPr/>
          <p:nvPr/>
        </p:nvGrpSpPr>
        <p:grpSpPr>
          <a:xfrm>
            <a:off x="1754308" y="1464827"/>
            <a:ext cx="8678743" cy="4598152"/>
            <a:chOff x="1599788" y="1286933"/>
            <a:chExt cx="8678743" cy="4598152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D37BBCEF-96B6-4D3E-81D6-4ED6A59DF5DA}"/>
                </a:ext>
              </a:extLst>
            </p:cNvPr>
            <p:cNvGrpSpPr/>
            <p:nvPr/>
          </p:nvGrpSpPr>
          <p:grpSpPr>
            <a:xfrm>
              <a:off x="1599788" y="1286933"/>
              <a:ext cx="8678743" cy="4598152"/>
              <a:chOff x="1599788" y="1286933"/>
              <a:chExt cx="8678743" cy="4598152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9104F6B5-8603-400A-B994-D9DA5DE1E7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329" b="14258"/>
              <a:stretch/>
            </p:blipFill>
            <p:spPr>
              <a:xfrm>
                <a:off x="2515349" y="3783747"/>
                <a:ext cx="308098" cy="223102"/>
              </a:xfrm>
              <a:prstGeom prst="rect">
                <a:avLst/>
              </a:prstGeom>
            </p:spPr>
          </p:pic>
          <p:pic>
            <p:nvPicPr>
              <p:cNvPr id="15" name="Immagine 14" descr="Immagine che contiene mappa, testo, stormo, uccello&#10;&#10;Descrizione generata con affidabilità elevata">
                <a:extLst>
                  <a:ext uri="{FF2B5EF4-FFF2-40B4-BE49-F238E27FC236}">
                    <a16:creationId xmlns:a16="http://schemas.microsoft.com/office/drawing/2014/main" id="{E31452A3-4EA5-417E-813E-F60D3F7BB6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35" t="12338" r="13490" b="7617"/>
              <a:stretch/>
            </p:blipFill>
            <p:spPr>
              <a:xfrm>
                <a:off x="2353732" y="3985449"/>
                <a:ext cx="7763936" cy="1596392"/>
              </a:xfrm>
              <a:prstGeom prst="rect">
                <a:avLst/>
              </a:prstGeom>
            </p:spPr>
          </p:pic>
          <p:pic>
            <p:nvPicPr>
              <p:cNvPr id="16" name="Immagine 15" descr="Immagine che contiene mappa, testo&#10;&#10;Descrizione generata con affidabilità elevata">
                <a:extLst>
                  <a:ext uri="{FF2B5EF4-FFF2-40B4-BE49-F238E27FC236}">
                    <a16:creationId xmlns:a16="http://schemas.microsoft.com/office/drawing/2014/main" id="{6E308393-2217-402D-AEB0-10D91C642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95" t="10578" r="13349" b="9793"/>
              <a:stretch/>
            </p:blipFill>
            <p:spPr>
              <a:xfrm>
                <a:off x="2353732" y="1286933"/>
                <a:ext cx="7763936" cy="1642534"/>
              </a:xfrm>
              <a:prstGeom prst="rect">
                <a:avLst/>
              </a:prstGeom>
            </p:spPr>
          </p:pic>
          <p:pic>
            <p:nvPicPr>
              <p:cNvPr id="17" name="Immagine 16" descr="Immagine che contiene testo, mappa&#10;&#10;Descrizione generata con affidabilità molto elevata">
                <a:extLst>
                  <a:ext uri="{FF2B5EF4-FFF2-40B4-BE49-F238E27FC236}">
                    <a16:creationId xmlns:a16="http://schemas.microsoft.com/office/drawing/2014/main" id="{B0C638F3-9A57-4FEB-AA8A-C8CF7A51EE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81" t="14799" r="13368" b="12728"/>
              <a:stretch/>
            </p:blipFill>
            <p:spPr>
              <a:xfrm>
                <a:off x="2378760" y="2905417"/>
                <a:ext cx="7730441" cy="1080032"/>
              </a:xfrm>
              <a:prstGeom prst="rect">
                <a:avLst/>
              </a:prstGeom>
              <a:noFill/>
            </p:spPr>
          </p:pic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217E09EC-BD4B-4C71-A274-0EAA54EDB6EE}"/>
                  </a:ext>
                </a:extLst>
              </p:cNvPr>
              <p:cNvSpPr/>
              <p:nvPr/>
            </p:nvSpPr>
            <p:spPr>
              <a:xfrm>
                <a:off x="2353732" y="2901429"/>
                <a:ext cx="7762211" cy="1107535"/>
              </a:xfrm>
              <a:prstGeom prst="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0F2DAB0-1CF6-4E19-B9FD-3273E488D2D2}"/>
                  </a:ext>
                </a:extLst>
              </p:cNvPr>
              <p:cNvSpPr txBox="1"/>
              <p:nvPr/>
            </p:nvSpPr>
            <p:spPr>
              <a:xfrm rot="16200000">
                <a:off x="1250046" y="1825990"/>
                <a:ext cx="12311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 err="1"/>
                  <a:t>Inclination</a:t>
                </a:r>
                <a:r>
                  <a:rPr lang="it-IT" sz="1400" b="1" dirty="0"/>
                  <a:t> [°]</a:t>
                </a: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737BBD8-0626-4D83-9528-0C310F45AE27}"/>
                  </a:ext>
                </a:extLst>
              </p:cNvPr>
              <p:cNvSpPr txBox="1"/>
              <p:nvPr/>
            </p:nvSpPr>
            <p:spPr>
              <a:xfrm>
                <a:off x="1617880" y="1416417"/>
                <a:ext cx="769347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b="1" dirty="0"/>
                  <a:t>0.02</a:t>
                </a:r>
              </a:p>
              <a:p>
                <a:pPr algn="r"/>
                <a:endParaRPr lang="it-IT" sz="1900" b="1" dirty="0"/>
              </a:p>
              <a:p>
                <a:pPr algn="r"/>
                <a:r>
                  <a:rPr lang="it-IT" sz="1200" b="1" dirty="0"/>
                  <a:t>0</a:t>
                </a:r>
              </a:p>
              <a:p>
                <a:pPr algn="r"/>
                <a:endParaRPr lang="it-IT" sz="1900" b="1" dirty="0"/>
              </a:p>
              <a:p>
                <a:pPr algn="r"/>
                <a:r>
                  <a:rPr lang="it-IT" sz="1200" b="1" dirty="0"/>
                  <a:t>-0.02</a:t>
                </a:r>
                <a:endParaRPr lang="en-GB" sz="1200" b="1" dirty="0"/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7C886D39-837C-4A7B-B8A1-2AC9E2C32A3B}"/>
                  </a:ext>
                </a:extLst>
              </p:cNvPr>
              <p:cNvSpPr/>
              <p:nvPr/>
            </p:nvSpPr>
            <p:spPr>
              <a:xfrm>
                <a:off x="2353732" y="1322150"/>
                <a:ext cx="7763936" cy="41938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4A99150-49D0-4A46-9812-FFE2465941BC}"/>
                  </a:ext>
                </a:extLst>
              </p:cNvPr>
              <p:cNvSpPr txBox="1"/>
              <p:nvPr/>
            </p:nvSpPr>
            <p:spPr>
              <a:xfrm>
                <a:off x="2246376" y="5467629"/>
                <a:ext cx="80321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/>
                  <a:t>        25-12                   27-12                   29-12                    31-12                   02-01                   04-01                   06-01                   08-01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8C639D3-3382-40B6-B496-F40DE2717457}"/>
                  </a:ext>
                </a:extLst>
              </p:cNvPr>
              <p:cNvSpPr txBox="1"/>
              <p:nvPr/>
            </p:nvSpPr>
            <p:spPr>
              <a:xfrm>
                <a:off x="2370667" y="5608086"/>
                <a:ext cx="7747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b="1" dirty="0"/>
                  <a:t>Time [day]</a:t>
                </a:r>
              </a:p>
            </p:txBody>
          </p: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58B59451-E13F-4DBE-9FF1-E4DF55205819}"/>
                  </a:ext>
                </a:extLst>
              </p:cNvPr>
              <p:cNvSpPr/>
              <p:nvPr/>
            </p:nvSpPr>
            <p:spPr>
              <a:xfrm>
                <a:off x="3085773" y="290766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467305F9-4C5A-4F31-9DE4-914EE8695A9A}"/>
                  </a:ext>
                </a:extLst>
              </p:cNvPr>
              <p:cNvSpPr/>
              <p:nvPr/>
            </p:nvSpPr>
            <p:spPr>
              <a:xfrm>
                <a:off x="3589212" y="290766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AFDA2B9F-DC0D-4D17-B54C-1C576EFE2237}"/>
                  </a:ext>
                </a:extLst>
              </p:cNvPr>
              <p:cNvSpPr/>
              <p:nvPr/>
            </p:nvSpPr>
            <p:spPr>
              <a:xfrm>
                <a:off x="4101118" y="290766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34D7F1F4-97A7-4635-B65F-00CA9F639BB6}"/>
                  </a:ext>
                </a:extLst>
              </p:cNvPr>
              <p:cNvSpPr/>
              <p:nvPr/>
            </p:nvSpPr>
            <p:spPr>
              <a:xfrm>
                <a:off x="4621493" y="290766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03532F19-9F0D-41C4-B51E-567C2A939A36}"/>
                  </a:ext>
                </a:extLst>
              </p:cNvPr>
              <p:cNvSpPr/>
              <p:nvPr/>
            </p:nvSpPr>
            <p:spPr>
              <a:xfrm>
                <a:off x="5141870" y="290766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B79EBE76-5B93-4642-A667-AC9801BEDF8C}"/>
                  </a:ext>
                </a:extLst>
              </p:cNvPr>
              <p:cNvSpPr/>
              <p:nvPr/>
            </p:nvSpPr>
            <p:spPr>
              <a:xfrm>
                <a:off x="5653776" y="290766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BA1F96FA-418A-4740-9D08-B63D1AF89C9A}"/>
                  </a:ext>
                </a:extLst>
              </p:cNvPr>
              <p:cNvSpPr/>
              <p:nvPr/>
            </p:nvSpPr>
            <p:spPr>
              <a:xfrm>
                <a:off x="6174150" y="291274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86EDE83A-6526-43EB-915A-60C933FFBC51}"/>
                  </a:ext>
                </a:extLst>
              </p:cNvPr>
              <p:cNvSpPr/>
              <p:nvPr/>
            </p:nvSpPr>
            <p:spPr>
              <a:xfrm>
                <a:off x="7177129" y="291274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1BF9E4F8-D091-4C05-86C9-CD222F2F6AEA}"/>
                  </a:ext>
                </a:extLst>
              </p:cNvPr>
              <p:cNvSpPr/>
              <p:nvPr/>
            </p:nvSpPr>
            <p:spPr>
              <a:xfrm>
                <a:off x="7705969" y="291274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0932E8C2-1B2B-4C47-85B1-F0623696530A}"/>
                  </a:ext>
                </a:extLst>
              </p:cNvPr>
              <p:cNvSpPr/>
              <p:nvPr/>
            </p:nvSpPr>
            <p:spPr>
              <a:xfrm>
                <a:off x="8217879" y="291274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89967A5A-6D9B-4ABF-BC80-B1F930B42F67}"/>
                  </a:ext>
                </a:extLst>
              </p:cNvPr>
              <p:cNvSpPr/>
              <p:nvPr/>
            </p:nvSpPr>
            <p:spPr>
              <a:xfrm>
                <a:off x="8738254" y="291274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4C710D89-F6BB-4DA5-B3F9-91856E6AF84D}"/>
                  </a:ext>
                </a:extLst>
              </p:cNvPr>
              <p:cNvSpPr/>
              <p:nvPr/>
            </p:nvSpPr>
            <p:spPr>
              <a:xfrm>
                <a:off x="9241693" y="291274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EC656B99-7231-4F4D-9BA7-79DC11401E3F}"/>
                  </a:ext>
                </a:extLst>
              </p:cNvPr>
              <p:cNvSpPr/>
              <p:nvPr/>
            </p:nvSpPr>
            <p:spPr>
              <a:xfrm>
                <a:off x="6678578" y="2912747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2210000F-12C5-4014-81AC-A906ECE10F09}"/>
                  </a:ext>
                </a:extLst>
              </p:cNvPr>
              <p:cNvSpPr/>
              <p:nvPr/>
            </p:nvSpPr>
            <p:spPr>
              <a:xfrm>
                <a:off x="9762066" y="291274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0A8C7CBE-848F-43D4-83F7-BE1804923005}"/>
                  </a:ext>
                </a:extLst>
              </p:cNvPr>
              <p:cNvCxnSpPr/>
              <p:nvPr/>
            </p:nvCxnSpPr>
            <p:spPr>
              <a:xfrm>
                <a:off x="2783840" y="5457622"/>
                <a:ext cx="0" cy="5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810F5B4A-A3BF-4AEC-97B0-4E8A61A52F5F}"/>
                  </a:ext>
                </a:extLst>
              </p:cNvPr>
              <p:cNvCxnSpPr/>
              <p:nvPr/>
            </p:nvCxnSpPr>
            <p:spPr>
              <a:xfrm>
                <a:off x="5872481" y="5457622"/>
                <a:ext cx="0" cy="5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324E688F-9072-4353-AA25-9552AE1C048E}"/>
                  </a:ext>
                </a:extLst>
              </p:cNvPr>
              <p:cNvCxnSpPr/>
              <p:nvPr/>
            </p:nvCxnSpPr>
            <p:spPr>
              <a:xfrm>
                <a:off x="6902028" y="5457622"/>
                <a:ext cx="0" cy="5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6B92A413-8F73-479B-8FC6-A795A87A78C8}"/>
                  </a:ext>
                </a:extLst>
              </p:cNvPr>
              <p:cNvCxnSpPr/>
              <p:nvPr/>
            </p:nvCxnSpPr>
            <p:spPr>
              <a:xfrm>
                <a:off x="3813387" y="5457622"/>
                <a:ext cx="0" cy="5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0589E76-A882-4008-A1A4-BCE84C647613}"/>
                  </a:ext>
                </a:extLst>
              </p:cNvPr>
              <p:cNvCxnSpPr/>
              <p:nvPr/>
            </p:nvCxnSpPr>
            <p:spPr>
              <a:xfrm>
                <a:off x="7931575" y="5457622"/>
                <a:ext cx="0" cy="5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F7D6F14B-0AF6-4BB3-AAE9-147878C1A76D}"/>
                  </a:ext>
                </a:extLst>
              </p:cNvPr>
              <p:cNvCxnSpPr/>
              <p:nvPr/>
            </p:nvCxnSpPr>
            <p:spPr>
              <a:xfrm>
                <a:off x="8961122" y="5457622"/>
                <a:ext cx="0" cy="5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7ECBA794-1E05-40E0-BB0D-5EE2390CCF08}"/>
                  </a:ext>
                </a:extLst>
              </p:cNvPr>
              <p:cNvCxnSpPr/>
              <p:nvPr/>
            </p:nvCxnSpPr>
            <p:spPr>
              <a:xfrm>
                <a:off x="4842934" y="5457622"/>
                <a:ext cx="0" cy="5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AA09D2AF-DCB0-4E77-8A1D-5C1E7F56A4E9}"/>
                  </a:ext>
                </a:extLst>
              </p:cNvPr>
              <p:cNvCxnSpPr/>
              <p:nvPr/>
            </p:nvCxnSpPr>
            <p:spPr>
              <a:xfrm>
                <a:off x="9990666" y="5457622"/>
                <a:ext cx="0" cy="5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54FB774-769D-4E38-863F-8B8E5E81EF7C}"/>
                  </a:ext>
                </a:extLst>
              </p:cNvPr>
              <p:cNvSpPr/>
              <p:nvPr/>
            </p:nvSpPr>
            <p:spPr>
              <a:xfrm>
                <a:off x="2556933" y="2912748"/>
                <a:ext cx="228600" cy="109800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Luna 46">
                <a:extLst>
                  <a:ext uri="{FF2B5EF4-FFF2-40B4-BE49-F238E27FC236}">
                    <a16:creationId xmlns:a16="http://schemas.microsoft.com/office/drawing/2014/main" id="{342EF5D8-7385-42AE-8A5C-3083C44580D3}"/>
                  </a:ext>
                </a:extLst>
              </p:cNvPr>
              <p:cNvSpPr/>
              <p:nvPr/>
            </p:nvSpPr>
            <p:spPr>
              <a:xfrm rot="13190318">
                <a:off x="2921283" y="3838304"/>
                <a:ext cx="80964" cy="151954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7831B63D-B6B5-47BE-97D3-F05483B311A0}"/>
                  </a:ext>
                </a:extLst>
              </p:cNvPr>
              <p:cNvSpPr txBox="1"/>
              <p:nvPr/>
            </p:nvSpPr>
            <p:spPr>
              <a:xfrm>
                <a:off x="1599788" y="4228700"/>
                <a:ext cx="769347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b="1" dirty="0"/>
                  <a:t>0.02</a:t>
                </a:r>
              </a:p>
              <a:p>
                <a:pPr algn="r"/>
                <a:endParaRPr lang="it-IT" sz="1900" b="1" dirty="0"/>
              </a:p>
              <a:p>
                <a:pPr algn="r"/>
                <a:r>
                  <a:rPr lang="it-IT" sz="1200" b="1" dirty="0"/>
                  <a:t>0</a:t>
                </a:r>
              </a:p>
              <a:p>
                <a:pPr algn="r"/>
                <a:endParaRPr lang="it-IT" sz="1900" b="1" dirty="0"/>
              </a:p>
              <a:p>
                <a:pPr algn="r"/>
                <a:r>
                  <a:rPr lang="it-IT" sz="1200" b="1" dirty="0"/>
                  <a:t>-0.02</a:t>
                </a:r>
                <a:endParaRPr lang="en-GB" sz="1200" b="1" dirty="0"/>
              </a:p>
            </p:txBody>
          </p: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E0113D32-A6F8-40F1-911E-B620F482CD25}"/>
                  </a:ext>
                </a:extLst>
              </p:cNvPr>
              <p:cNvSpPr txBox="1"/>
              <p:nvPr/>
            </p:nvSpPr>
            <p:spPr>
              <a:xfrm>
                <a:off x="9255038" y="1324367"/>
                <a:ext cx="861650" cy="306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Sensor 1</a:t>
                </a:r>
                <a:endParaRPr lang="en-GB" sz="1400" b="1" dirty="0"/>
              </a:p>
            </p:txBody>
          </p: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00BA753F-EFAA-4F21-821D-9819D492A848}"/>
                  </a:ext>
                </a:extLst>
              </p:cNvPr>
              <p:cNvSpPr txBox="1"/>
              <p:nvPr/>
            </p:nvSpPr>
            <p:spPr>
              <a:xfrm>
                <a:off x="9254293" y="4015316"/>
                <a:ext cx="861650" cy="306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Sensor 5</a:t>
                </a:r>
                <a:endParaRPr lang="en-GB" sz="1400" b="1" dirty="0"/>
              </a:p>
            </p:txBody>
          </p: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BE32A8F9-82BD-4E72-BC80-E07130020A46}"/>
                  </a:ext>
                </a:extLst>
              </p:cNvPr>
              <p:cNvCxnSpPr/>
              <p:nvPr/>
            </p:nvCxnSpPr>
            <p:spPr>
              <a:xfrm>
                <a:off x="2353446" y="4013200"/>
                <a:ext cx="77472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F9CEB534-40B5-421B-B64C-2F3AD4AE4ECB}"/>
                  </a:ext>
                </a:extLst>
              </p:cNvPr>
              <p:cNvCxnSpPr/>
              <p:nvPr/>
            </p:nvCxnSpPr>
            <p:spPr>
              <a:xfrm>
                <a:off x="2353446" y="2903544"/>
                <a:ext cx="775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289B0BD1-EB0D-4EBC-983B-7B1B22B33634}"/>
                  </a:ext>
                </a:extLst>
              </p:cNvPr>
              <p:cNvSpPr txBox="1"/>
              <p:nvPr/>
            </p:nvSpPr>
            <p:spPr>
              <a:xfrm>
                <a:off x="2013860" y="2979986"/>
                <a:ext cx="40591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b="1" dirty="0"/>
                  <a:t>16°</a:t>
                </a:r>
              </a:p>
              <a:p>
                <a:pPr algn="r"/>
                <a:endParaRPr lang="it-IT" sz="1600" b="1" dirty="0"/>
              </a:p>
              <a:p>
                <a:pPr algn="r"/>
                <a:r>
                  <a:rPr lang="it-IT" sz="1200" b="1" dirty="0"/>
                  <a:t>12°</a:t>
                </a:r>
              </a:p>
              <a:p>
                <a:pPr algn="r"/>
                <a:endParaRPr lang="it-IT" sz="1600" b="1" dirty="0"/>
              </a:p>
              <a:p>
                <a:pPr algn="r"/>
                <a:r>
                  <a:rPr lang="it-IT" sz="1200" b="1" dirty="0"/>
                  <a:t>8°</a:t>
                </a:r>
                <a:endParaRPr lang="en-GB" sz="1200" b="1" dirty="0"/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E4A993ED-0A4B-414D-8F87-A8F801D65E55}"/>
                  </a:ext>
                </a:extLst>
              </p:cNvPr>
              <p:cNvSpPr txBox="1"/>
              <p:nvPr/>
            </p:nvSpPr>
            <p:spPr>
              <a:xfrm rot="16200000">
                <a:off x="1250047" y="4622758"/>
                <a:ext cx="12311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 err="1"/>
                  <a:t>Inclination</a:t>
                </a:r>
                <a:r>
                  <a:rPr lang="it-IT" sz="1400" b="1" dirty="0"/>
                  <a:t> [°]</a:t>
                </a:r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E73F0590-F465-482B-BC0B-486DB00C8DAF}"/>
                  </a:ext>
                </a:extLst>
              </p:cNvPr>
              <p:cNvSpPr txBox="1"/>
              <p:nvPr/>
            </p:nvSpPr>
            <p:spPr>
              <a:xfrm rot="16200000">
                <a:off x="1151605" y="3220141"/>
                <a:ext cx="14279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Temperature [°]</a:t>
                </a:r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FC6C642-54B9-4ACF-BCFE-F96821005F6E}"/>
                </a:ext>
              </a:extLst>
            </p:cNvPr>
            <p:cNvSpPr txBox="1"/>
            <p:nvPr/>
          </p:nvSpPr>
          <p:spPr>
            <a:xfrm>
              <a:off x="8688514" y="2444750"/>
              <a:ext cx="142666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b="1" dirty="0"/>
                <a:t>Raw data</a:t>
              </a:r>
            </a:p>
            <a:p>
              <a:pPr algn="r"/>
              <a:r>
                <a:rPr lang="it-IT" sz="1200" b="1" dirty="0" err="1"/>
                <a:t>Cleaned</a:t>
              </a:r>
              <a:r>
                <a:rPr lang="it-IT" sz="1200" b="1" dirty="0"/>
                <a:t> data</a:t>
              </a:r>
              <a:endParaRPr lang="en-GB" sz="1200" b="1" dirty="0"/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CBF3359-1A23-46E2-9D22-4D99ECD1CEA0}"/>
                </a:ext>
              </a:extLst>
            </p:cNvPr>
            <p:cNvCxnSpPr>
              <a:cxnSpLocks/>
            </p:cNvCxnSpPr>
            <p:nvPr/>
          </p:nvCxnSpPr>
          <p:spPr>
            <a:xfrm>
              <a:off x="8743118" y="2587011"/>
              <a:ext cx="409575" cy="0"/>
            </a:xfrm>
            <a:prstGeom prst="line">
              <a:avLst/>
            </a:prstGeom>
            <a:ln w="38100">
              <a:solidFill>
                <a:srgbClr val="8B64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4433B5A6-05D2-4FA0-AF45-99EB5CC3BD81}"/>
                </a:ext>
              </a:extLst>
            </p:cNvPr>
            <p:cNvCxnSpPr>
              <a:cxnSpLocks/>
            </p:cNvCxnSpPr>
            <p:nvPr/>
          </p:nvCxnSpPr>
          <p:spPr>
            <a:xfrm>
              <a:off x="8743118" y="2767986"/>
              <a:ext cx="40957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88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Network </a:t>
            </a:r>
            <a:r>
              <a:rPr lang="it-IT" sz="4000" b="1" dirty="0" err="1"/>
              <a:t>traffic</a:t>
            </a:r>
            <a:r>
              <a:rPr lang="it-IT" sz="4000" b="1" dirty="0"/>
              <a:t> </a:t>
            </a:r>
            <a:r>
              <a:rPr lang="it-IT" sz="4000" b="1" dirty="0" err="1"/>
              <a:t>reduction</a:t>
            </a:r>
            <a:r>
              <a:rPr lang="it-IT" sz="4000" b="1" dirty="0"/>
              <a:t> via PCA </a:t>
            </a:r>
            <a:r>
              <a:rPr lang="it-IT" sz="4000" b="1" dirty="0" err="1"/>
              <a:t>based</a:t>
            </a:r>
            <a:r>
              <a:rPr lang="it-IT" sz="4000" b="1" dirty="0"/>
              <a:t> </a:t>
            </a:r>
            <a:r>
              <a:rPr lang="it-IT" sz="4000" b="1" dirty="0" err="1"/>
              <a:t>approach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11</a:t>
            </a:fld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1C34008-B596-4B3B-BEA8-1BA25CF6BEF8}"/>
              </a:ext>
            </a:extLst>
          </p:cNvPr>
          <p:cNvGrpSpPr/>
          <p:nvPr/>
        </p:nvGrpSpPr>
        <p:grpSpPr>
          <a:xfrm>
            <a:off x="276543" y="1146306"/>
            <a:ext cx="11794903" cy="1545865"/>
            <a:chOff x="351781" y="1013726"/>
            <a:chExt cx="8846177" cy="115939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F073C64-2958-4F08-A7D8-24CBDAC6B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583" y="1013726"/>
              <a:ext cx="1747440" cy="1159399"/>
            </a:xfrm>
            <a:prstGeom prst="rect">
              <a:avLst/>
            </a:prstGeom>
          </p:spPr>
        </p:pic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29730A95-204D-4042-AE4B-D5CFD499A34F}"/>
                </a:ext>
              </a:extLst>
            </p:cNvPr>
            <p:cNvSpPr/>
            <p:nvPr/>
          </p:nvSpPr>
          <p:spPr>
            <a:xfrm>
              <a:off x="351781" y="1656002"/>
              <a:ext cx="529389" cy="30797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</a:rPr>
                <a:t>S1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56453AA1-FF38-4D2C-889A-E496ED9B1095}"/>
                </a:ext>
              </a:extLst>
            </p:cNvPr>
            <p:cNvSpPr/>
            <p:nvPr/>
          </p:nvSpPr>
          <p:spPr>
            <a:xfrm>
              <a:off x="2654971" y="1656002"/>
              <a:ext cx="529389" cy="30797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</a:rPr>
                <a:t>Sn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74CE7584-BE4F-4648-9EB4-63260A60DFC0}"/>
                </a:ext>
              </a:extLst>
            </p:cNvPr>
            <p:cNvSpPr/>
            <p:nvPr/>
          </p:nvSpPr>
          <p:spPr>
            <a:xfrm>
              <a:off x="1868905" y="1656002"/>
              <a:ext cx="529389" cy="30797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</a:rPr>
                <a:t>S3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0DDB445A-D75D-46BC-ADE8-2960DE3C4445}"/>
                </a:ext>
              </a:extLst>
            </p:cNvPr>
            <p:cNvSpPr/>
            <p:nvPr/>
          </p:nvSpPr>
          <p:spPr>
            <a:xfrm>
              <a:off x="1117221" y="1656002"/>
              <a:ext cx="529389" cy="30797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</a:rPr>
                <a:t>S2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5D5EBDB6-4A5A-441D-86A3-4F3B30535358}"/>
                </a:ext>
              </a:extLst>
            </p:cNvPr>
            <p:cNvSpPr/>
            <p:nvPr/>
          </p:nvSpPr>
          <p:spPr>
            <a:xfrm>
              <a:off x="3438963" y="1555609"/>
              <a:ext cx="1211065" cy="5087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1"/>
                  </a:solidFill>
                </a:rPr>
                <a:t>GATEWAY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6D9509DC-AD64-4FAB-8A6D-7A3B2BFB174A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>
              <a:off x="881170" y="1809991"/>
              <a:ext cx="2360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DF1CB86F-5E6B-487A-9535-F96212D6C76D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1646610" y="1809991"/>
              <a:ext cx="2222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29CDDF47-21DD-42CE-A70E-4994F6EC36CB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>
            <a:xfrm>
              <a:off x="2398294" y="1809991"/>
              <a:ext cx="2566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75B721B8-B1C3-445F-8D44-4C83C1C77CFF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3184360" y="1809991"/>
              <a:ext cx="2546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ccia a destra 19">
              <a:extLst>
                <a:ext uri="{FF2B5EF4-FFF2-40B4-BE49-F238E27FC236}">
                  <a16:creationId xmlns:a16="http://schemas.microsoft.com/office/drawing/2014/main" id="{BF510113-7C3E-4B88-820A-301E7D710AE3}"/>
                </a:ext>
              </a:extLst>
            </p:cNvPr>
            <p:cNvSpPr/>
            <p:nvPr/>
          </p:nvSpPr>
          <p:spPr>
            <a:xfrm>
              <a:off x="4833256" y="1507482"/>
              <a:ext cx="790647" cy="55689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12F9883-0042-4277-83D6-343559C1A105}"/>
                </a:ext>
              </a:extLst>
            </p:cNvPr>
            <p:cNvSpPr txBox="1"/>
            <p:nvPr/>
          </p:nvSpPr>
          <p:spPr>
            <a:xfrm>
              <a:off x="4460097" y="1145439"/>
              <a:ext cx="1691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867" dirty="0"/>
                <a:t>Raw data</a:t>
              </a:r>
              <a:endParaRPr lang="en-GB" sz="1867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B7FDF32-9770-424A-9992-6CEAA8ED5A0E}"/>
                </a:ext>
              </a:extLst>
            </p:cNvPr>
            <p:cNvSpPr txBox="1"/>
            <p:nvPr/>
          </p:nvSpPr>
          <p:spPr>
            <a:xfrm>
              <a:off x="6174365" y="1452127"/>
              <a:ext cx="1030833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b="1" dirty="0">
                  <a:solidFill>
                    <a:srgbClr val="3F9DD6"/>
                  </a:solidFill>
                </a:rPr>
                <a:t>Cloud</a:t>
              </a:r>
              <a:endParaRPr lang="en-GB" sz="3200" b="1" dirty="0">
                <a:solidFill>
                  <a:srgbClr val="3F9DD6"/>
                </a:solidFill>
              </a:endParaRPr>
            </a:p>
          </p:txBody>
        </p:sp>
        <p:pic>
          <p:nvPicPr>
            <p:cNvPr id="23" name="Immagine 22" descr="Immagine che contiene clipart&#10;&#10;Descrizione generata con affidabilità molto elevata">
              <a:extLst>
                <a:ext uri="{FF2B5EF4-FFF2-40B4-BE49-F238E27FC236}">
                  <a16:creationId xmlns:a16="http://schemas.microsoft.com/office/drawing/2014/main" id="{A5E07240-5BDF-4A7D-992B-FE50EFA6B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10"/>
            <a:stretch/>
          </p:blipFill>
          <p:spPr>
            <a:xfrm>
              <a:off x="7519859" y="1795713"/>
              <a:ext cx="223200" cy="230153"/>
            </a:xfrm>
            <a:prstGeom prst="rect">
              <a:avLst/>
            </a:prstGeom>
          </p:spPr>
        </p:pic>
        <p:pic>
          <p:nvPicPr>
            <p:cNvPr id="24" name="Immagine 23" descr="Immagine che contiene clipart&#10;&#10;Descrizione generata con affidabilità molto elevata">
              <a:extLst>
                <a:ext uri="{FF2B5EF4-FFF2-40B4-BE49-F238E27FC236}">
                  <a16:creationId xmlns:a16="http://schemas.microsoft.com/office/drawing/2014/main" id="{C00D931D-E046-4636-B166-A58A3D275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85"/>
            <a:stretch/>
          </p:blipFill>
          <p:spPr>
            <a:xfrm>
              <a:off x="7480651" y="1138144"/>
              <a:ext cx="221824" cy="215303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251F3B53-BA8B-4D81-B9F1-CB932E39C266}"/>
                </a:ext>
              </a:extLst>
            </p:cNvPr>
            <p:cNvSpPr txBox="1"/>
            <p:nvPr/>
          </p:nvSpPr>
          <p:spPr>
            <a:xfrm>
              <a:off x="7631459" y="1124914"/>
              <a:ext cx="15571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No information </a:t>
              </a:r>
              <a:r>
                <a:rPr lang="it-IT" sz="1600" dirty="0" err="1"/>
                <a:t>loss</a:t>
              </a:r>
              <a:endParaRPr lang="en-GB" sz="1600" dirty="0"/>
            </a:p>
          </p:txBody>
        </p:sp>
        <p:pic>
          <p:nvPicPr>
            <p:cNvPr id="26" name="Immagine 25" descr="Immagine che contiene clipart&#10;&#10;Descrizione generata con affidabilità molto elevata">
              <a:extLst>
                <a:ext uri="{FF2B5EF4-FFF2-40B4-BE49-F238E27FC236}">
                  <a16:creationId xmlns:a16="http://schemas.microsoft.com/office/drawing/2014/main" id="{73332EAC-0109-4748-8AA1-BD9DA1A9F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85"/>
            <a:stretch/>
          </p:blipFill>
          <p:spPr>
            <a:xfrm>
              <a:off x="7488673" y="1379319"/>
              <a:ext cx="221824" cy="215303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A8E2A4AC-1B52-486E-A1CE-783C23EFB97F}"/>
                </a:ext>
              </a:extLst>
            </p:cNvPr>
            <p:cNvSpPr txBox="1"/>
            <p:nvPr/>
          </p:nvSpPr>
          <p:spPr>
            <a:xfrm>
              <a:off x="7639481" y="1366089"/>
              <a:ext cx="155713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No computing overhead</a:t>
              </a:r>
              <a:endParaRPr lang="en-GB" sz="1600" dirty="0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7F2FE5A-AB14-458A-B2DC-C0D719035BC9}"/>
                </a:ext>
              </a:extLst>
            </p:cNvPr>
            <p:cNvSpPr txBox="1"/>
            <p:nvPr/>
          </p:nvSpPr>
          <p:spPr>
            <a:xfrm>
              <a:off x="7640824" y="1761311"/>
              <a:ext cx="15571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High </a:t>
              </a:r>
              <a:r>
                <a:rPr lang="it-IT" sz="1600" dirty="0" err="1"/>
                <a:t>bandwidth</a:t>
              </a:r>
              <a:endParaRPr lang="en-GB" sz="1600" dirty="0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D5DE6E81-4643-45B0-AB61-CCBA6CA5C464}"/>
                </a:ext>
              </a:extLst>
            </p:cNvPr>
            <p:cNvSpPr txBox="1"/>
            <p:nvPr/>
          </p:nvSpPr>
          <p:spPr>
            <a:xfrm>
              <a:off x="963677" y="1357184"/>
              <a:ext cx="19390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867" dirty="0"/>
                <a:t>MEMS </a:t>
              </a:r>
              <a:r>
                <a:rPr lang="it-IT" sz="1867" dirty="0" err="1"/>
                <a:t>accelerometers</a:t>
              </a:r>
              <a:endParaRPr lang="en-GB" sz="1867" dirty="0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0214B73-307E-4046-9ED5-E6B73B3E4985}"/>
              </a:ext>
            </a:extLst>
          </p:cNvPr>
          <p:cNvGrpSpPr/>
          <p:nvPr/>
        </p:nvGrpSpPr>
        <p:grpSpPr>
          <a:xfrm>
            <a:off x="285711" y="4430500"/>
            <a:ext cx="11857836" cy="1771205"/>
            <a:chOff x="358658" y="3322872"/>
            <a:chExt cx="8893377" cy="1328404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086DB00A-2CD2-428B-9729-263659F86122}"/>
                </a:ext>
              </a:extLst>
            </p:cNvPr>
            <p:cNvGrpSpPr/>
            <p:nvPr/>
          </p:nvGrpSpPr>
          <p:grpSpPr>
            <a:xfrm>
              <a:off x="358658" y="3379772"/>
              <a:ext cx="8893377" cy="1271504"/>
              <a:chOff x="358658" y="3177643"/>
              <a:chExt cx="8893377" cy="1271504"/>
            </a:xfrm>
          </p:grpSpPr>
          <p:pic>
            <p:nvPicPr>
              <p:cNvPr id="33" name="Immagine 32">
                <a:extLst>
                  <a:ext uri="{FF2B5EF4-FFF2-40B4-BE49-F238E27FC236}">
                    <a16:creationId xmlns:a16="http://schemas.microsoft.com/office/drawing/2014/main" id="{D4FCF44F-87E9-4419-B8B9-1165C3F89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583" y="3177643"/>
                <a:ext cx="1747440" cy="1159399"/>
              </a:xfrm>
              <a:prstGeom prst="rect">
                <a:avLst/>
              </a:prstGeom>
            </p:spPr>
          </p:pic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00C2A0AE-3FA0-420A-BA41-37447FEB55DF}"/>
                  </a:ext>
                </a:extLst>
              </p:cNvPr>
              <p:cNvSpPr/>
              <p:nvPr/>
            </p:nvSpPr>
            <p:spPr>
              <a:xfrm>
                <a:off x="3473340" y="3492644"/>
                <a:ext cx="1211065" cy="956503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GATEWAY</a:t>
                </a:r>
              </a:p>
              <a:p>
                <a:pPr algn="ctr"/>
                <a:endParaRPr lang="it-IT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ccia a destra 34">
                <a:extLst>
                  <a:ext uri="{FF2B5EF4-FFF2-40B4-BE49-F238E27FC236}">
                    <a16:creationId xmlns:a16="http://schemas.microsoft.com/office/drawing/2014/main" id="{77637764-E9B2-4B93-944B-C3004EAA737A}"/>
                  </a:ext>
                </a:extLst>
              </p:cNvPr>
              <p:cNvSpPr/>
              <p:nvPr/>
            </p:nvSpPr>
            <p:spPr>
              <a:xfrm>
                <a:off x="4833256" y="3877652"/>
                <a:ext cx="790647" cy="157044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9619700D-918C-4E50-8479-B80502CA5DE7}"/>
                  </a:ext>
                </a:extLst>
              </p:cNvPr>
              <p:cNvSpPr txBox="1"/>
              <p:nvPr/>
            </p:nvSpPr>
            <p:spPr>
              <a:xfrm>
                <a:off x="4501347" y="3522482"/>
                <a:ext cx="1691296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867" dirty="0" err="1"/>
                  <a:t>Compressed</a:t>
                </a:r>
                <a:r>
                  <a:rPr lang="it-IT" sz="1867" dirty="0"/>
                  <a:t> data</a:t>
                </a:r>
                <a:endParaRPr lang="en-GB" sz="1867" dirty="0"/>
              </a:p>
            </p:txBody>
          </p:sp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FDE8CD12-7FD4-4EEA-ACF6-1E82F60B2F35}"/>
                  </a:ext>
                </a:extLst>
              </p:cNvPr>
              <p:cNvSpPr/>
              <p:nvPr/>
            </p:nvSpPr>
            <p:spPr>
              <a:xfrm>
                <a:off x="3576946" y="3890316"/>
                <a:ext cx="1001571" cy="44672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589" indent="-228589" algn="ctr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98ABCF8-E935-466E-8747-24C510F8F13E}"/>
                  </a:ext>
                </a:extLst>
              </p:cNvPr>
              <p:cNvSpPr txBox="1"/>
              <p:nvPr/>
            </p:nvSpPr>
            <p:spPr>
              <a:xfrm>
                <a:off x="6175292" y="3628324"/>
                <a:ext cx="1030833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b="1" dirty="0">
                    <a:solidFill>
                      <a:srgbClr val="3F9DD6"/>
                    </a:solidFill>
                  </a:rPr>
                  <a:t>Cloud</a:t>
                </a:r>
                <a:endParaRPr lang="en-GB" sz="3200" b="1" dirty="0">
                  <a:solidFill>
                    <a:srgbClr val="3F9DD6"/>
                  </a:solidFill>
                </a:endParaRPr>
              </a:p>
            </p:txBody>
          </p:sp>
          <p:sp>
            <p:nvSpPr>
              <p:cNvPr id="39" name="Rettangolo con angoli arrotondati 38">
                <a:extLst>
                  <a:ext uri="{FF2B5EF4-FFF2-40B4-BE49-F238E27FC236}">
                    <a16:creationId xmlns:a16="http://schemas.microsoft.com/office/drawing/2014/main" id="{7B240588-10E3-4951-A4F0-3F137AEA581D}"/>
                  </a:ext>
                </a:extLst>
              </p:cNvPr>
              <p:cNvSpPr/>
              <p:nvPr/>
            </p:nvSpPr>
            <p:spPr>
              <a:xfrm>
                <a:off x="358658" y="3815809"/>
                <a:ext cx="529389" cy="30797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S1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DF5DDAEA-93FD-4F91-9D01-BE26F7C0CCBB}"/>
                  </a:ext>
                </a:extLst>
              </p:cNvPr>
              <p:cNvSpPr/>
              <p:nvPr/>
            </p:nvSpPr>
            <p:spPr>
              <a:xfrm>
                <a:off x="2661848" y="3815809"/>
                <a:ext cx="529389" cy="30797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Sn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ttangolo con angoli arrotondati 40">
                <a:extLst>
                  <a:ext uri="{FF2B5EF4-FFF2-40B4-BE49-F238E27FC236}">
                    <a16:creationId xmlns:a16="http://schemas.microsoft.com/office/drawing/2014/main" id="{C2605F72-E148-4B3C-9ECF-EAB5671B129A}"/>
                  </a:ext>
                </a:extLst>
              </p:cNvPr>
              <p:cNvSpPr/>
              <p:nvPr/>
            </p:nvSpPr>
            <p:spPr>
              <a:xfrm>
                <a:off x="1875782" y="3815809"/>
                <a:ext cx="529389" cy="30797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S3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ttangolo con angoli arrotondati 41">
                <a:extLst>
                  <a:ext uri="{FF2B5EF4-FFF2-40B4-BE49-F238E27FC236}">
                    <a16:creationId xmlns:a16="http://schemas.microsoft.com/office/drawing/2014/main" id="{470B912D-F8AA-4E84-A091-80A2204A56AB}"/>
                  </a:ext>
                </a:extLst>
              </p:cNvPr>
              <p:cNvSpPr/>
              <p:nvPr/>
            </p:nvSpPr>
            <p:spPr>
              <a:xfrm>
                <a:off x="1124098" y="3815809"/>
                <a:ext cx="529389" cy="30797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S2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15B1055B-6BD8-4EAC-8FFB-577607D541CF}"/>
                  </a:ext>
                </a:extLst>
              </p:cNvPr>
              <p:cNvCxnSpPr>
                <a:stCxn id="39" idx="3"/>
                <a:endCxn id="42" idx="1"/>
              </p:cNvCxnSpPr>
              <p:nvPr/>
            </p:nvCxnSpPr>
            <p:spPr>
              <a:xfrm>
                <a:off x="888047" y="3969798"/>
                <a:ext cx="2360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985E042A-04EE-43CB-ADD0-162097CEDA86}"/>
                  </a:ext>
                </a:extLst>
              </p:cNvPr>
              <p:cNvCxnSpPr>
                <a:cxnSpLocks/>
                <a:stCxn id="42" idx="3"/>
                <a:endCxn id="41" idx="1"/>
              </p:cNvCxnSpPr>
              <p:nvPr/>
            </p:nvCxnSpPr>
            <p:spPr>
              <a:xfrm>
                <a:off x="1653487" y="3969798"/>
                <a:ext cx="2222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B341AE8E-A666-4416-ADC4-6D81381B4865}"/>
                  </a:ext>
                </a:extLst>
              </p:cNvPr>
              <p:cNvCxnSpPr>
                <a:cxnSpLocks/>
                <a:stCxn id="41" idx="3"/>
                <a:endCxn id="40" idx="1"/>
              </p:cNvCxnSpPr>
              <p:nvPr/>
            </p:nvCxnSpPr>
            <p:spPr>
              <a:xfrm>
                <a:off x="2405171" y="3969798"/>
                <a:ext cx="2566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>
                <a:extLst>
                  <a:ext uri="{FF2B5EF4-FFF2-40B4-BE49-F238E27FC236}">
                    <a16:creationId xmlns:a16="http://schemas.microsoft.com/office/drawing/2014/main" id="{7D8CB58A-3AC1-4D6E-87DF-610AB5A826EC}"/>
                  </a:ext>
                </a:extLst>
              </p:cNvPr>
              <p:cNvCxnSpPr>
                <a:cxnSpLocks/>
                <a:stCxn id="40" idx="3"/>
                <a:endCxn id="34" idx="1"/>
              </p:cNvCxnSpPr>
              <p:nvPr/>
            </p:nvCxnSpPr>
            <p:spPr>
              <a:xfrm>
                <a:off x="3191237" y="3969798"/>
                <a:ext cx="282103" cy="10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89613518-E5E4-443F-85D6-9584C4233ADD}"/>
                  </a:ext>
                </a:extLst>
              </p:cNvPr>
              <p:cNvSpPr txBox="1"/>
              <p:nvPr/>
            </p:nvSpPr>
            <p:spPr>
              <a:xfrm>
                <a:off x="3558908" y="3923732"/>
                <a:ext cx="1235995" cy="376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8528" indent="-118528">
                  <a:buFont typeface="Arial" panose="020B0604020202020204" pitchFamily="34" charset="0"/>
                  <a:buChar char="•"/>
                </a:pPr>
                <a:r>
                  <a:rPr lang="it-IT" sz="1333" b="1" dirty="0"/>
                  <a:t>PCA</a:t>
                </a:r>
                <a:r>
                  <a:rPr lang="it-IT" sz="1333" dirty="0"/>
                  <a:t> training</a:t>
                </a:r>
              </a:p>
              <a:p>
                <a:pPr marL="118528" indent="-118528">
                  <a:buFont typeface="Arial" panose="020B0604020202020204" pitchFamily="34" charset="0"/>
                  <a:buChar char="•"/>
                </a:pPr>
                <a:r>
                  <a:rPr lang="it-IT" sz="1333" b="1" dirty="0"/>
                  <a:t>PCA</a:t>
                </a:r>
                <a:r>
                  <a:rPr lang="it-IT" sz="1333" dirty="0"/>
                  <a:t> reduction</a:t>
                </a:r>
                <a:endParaRPr lang="en-GB" sz="1333" dirty="0"/>
              </a:p>
            </p:txBody>
          </p:sp>
          <p:pic>
            <p:nvPicPr>
              <p:cNvPr id="48" name="Immagine 47" descr="Immagine che contiene clipart&#10;&#10;Descrizione generata con affidabilità molto elevata">
                <a:extLst>
                  <a:ext uri="{FF2B5EF4-FFF2-40B4-BE49-F238E27FC236}">
                    <a16:creationId xmlns:a16="http://schemas.microsoft.com/office/drawing/2014/main" id="{17E0C11F-978A-4BC1-837A-E503AF6F20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510"/>
              <a:stretch/>
            </p:blipFill>
            <p:spPr>
              <a:xfrm>
                <a:off x="7541503" y="3390858"/>
                <a:ext cx="223200" cy="230153"/>
              </a:xfrm>
              <a:prstGeom prst="rect">
                <a:avLst/>
              </a:prstGeom>
            </p:spPr>
          </p:pic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B0FF273B-C05C-4D0D-BDCA-989B3A9E23E1}"/>
                  </a:ext>
                </a:extLst>
              </p:cNvPr>
              <p:cNvSpPr txBox="1"/>
              <p:nvPr/>
            </p:nvSpPr>
            <p:spPr>
              <a:xfrm>
                <a:off x="7685536" y="3386743"/>
                <a:ext cx="15571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Lossy </a:t>
                </a:r>
                <a:r>
                  <a:rPr lang="it-IT" sz="1600" dirty="0" err="1"/>
                  <a:t>compression</a:t>
                </a:r>
                <a:endParaRPr lang="en-GB" sz="1600" dirty="0"/>
              </a:p>
            </p:txBody>
          </p:sp>
          <p:pic>
            <p:nvPicPr>
              <p:cNvPr id="50" name="Immagine 49" descr="Immagine che contiene clipart&#10;&#10;Descrizione generata con affidabilità molto elevata">
                <a:extLst>
                  <a:ext uri="{FF2B5EF4-FFF2-40B4-BE49-F238E27FC236}">
                    <a16:creationId xmlns:a16="http://schemas.microsoft.com/office/drawing/2014/main" id="{7B2900DD-9486-4F61-8A9E-164AED4373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485"/>
              <a:stretch/>
            </p:blipFill>
            <p:spPr>
              <a:xfrm>
                <a:off x="7542750" y="3641148"/>
                <a:ext cx="221824" cy="215303"/>
              </a:xfrm>
              <a:prstGeom prst="rect">
                <a:avLst/>
              </a:prstGeom>
            </p:spPr>
          </p:pic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758F049-4AE0-4EA1-92A5-FCC6FC53D2CA}"/>
                  </a:ext>
                </a:extLst>
              </p:cNvPr>
              <p:cNvSpPr txBox="1"/>
              <p:nvPr/>
            </p:nvSpPr>
            <p:spPr>
              <a:xfrm>
                <a:off x="7693558" y="3627918"/>
                <a:ext cx="15571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Training on board</a:t>
                </a:r>
                <a:endParaRPr lang="en-GB" sz="1600" dirty="0"/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621F953-AD65-4C33-9DFD-8292D42F1A6F}"/>
                  </a:ext>
                </a:extLst>
              </p:cNvPr>
              <p:cNvSpPr txBox="1"/>
              <p:nvPr/>
            </p:nvSpPr>
            <p:spPr>
              <a:xfrm>
                <a:off x="7694901" y="3871886"/>
                <a:ext cx="15571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Low </a:t>
                </a:r>
                <a:r>
                  <a:rPr lang="it-IT" sz="1600" dirty="0" err="1"/>
                  <a:t>bandwidth</a:t>
                </a:r>
                <a:endParaRPr lang="en-GB" sz="1600" dirty="0"/>
              </a:p>
            </p:txBody>
          </p:sp>
          <p:pic>
            <p:nvPicPr>
              <p:cNvPr id="53" name="Immagine 52" descr="Immagine che contiene clipart&#10;&#10;Descrizione generata con affidabilità molto elevata">
                <a:extLst>
                  <a:ext uri="{FF2B5EF4-FFF2-40B4-BE49-F238E27FC236}">
                    <a16:creationId xmlns:a16="http://schemas.microsoft.com/office/drawing/2014/main" id="{4E4F4F98-7561-4E37-B377-5C97E177B9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485"/>
              <a:stretch/>
            </p:blipFill>
            <p:spPr>
              <a:xfrm>
                <a:off x="7533343" y="3923251"/>
                <a:ext cx="221824" cy="215303"/>
              </a:xfrm>
              <a:prstGeom prst="rect">
                <a:avLst/>
              </a:prstGeom>
            </p:spPr>
          </p:pic>
          <p:sp>
            <p:nvSpPr>
              <p:cNvPr id="54" name="Freccia a destra 53">
                <a:extLst>
                  <a:ext uri="{FF2B5EF4-FFF2-40B4-BE49-F238E27FC236}">
                    <a16:creationId xmlns:a16="http://schemas.microsoft.com/office/drawing/2014/main" id="{F26D0172-ECEB-4666-A39A-57A0E02ADFAA}"/>
                  </a:ext>
                </a:extLst>
              </p:cNvPr>
              <p:cNvSpPr/>
              <p:nvPr/>
            </p:nvSpPr>
            <p:spPr>
              <a:xfrm rot="13158705">
                <a:off x="4473964" y="4180929"/>
                <a:ext cx="388326" cy="1961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34061AF-5551-48F9-A128-0E02070EA434}"/>
                  </a:ext>
                </a:extLst>
              </p:cNvPr>
              <p:cNvSpPr txBox="1"/>
              <p:nvPr/>
            </p:nvSpPr>
            <p:spPr>
              <a:xfrm>
                <a:off x="960352" y="3522419"/>
                <a:ext cx="1939022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867" dirty="0"/>
                  <a:t>MEMS </a:t>
                </a:r>
                <a:r>
                  <a:rPr lang="it-IT" sz="1867" dirty="0" err="1"/>
                  <a:t>accelerometers</a:t>
                </a:r>
                <a:endParaRPr lang="en-GB" sz="1867" dirty="0"/>
              </a:p>
            </p:txBody>
          </p:sp>
        </p:grp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7A010EEA-0955-4B02-8BFA-160E48A7DB0F}"/>
                </a:ext>
              </a:extLst>
            </p:cNvPr>
            <p:cNvSpPr txBox="1"/>
            <p:nvPr/>
          </p:nvSpPr>
          <p:spPr>
            <a:xfrm>
              <a:off x="2728775" y="3322872"/>
              <a:ext cx="3373641" cy="37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667" b="1" dirty="0"/>
                <a:t>Streaming PCA </a:t>
              </a:r>
              <a:r>
                <a:rPr lang="it-IT" sz="2667" b="1" dirty="0" err="1"/>
                <a:t>compression</a:t>
              </a:r>
              <a:endParaRPr lang="en-GB" sz="2667" b="1" dirty="0"/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86FBCAD6-CE6F-46FF-AFA0-65053A5BC39A}"/>
              </a:ext>
            </a:extLst>
          </p:cNvPr>
          <p:cNvGrpSpPr/>
          <p:nvPr/>
        </p:nvGrpSpPr>
        <p:grpSpPr>
          <a:xfrm>
            <a:off x="276540" y="2632433"/>
            <a:ext cx="11835452" cy="1778684"/>
            <a:chOff x="207405" y="1974325"/>
            <a:chExt cx="8876589" cy="1334013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8569DA6F-DB82-4D01-BC02-04614948A1F6}"/>
                </a:ext>
              </a:extLst>
            </p:cNvPr>
            <p:cNvGrpSpPr/>
            <p:nvPr/>
          </p:nvGrpSpPr>
          <p:grpSpPr>
            <a:xfrm>
              <a:off x="207405" y="1974325"/>
              <a:ext cx="8876589" cy="1334013"/>
              <a:chOff x="351781" y="1993575"/>
              <a:chExt cx="8876589" cy="1334013"/>
            </a:xfrm>
          </p:grpSpPr>
          <p:grpSp>
            <p:nvGrpSpPr>
              <p:cNvPr id="60" name="Gruppo 59">
                <a:extLst>
                  <a:ext uri="{FF2B5EF4-FFF2-40B4-BE49-F238E27FC236}">
                    <a16:creationId xmlns:a16="http://schemas.microsoft.com/office/drawing/2014/main" id="{26F53F0C-1A7E-4EB3-8ADA-FAD84E539C15}"/>
                  </a:ext>
                </a:extLst>
              </p:cNvPr>
              <p:cNvGrpSpPr/>
              <p:nvPr/>
            </p:nvGrpSpPr>
            <p:grpSpPr>
              <a:xfrm>
                <a:off x="351781" y="2062958"/>
                <a:ext cx="8876589" cy="1264630"/>
                <a:chOff x="351781" y="2062958"/>
                <a:chExt cx="8876589" cy="1264630"/>
              </a:xfrm>
            </p:grpSpPr>
            <p:pic>
              <p:nvPicPr>
                <p:cNvPr id="63" name="Immagine 62">
                  <a:extLst>
                    <a:ext uri="{FF2B5EF4-FFF2-40B4-BE49-F238E27FC236}">
                      <a16:creationId xmlns:a16="http://schemas.microsoft.com/office/drawing/2014/main" id="{96099D3F-B3AE-4455-B645-836E04C762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2706" y="2062958"/>
                  <a:ext cx="1747440" cy="1159399"/>
                </a:xfrm>
                <a:prstGeom prst="rect">
                  <a:avLst/>
                </a:prstGeom>
              </p:spPr>
            </p:pic>
            <p:sp>
              <p:nvSpPr>
                <p:cNvPr id="64" name="Rettangolo con angoli arrotondati 63">
                  <a:extLst>
                    <a:ext uri="{FF2B5EF4-FFF2-40B4-BE49-F238E27FC236}">
                      <a16:creationId xmlns:a16="http://schemas.microsoft.com/office/drawing/2014/main" id="{A3C81908-35FF-4ABD-9515-E34FCB41370A}"/>
                    </a:ext>
                  </a:extLst>
                </p:cNvPr>
                <p:cNvSpPr/>
                <p:nvPr/>
              </p:nvSpPr>
              <p:spPr>
                <a:xfrm>
                  <a:off x="3466463" y="2371085"/>
                  <a:ext cx="1211065" cy="956503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400" dirty="0">
                      <a:solidFill>
                        <a:schemeClr val="tx1"/>
                      </a:solidFill>
                    </a:rPr>
                    <a:t>GATEWAY</a:t>
                  </a:r>
                </a:p>
                <a:p>
                  <a:pPr algn="ctr"/>
                  <a:endParaRPr lang="it-IT" sz="2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Freccia a destra 64">
                  <a:extLst>
                    <a:ext uri="{FF2B5EF4-FFF2-40B4-BE49-F238E27FC236}">
                      <a16:creationId xmlns:a16="http://schemas.microsoft.com/office/drawing/2014/main" id="{3E29176E-D5D6-4A23-B548-A478A8ED730D}"/>
                    </a:ext>
                  </a:extLst>
                </p:cNvPr>
                <p:cNvSpPr/>
                <p:nvPr/>
              </p:nvSpPr>
              <p:spPr>
                <a:xfrm>
                  <a:off x="4826379" y="2696830"/>
                  <a:ext cx="790647" cy="157044"/>
                </a:xfrm>
                <a:prstGeom prst="rightArrow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66" name="CasellaDiTesto 65">
                  <a:extLst>
                    <a:ext uri="{FF2B5EF4-FFF2-40B4-BE49-F238E27FC236}">
                      <a16:creationId xmlns:a16="http://schemas.microsoft.com/office/drawing/2014/main" id="{9EE9B539-76E8-4ABB-AB91-D29BF4AD7066}"/>
                    </a:ext>
                  </a:extLst>
                </p:cNvPr>
                <p:cNvSpPr txBox="1"/>
                <p:nvPr/>
              </p:nvSpPr>
              <p:spPr>
                <a:xfrm>
                  <a:off x="4508220" y="2406746"/>
                  <a:ext cx="1691296" cy="284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867" dirty="0" err="1"/>
                    <a:t>Compressed</a:t>
                  </a:r>
                  <a:r>
                    <a:rPr lang="it-IT" sz="1867" dirty="0"/>
                    <a:t> data</a:t>
                  </a:r>
                  <a:endParaRPr lang="en-GB" sz="1867" dirty="0"/>
                </a:p>
              </p:txBody>
            </p:sp>
            <p:sp>
              <p:nvSpPr>
                <p:cNvPr id="67" name="Rettangolo con angoli arrotondati 66">
                  <a:extLst>
                    <a:ext uri="{FF2B5EF4-FFF2-40B4-BE49-F238E27FC236}">
                      <a16:creationId xmlns:a16="http://schemas.microsoft.com/office/drawing/2014/main" id="{69E9A02E-17AE-4B06-9D0B-01D2F774102A}"/>
                    </a:ext>
                  </a:extLst>
                </p:cNvPr>
                <p:cNvSpPr/>
                <p:nvPr/>
              </p:nvSpPr>
              <p:spPr>
                <a:xfrm>
                  <a:off x="3576946" y="2768757"/>
                  <a:ext cx="1001571" cy="44672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600" b="1" dirty="0">
                      <a:solidFill>
                        <a:schemeClr val="tx1"/>
                      </a:solidFill>
                    </a:rPr>
                    <a:t>PCA </a:t>
                  </a:r>
                  <a:r>
                    <a:rPr lang="it-IT" sz="1600" dirty="0">
                      <a:solidFill>
                        <a:schemeClr val="tx1"/>
                      </a:solidFill>
                    </a:rPr>
                    <a:t>reduction</a:t>
                  </a:r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CasellaDiTesto 67">
                  <a:extLst>
                    <a:ext uri="{FF2B5EF4-FFF2-40B4-BE49-F238E27FC236}">
                      <a16:creationId xmlns:a16="http://schemas.microsoft.com/office/drawing/2014/main" id="{EB525031-66CB-4A9F-8009-9DFE02428BE9}"/>
                    </a:ext>
                  </a:extLst>
                </p:cNvPr>
                <p:cNvSpPr txBox="1"/>
                <p:nvPr/>
              </p:nvSpPr>
              <p:spPr>
                <a:xfrm>
                  <a:off x="6168415" y="2390652"/>
                  <a:ext cx="1030833" cy="438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3200" b="1" dirty="0">
                      <a:solidFill>
                        <a:srgbClr val="3F9DD6"/>
                      </a:solidFill>
                    </a:rPr>
                    <a:t>Cloud</a:t>
                  </a:r>
                  <a:endParaRPr lang="en-GB" sz="3200" b="1" dirty="0">
                    <a:solidFill>
                      <a:srgbClr val="3F9DD6"/>
                    </a:solidFill>
                  </a:endParaRPr>
                </a:p>
              </p:txBody>
            </p:sp>
            <p:sp>
              <p:nvSpPr>
                <p:cNvPr id="69" name="Rettangolo con angoli arrotondati 68">
                  <a:extLst>
                    <a:ext uri="{FF2B5EF4-FFF2-40B4-BE49-F238E27FC236}">
                      <a16:creationId xmlns:a16="http://schemas.microsoft.com/office/drawing/2014/main" id="{E9E19551-C219-424A-B9C6-EF7540973474}"/>
                    </a:ext>
                  </a:extLst>
                </p:cNvPr>
                <p:cNvSpPr/>
                <p:nvPr/>
              </p:nvSpPr>
              <p:spPr>
                <a:xfrm>
                  <a:off x="351781" y="2694249"/>
                  <a:ext cx="529389" cy="30797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400" dirty="0">
                      <a:solidFill>
                        <a:schemeClr val="tx1"/>
                      </a:solidFill>
                    </a:rPr>
                    <a:t>S1</a:t>
                  </a:r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ttangolo con angoli arrotondati 69">
                  <a:extLst>
                    <a:ext uri="{FF2B5EF4-FFF2-40B4-BE49-F238E27FC236}">
                      <a16:creationId xmlns:a16="http://schemas.microsoft.com/office/drawing/2014/main" id="{B3967FA0-3A2C-451F-9CD5-1B6A35D5287B}"/>
                    </a:ext>
                  </a:extLst>
                </p:cNvPr>
                <p:cNvSpPr/>
                <p:nvPr/>
              </p:nvSpPr>
              <p:spPr>
                <a:xfrm>
                  <a:off x="2654971" y="2694249"/>
                  <a:ext cx="529389" cy="30797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400" dirty="0">
                      <a:solidFill>
                        <a:schemeClr val="tx1"/>
                      </a:solidFill>
                    </a:rPr>
                    <a:t>Sn</a:t>
                  </a:r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ttangolo con angoli arrotondati 70">
                  <a:extLst>
                    <a:ext uri="{FF2B5EF4-FFF2-40B4-BE49-F238E27FC236}">
                      <a16:creationId xmlns:a16="http://schemas.microsoft.com/office/drawing/2014/main" id="{14258B41-CB35-4501-8200-639484AB15E2}"/>
                    </a:ext>
                  </a:extLst>
                </p:cNvPr>
                <p:cNvSpPr/>
                <p:nvPr/>
              </p:nvSpPr>
              <p:spPr>
                <a:xfrm>
                  <a:off x="1868905" y="2694249"/>
                  <a:ext cx="529389" cy="30797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400" dirty="0">
                      <a:solidFill>
                        <a:schemeClr val="tx1"/>
                      </a:solidFill>
                    </a:rPr>
                    <a:t>S3</a:t>
                  </a:r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ttangolo con angoli arrotondati 71">
                  <a:extLst>
                    <a:ext uri="{FF2B5EF4-FFF2-40B4-BE49-F238E27FC236}">
                      <a16:creationId xmlns:a16="http://schemas.microsoft.com/office/drawing/2014/main" id="{03E67B59-2639-40D5-B036-F80FDEEB1966}"/>
                    </a:ext>
                  </a:extLst>
                </p:cNvPr>
                <p:cNvSpPr/>
                <p:nvPr/>
              </p:nvSpPr>
              <p:spPr>
                <a:xfrm>
                  <a:off x="1117221" y="2694249"/>
                  <a:ext cx="529389" cy="30797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400" dirty="0">
                      <a:solidFill>
                        <a:schemeClr val="tx1"/>
                      </a:solidFill>
                    </a:rPr>
                    <a:t>S2</a:t>
                  </a:r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Connettore diritto 72">
                  <a:extLst>
                    <a:ext uri="{FF2B5EF4-FFF2-40B4-BE49-F238E27FC236}">
                      <a16:creationId xmlns:a16="http://schemas.microsoft.com/office/drawing/2014/main" id="{008D1E68-BEE3-4A60-8C10-361F22474840}"/>
                    </a:ext>
                  </a:extLst>
                </p:cNvPr>
                <p:cNvCxnSpPr>
                  <a:stCxn id="69" idx="3"/>
                  <a:endCxn id="72" idx="1"/>
                </p:cNvCxnSpPr>
                <p:nvPr/>
              </p:nvCxnSpPr>
              <p:spPr>
                <a:xfrm>
                  <a:off x="881170" y="2848238"/>
                  <a:ext cx="23605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ttore diritto 73">
                  <a:extLst>
                    <a:ext uri="{FF2B5EF4-FFF2-40B4-BE49-F238E27FC236}">
                      <a16:creationId xmlns:a16="http://schemas.microsoft.com/office/drawing/2014/main" id="{7700B344-DCCC-4047-8F5E-B16086F31943}"/>
                    </a:ext>
                  </a:extLst>
                </p:cNvPr>
                <p:cNvCxnSpPr>
                  <a:cxnSpLocks/>
                  <a:stCxn id="72" idx="3"/>
                  <a:endCxn id="71" idx="1"/>
                </p:cNvCxnSpPr>
                <p:nvPr/>
              </p:nvCxnSpPr>
              <p:spPr>
                <a:xfrm>
                  <a:off x="1646610" y="2848238"/>
                  <a:ext cx="22229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ttore diritto 74">
                  <a:extLst>
                    <a:ext uri="{FF2B5EF4-FFF2-40B4-BE49-F238E27FC236}">
                      <a16:creationId xmlns:a16="http://schemas.microsoft.com/office/drawing/2014/main" id="{ABB088E3-9F32-4824-85C7-19B45880EC25}"/>
                    </a:ext>
                  </a:extLst>
                </p:cNvPr>
                <p:cNvCxnSpPr>
                  <a:cxnSpLocks/>
                  <a:stCxn id="71" idx="3"/>
                  <a:endCxn id="70" idx="1"/>
                </p:cNvCxnSpPr>
                <p:nvPr/>
              </p:nvCxnSpPr>
              <p:spPr>
                <a:xfrm>
                  <a:off x="2398294" y="2848238"/>
                  <a:ext cx="25667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ttore diritto 75">
                  <a:extLst>
                    <a:ext uri="{FF2B5EF4-FFF2-40B4-BE49-F238E27FC236}">
                      <a16:creationId xmlns:a16="http://schemas.microsoft.com/office/drawing/2014/main" id="{FDECDB42-F18B-4B61-8BE9-C359CB6577AF}"/>
                    </a:ext>
                  </a:extLst>
                </p:cNvPr>
                <p:cNvCxnSpPr>
                  <a:cxnSpLocks/>
                  <a:stCxn id="70" idx="3"/>
                  <a:endCxn id="64" idx="1"/>
                </p:cNvCxnSpPr>
                <p:nvPr/>
              </p:nvCxnSpPr>
              <p:spPr>
                <a:xfrm>
                  <a:off x="3184360" y="2848238"/>
                  <a:ext cx="282103" cy="1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3F71DCD5-F11D-4FA6-8A07-1D50ECAA315C}"/>
                    </a:ext>
                  </a:extLst>
                </p:cNvPr>
                <p:cNvSpPr txBox="1"/>
                <p:nvPr/>
              </p:nvSpPr>
              <p:spPr>
                <a:xfrm>
                  <a:off x="7671236" y="2274574"/>
                  <a:ext cx="155713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/>
                    <a:t>Lossy </a:t>
                  </a:r>
                  <a:r>
                    <a:rPr lang="it-IT" sz="1600" dirty="0" err="1"/>
                    <a:t>compression</a:t>
                  </a:r>
                  <a:endParaRPr lang="en-GB" sz="1600" dirty="0"/>
                </a:p>
              </p:txBody>
            </p:sp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8B636E71-F5D5-4E11-8D5D-A846070577FC}"/>
                    </a:ext>
                  </a:extLst>
                </p:cNvPr>
                <p:cNvSpPr txBox="1"/>
                <p:nvPr/>
              </p:nvSpPr>
              <p:spPr>
                <a:xfrm>
                  <a:off x="7658262" y="2515749"/>
                  <a:ext cx="1557134" cy="438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/>
                    <a:t>Training on Cloud for </a:t>
                  </a:r>
                  <a:r>
                    <a:rPr lang="it-IT" sz="1600" dirty="0" err="1"/>
                    <a:t>all</a:t>
                  </a:r>
                  <a:r>
                    <a:rPr lang="it-IT" sz="1600" dirty="0"/>
                    <a:t> the </a:t>
                  </a:r>
                  <a:r>
                    <a:rPr lang="it-IT" sz="1600" dirty="0" err="1"/>
                    <a:t>installations</a:t>
                  </a:r>
                  <a:endParaRPr lang="en-GB" sz="1600" dirty="0"/>
                </a:p>
              </p:txBody>
            </p:sp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E256897F-DD00-4DB4-9E7C-FAC48BE64587}"/>
                    </a:ext>
                  </a:extLst>
                </p:cNvPr>
                <p:cNvSpPr txBox="1"/>
                <p:nvPr/>
              </p:nvSpPr>
              <p:spPr>
                <a:xfrm>
                  <a:off x="7659605" y="2910971"/>
                  <a:ext cx="155713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/>
                    <a:t>Low </a:t>
                  </a:r>
                  <a:r>
                    <a:rPr lang="it-IT" sz="1600" dirty="0" err="1"/>
                    <a:t>bandwidth</a:t>
                  </a:r>
                  <a:endParaRPr lang="en-GB" sz="1600" dirty="0"/>
                </a:p>
              </p:txBody>
            </p:sp>
            <p:pic>
              <p:nvPicPr>
                <p:cNvPr id="80" name="Immagine 79" descr="Immagine che contiene clipart&#10;&#10;Descrizione generata con affidabilità molto elevata">
                  <a:extLst>
                    <a:ext uri="{FF2B5EF4-FFF2-40B4-BE49-F238E27FC236}">
                      <a16:creationId xmlns:a16="http://schemas.microsoft.com/office/drawing/2014/main" id="{5216F68D-6F1A-4EF2-A085-57F2CB50E3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8485"/>
                <a:stretch/>
              </p:blipFill>
              <p:spPr>
                <a:xfrm>
                  <a:off x="7525547" y="2962336"/>
                  <a:ext cx="221824" cy="215303"/>
                </a:xfrm>
                <a:prstGeom prst="rect">
                  <a:avLst/>
                </a:prstGeom>
              </p:spPr>
            </p:pic>
            <p:pic>
              <p:nvPicPr>
                <p:cNvPr id="81" name="Immagine 80" descr="Immagine che contiene clipart&#10;&#10;Descrizione generata con affidabilità molto elevata">
                  <a:extLst>
                    <a:ext uri="{FF2B5EF4-FFF2-40B4-BE49-F238E27FC236}">
                      <a16:creationId xmlns:a16="http://schemas.microsoft.com/office/drawing/2014/main" id="{95B76972-F227-4160-99F6-B43A7812A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510"/>
                <a:stretch/>
              </p:blipFill>
              <p:spPr>
                <a:xfrm>
                  <a:off x="7519859" y="2327094"/>
                  <a:ext cx="223200" cy="230153"/>
                </a:xfrm>
                <a:prstGeom prst="rect">
                  <a:avLst/>
                </a:prstGeom>
              </p:spPr>
            </p:pic>
            <p:pic>
              <p:nvPicPr>
                <p:cNvPr id="82" name="Immagine 81" descr="Immagine che contiene clipart&#10;&#10;Descrizione generata con affidabilità molto elevata">
                  <a:extLst>
                    <a:ext uri="{FF2B5EF4-FFF2-40B4-BE49-F238E27FC236}">
                      <a16:creationId xmlns:a16="http://schemas.microsoft.com/office/drawing/2014/main" id="{4CBB63C0-56F6-44A1-8E1A-5AF116A0BB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510"/>
                <a:stretch/>
              </p:blipFill>
              <p:spPr>
                <a:xfrm>
                  <a:off x="7519859" y="2569732"/>
                  <a:ext cx="223200" cy="230153"/>
                </a:xfrm>
                <a:prstGeom prst="rect">
                  <a:avLst/>
                </a:prstGeom>
              </p:spPr>
            </p:pic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0DD26549-D746-4A1C-AE42-7A8912E37DFA}"/>
                    </a:ext>
                  </a:extLst>
                </p:cNvPr>
                <p:cNvSpPr txBox="1"/>
                <p:nvPr/>
              </p:nvSpPr>
              <p:spPr>
                <a:xfrm>
                  <a:off x="960352" y="2403675"/>
                  <a:ext cx="1939022" cy="284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867" dirty="0"/>
                    <a:t>MEMS </a:t>
                  </a:r>
                  <a:r>
                    <a:rPr lang="it-IT" sz="1867" dirty="0" err="1"/>
                    <a:t>accelerometers</a:t>
                  </a:r>
                  <a:endParaRPr lang="en-GB" sz="1867" dirty="0"/>
                </a:p>
              </p:txBody>
            </p:sp>
          </p:grp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20597B3-C942-4D11-8893-2B19B03317E6}"/>
                  </a:ext>
                </a:extLst>
              </p:cNvPr>
              <p:cNvSpPr txBox="1"/>
              <p:nvPr/>
            </p:nvSpPr>
            <p:spPr>
              <a:xfrm>
                <a:off x="6102081" y="2739323"/>
                <a:ext cx="144124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67" b="1" dirty="0">
                    <a:solidFill>
                      <a:srgbClr val="3F9DD6"/>
                    </a:solidFill>
                  </a:rPr>
                  <a:t>PCA training</a:t>
                </a:r>
                <a:endParaRPr lang="en-GB" sz="1867" b="1" dirty="0">
                  <a:solidFill>
                    <a:srgbClr val="3F9DD6"/>
                  </a:solidFill>
                </a:endParaRPr>
              </a:p>
            </p:txBody>
          </p:sp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C105305E-556E-45D7-8274-CA8F4299C8E9}"/>
                  </a:ext>
                </a:extLst>
              </p:cNvPr>
              <p:cNvSpPr txBox="1"/>
              <p:nvPr/>
            </p:nvSpPr>
            <p:spPr>
              <a:xfrm>
                <a:off x="3281213" y="1993575"/>
                <a:ext cx="2125917" cy="37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667" b="1" dirty="0"/>
                  <a:t>PCA </a:t>
                </a:r>
                <a:r>
                  <a:rPr lang="it-IT" sz="2667" b="1" dirty="0" err="1"/>
                  <a:t>compression</a:t>
                </a:r>
                <a:endParaRPr lang="en-GB" sz="2667" b="1" dirty="0"/>
              </a:p>
            </p:txBody>
          </p:sp>
        </p:grpSp>
        <p:sp>
          <p:nvSpPr>
            <p:cNvPr id="58" name="Freccia a destra 57">
              <a:extLst>
                <a:ext uri="{FF2B5EF4-FFF2-40B4-BE49-F238E27FC236}">
                  <a16:creationId xmlns:a16="http://schemas.microsoft.com/office/drawing/2014/main" id="{B3C2D0DB-78C0-4214-9F53-D219D66BDC5A}"/>
                </a:ext>
              </a:extLst>
            </p:cNvPr>
            <p:cNvSpPr/>
            <p:nvPr/>
          </p:nvSpPr>
          <p:spPr>
            <a:xfrm flipH="1">
              <a:off x="4661147" y="2854617"/>
              <a:ext cx="790647" cy="15704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BB18CE27-591A-492B-9E0A-33C54C888DAB}"/>
                </a:ext>
              </a:extLst>
            </p:cNvPr>
            <p:cNvSpPr txBox="1"/>
            <p:nvPr/>
          </p:nvSpPr>
          <p:spPr>
            <a:xfrm>
              <a:off x="4367633" y="2965366"/>
              <a:ext cx="1691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867" dirty="0"/>
                <a:t>Conversion Matrix</a:t>
              </a:r>
              <a:endParaRPr lang="en-GB" sz="1867" dirty="0"/>
            </a:p>
          </p:txBody>
        </p:sp>
      </p:grp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3D33D80A-E89A-4A1F-A894-BF89E3FE8783}"/>
              </a:ext>
            </a:extLst>
          </p:cNvPr>
          <p:cNvSpPr txBox="1"/>
          <p:nvPr/>
        </p:nvSpPr>
        <p:spPr>
          <a:xfrm>
            <a:off x="5642241" y="1972092"/>
            <a:ext cx="225506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67" dirty="0"/>
              <a:t>500 Kb/s</a:t>
            </a:r>
            <a:endParaRPr lang="en-GB" sz="1867" dirty="0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BFA7CC1-94AE-4771-B1A6-E26523916653}"/>
              </a:ext>
            </a:extLst>
          </p:cNvPr>
          <p:cNvSpPr txBox="1"/>
          <p:nvPr/>
        </p:nvSpPr>
        <p:spPr>
          <a:xfrm>
            <a:off x="5581117" y="3469852"/>
            <a:ext cx="225506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67" dirty="0"/>
              <a:t>50 Kb/s</a:t>
            </a:r>
            <a:endParaRPr lang="en-GB" sz="1867" dirty="0"/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92EB1C00-BB6F-459B-9D92-9E1E841FC13D}"/>
              </a:ext>
            </a:extLst>
          </p:cNvPr>
          <p:cNvSpPr txBox="1"/>
          <p:nvPr/>
        </p:nvSpPr>
        <p:spPr>
          <a:xfrm>
            <a:off x="5599777" y="5340133"/>
            <a:ext cx="225506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67" dirty="0"/>
              <a:t>50 Kb/s</a:t>
            </a:r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109090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Network </a:t>
            </a:r>
            <a:r>
              <a:rPr lang="it-IT" sz="4000" b="1" dirty="0" err="1"/>
              <a:t>traffic</a:t>
            </a:r>
            <a:r>
              <a:rPr lang="it-IT" sz="4000" b="1" dirty="0"/>
              <a:t> </a:t>
            </a:r>
            <a:r>
              <a:rPr lang="it-IT" sz="4000" b="1" dirty="0" err="1"/>
              <a:t>reduction</a:t>
            </a:r>
            <a:r>
              <a:rPr lang="it-IT" sz="4000" b="1" dirty="0"/>
              <a:t> via PCA </a:t>
            </a:r>
            <a:r>
              <a:rPr lang="it-IT" sz="4000" b="1" dirty="0" err="1"/>
              <a:t>based</a:t>
            </a:r>
            <a:r>
              <a:rPr lang="it-IT" sz="4000" b="1" dirty="0"/>
              <a:t> </a:t>
            </a:r>
            <a:r>
              <a:rPr lang="it-IT" sz="4000" b="1" dirty="0" err="1"/>
              <a:t>approach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12</a:t>
            </a:fld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C8C1784-36C8-4364-A7A4-48A4074557B0}"/>
              </a:ext>
            </a:extLst>
          </p:cNvPr>
          <p:cNvSpPr/>
          <p:nvPr/>
        </p:nvSpPr>
        <p:spPr>
          <a:xfrm>
            <a:off x="792671" y="2708220"/>
            <a:ext cx="2858124" cy="28381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49D4DD31-4FEF-4075-A7DD-D4BA6DF70E2B}"/>
              </a:ext>
            </a:extLst>
          </p:cNvPr>
          <p:cNvSpPr/>
          <p:nvPr/>
        </p:nvSpPr>
        <p:spPr>
          <a:xfrm rot="16200000" flipH="1">
            <a:off x="2146784" y="1190074"/>
            <a:ext cx="129913" cy="2838133"/>
          </a:xfrm>
          <a:prstGeom prst="leftBrace">
            <a:avLst>
              <a:gd name="adj1" fmla="val 68265"/>
              <a:gd name="adj2" fmla="val 4818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0F718D-8759-4FE1-88A8-0C457F2F8E32}"/>
              </a:ext>
            </a:extLst>
          </p:cNvPr>
          <p:cNvSpPr txBox="1"/>
          <p:nvPr/>
        </p:nvSpPr>
        <p:spPr>
          <a:xfrm>
            <a:off x="584615" y="1963185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d: Number of features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D8B9BC4A-756F-48A6-B5EA-7BCA4A9EAFB7}"/>
              </a:ext>
            </a:extLst>
          </p:cNvPr>
          <p:cNvSpPr/>
          <p:nvPr/>
        </p:nvSpPr>
        <p:spPr>
          <a:xfrm rot="10800000" flipH="1">
            <a:off x="613191" y="2699453"/>
            <a:ext cx="194411" cy="237224"/>
          </a:xfrm>
          <a:prstGeom prst="leftBrace">
            <a:avLst>
              <a:gd name="adj1" fmla="val 68265"/>
              <a:gd name="adj2" fmla="val 5206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FAC5BA-4015-4DEB-89DF-EC5974C17CB6}"/>
              </a:ext>
            </a:extLst>
          </p:cNvPr>
          <p:cNvSpPr txBox="1"/>
          <p:nvPr/>
        </p:nvSpPr>
        <p:spPr>
          <a:xfrm rot="16200000">
            <a:off x="-1381408" y="2634095"/>
            <a:ext cx="331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B: Block size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3C4BA39-6A7E-4D55-AE96-6CFA50F86866}"/>
              </a:ext>
            </a:extLst>
          </p:cNvPr>
          <p:cNvSpPr/>
          <p:nvPr/>
        </p:nvSpPr>
        <p:spPr>
          <a:xfrm>
            <a:off x="3997388" y="3886542"/>
            <a:ext cx="1399727" cy="410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01798DB-B85A-4D9A-9AAC-21D7D6A42E34}"/>
              </a:ext>
            </a:extLst>
          </p:cNvPr>
          <p:cNvSpPr txBox="1"/>
          <p:nvPr/>
        </p:nvSpPr>
        <p:spPr>
          <a:xfrm>
            <a:off x="4043875" y="2793835"/>
            <a:ext cx="6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d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3DC9D30-BCBA-4815-A5BB-1075B5207D47}"/>
              </a:ext>
            </a:extLst>
          </p:cNvPr>
          <p:cNvSpPr/>
          <p:nvPr/>
        </p:nvSpPr>
        <p:spPr>
          <a:xfrm>
            <a:off x="4506339" y="2483339"/>
            <a:ext cx="633059" cy="12939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0055187-7F1D-4E10-B103-B821F9D92EE1}"/>
              </a:ext>
            </a:extLst>
          </p:cNvPr>
          <p:cNvSpPr txBox="1"/>
          <p:nvPr/>
        </p:nvSpPr>
        <p:spPr>
          <a:xfrm>
            <a:off x="4570098" y="2026884"/>
            <a:ext cx="56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k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1018C32-00C5-4272-989D-4556899E95A2}"/>
              </a:ext>
            </a:extLst>
          </p:cNvPr>
          <p:cNvSpPr txBox="1"/>
          <p:nvPr/>
        </p:nvSpPr>
        <p:spPr>
          <a:xfrm>
            <a:off x="3791103" y="2714948"/>
            <a:ext cx="56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X</a:t>
            </a:r>
            <a:endParaRPr lang="en-GB" sz="3200" b="1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15722AA-A700-44E7-B506-B39C14BCC416}"/>
              </a:ext>
            </a:extLst>
          </p:cNvPr>
          <p:cNvSpPr/>
          <p:nvPr/>
        </p:nvSpPr>
        <p:spPr>
          <a:xfrm>
            <a:off x="5935053" y="2716976"/>
            <a:ext cx="625112" cy="28381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6E6F6E7A-69B5-4EAC-B443-AD6AA32777C2}"/>
              </a:ext>
            </a:extLst>
          </p:cNvPr>
          <p:cNvSpPr/>
          <p:nvPr/>
        </p:nvSpPr>
        <p:spPr>
          <a:xfrm rot="16200000" flipH="1">
            <a:off x="6187029" y="2300963"/>
            <a:ext cx="121160" cy="625115"/>
          </a:xfrm>
          <a:prstGeom prst="leftBrace">
            <a:avLst>
              <a:gd name="adj1" fmla="val 68265"/>
              <a:gd name="adj2" fmla="val 4818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B05B0E-E829-44CD-85A9-F86FE3D83D8B}"/>
              </a:ext>
            </a:extLst>
          </p:cNvPr>
          <p:cNvSpPr txBox="1"/>
          <p:nvPr/>
        </p:nvSpPr>
        <p:spPr>
          <a:xfrm>
            <a:off x="5028274" y="1611571"/>
            <a:ext cx="242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k: </a:t>
            </a:r>
            <a:r>
              <a:rPr lang="it-IT" sz="2400" b="1" dirty="0" err="1">
                <a:solidFill>
                  <a:srgbClr val="C00000"/>
                </a:solidFill>
              </a:rPr>
              <a:t>Principal</a:t>
            </a:r>
            <a:r>
              <a:rPr lang="it-IT" sz="2400" b="1" dirty="0">
                <a:solidFill>
                  <a:srgbClr val="C00000"/>
                </a:solidFill>
              </a:rPr>
              <a:t> components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4124D74-F1BC-45C9-A284-2210EB52488F}"/>
              </a:ext>
            </a:extLst>
          </p:cNvPr>
          <p:cNvSpPr txBox="1"/>
          <p:nvPr/>
        </p:nvSpPr>
        <p:spPr>
          <a:xfrm>
            <a:off x="5397116" y="3689119"/>
            <a:ext cx="66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N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BAF92C6-0864-4968-BFC5-B3AC5730D0D5}"/>
              </a:ext>
            </a:extLst>
          </p:cNvPr>
          <p:cNvSpPr txBox="1"/>
          <p:nvPr/>
        </p:nvSpPr>
        <p:spPr>
          <a:xfrm>
            <a:off x="7439981" y="1346471"/>
            <a:ext cx="211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Testing</a:t>
            </a:r>
            <a:endParaRPr lang="en-GB" sz="3200" b="1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8CFB6FF-4237-49F9-AA30-E8C75E52125F}"/>
              </a:ext>
            </a:extLst>
          </p:cNvPr>
          <p:cNvSpPr/>
          <p:nvPr/>
        </p:nvSpPr>
        <p:spPr>
          <a:xfrm>
            <a:off x="4504414" y="2483983"/>
            <a:ext cx="633059" cy="129398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112B476-EFD7-4632-AD72-0B3BB113779F}"/>
              </a:ext>
            </a:extLst>
          </p:cNvPr>
          <p:cNvSpPr txBox="1"/>
          <p:nvPr/>
        </p:nvSpPr>
        <p:spPr>
          <a:xfrm>
            <a:off x="7746003" y="1882284"/>
            <a:ext cx="405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it-IT" sz="2400" dirty="0"/>
              <a:t>Store of the transformation </a:t>
            </a:r>
            <a:r>
              <a:rPr lang="it-IT" sz="2400" dirty="0" err="1"/>
              <a:t>matrix</a:t>
            </a:r>
            <a:r>
              <a:rPr lang="it-IT" sz="2400" dirty="0"/>
              <a:t> </a:t>
            </a:r>
            <a:r>
              <a:rPr lang="it-IT" sz="2400" dirty="0" err="1"/>
              <a:t>dxk</a:t>
            </a:r>
            <a:endParaRPr lang="en-GB" sz="24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DB22B2E-99A3-4EF3-B7A4-A05EAD8FF8B4}"/>
              </a:ext>
            </a:extLst>
          </p:cNvPr>
          <p:cNvSpPr/>
          <p:nvPr/>
        </p:nvSpPr>
        <p:spPr>
          <a:xfrm>
            <a:off x="792955" y="2707203"/>
            <a:ext cx="2858124" cy="21948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983901A-48A5-469E-8C8E-CF4210C7B92C}"/>
              </a:ext>
            </a:extLst>
          </p:cNvPr>
          <p:cNvSpPr txBox="1"/>
          <p:nvPr/>
        </p:nvSpPr>
        <p:spPr>
          <a:xfrm>
            <a:off x="7439981" y="3068307"/>
            <a:ext cx="211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Training</a:t>
            </a:r>
            <a:endParaRPr lang="en-GB" sz="3200" b="1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1164DC9-2E62-444E-9A6A-F3991C3E2049}"/>
              </a:ext>
            </a:extLst>
          </p:cNvPr>
          <p:cNvSpPr txBox="1"/>
          <p:nvPr/>
        </p:nvSpPr>
        <p:spPr>
          <a:xfrm>
            <a:off x="7746003" y="3604118"/>
            <a:ext cx="405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it-IT" sz="2400" dirty="0" err="1"/>
              <a:t>Iteratively</a:t>
            </a:r>
            <a:r>
              <a:rPr lang="it-IT" sz="2400" dirty="0"/>
              <a:t> compute the transformation </a:t>
            </a:r>
            <a:r>
              <a:rPr lang="it-IT" sz="2400" dirty="0" err="1"/>
              <a:t>matrix</a:t>
            </a:r>
            <a:r>
              <a:rPr lang="it-IT" sz="2400" dirty="0"/>
              <a:t> </a:t>
            </a:r>
            <a:r>
              <a:rPr lang="it-IT" sz="2400" dirty="0" err="1"/>
              <a:t>dxk</a:t>
            </a:r>
            <a:endParaRPr lang="it-IT" sz="2400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it-IT" sz="2400" dirty="0"/>
              <a:t>Store the input blocks </a:t>
            </a:r>
            <a:r>
              <a:rPr lang="it-IT" sz="2400" dirty="0" err="1"/>
              <a:t>Bxd</a:t>
            </a:r>
            <a:endParaRPr lang="en-GB" sz="2400" dirty="0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5717BF62-49E4-453D-A2C2-132EB6059CC6}"/>
              </a:ext>
            </a:extLst>
          </p:cNvPr>
          <p:cNvSpPr/>
          <p:nvPr/>
        </p:nvSpPr>
        <p:spPr>
          <a:xfrm>
            <a:off x="7720286" y="2751604"/>
            <a:ext cx="446116" cy="3166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4B8DC31-A167-44BB-B637-FF1DA945753C}"/>
              </a:ext>
            </a:extLst>
          </p:cNvPr>
          <p:cNvSpPr txBox="1"/>
          <p:nvPr/>
        </p:nvSpPr>
        <p:spPr>
          <a:xfrm>
            <a:off x="8310197" y="2649968"/>
            <a:ext cx="35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Low</a:t>
            </a:r>
            <a:r>
              <a:rPr lang="it-IT" sz="2400" dirty="0"/>
              <a:t> memory </a:t>
            </a:r>
            <a:r>
              <a:rPr lang="it-IT" sz="2400" dirty="0" err="1"/>
              <a:t>occupation</a:t>
            </a:r>
            <a:endParaRPr lang="en-GB" sz="2400" dirty="0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5B1B467F-570A-4F39-8FF2-421B88E694DD}"/>
              </a:ext>
            </a:extLst>
          </p:cNvPr>
          <p:cNvSpPr/>
          <p:nvPr/>
        </p:nvSpPr>
        <p:spPr>
          <a:xfrm>
            <a:off x="7720286" y="4894460"/>
            <a:ext cx="446116" cy="3166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AAB71F5-4CCA-45B7-A796-3B5C761F434C}"/>
              </a:ext>
            </a:extLst>
          </p:cNvPr>
          <p:cNvSpPr txBox="1"/>
          <p:nvPr/>
        </p:nvSpPr>
        <p:spPr>
          <a:xfrm>
            <a:off x="8310197" y="4792824"/>
            <a:ext cx="35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Low</a:t>
            </a:r>
            <a:r>
              <a:rPr lang="it-IT" sz="2400" b="1" dirty="0"/>
              <a:t> </a:t>
            </a:r>
            <a:r>
              <a:rPr lang="it-IT" sz="2400" dirty="0"/>
              <a:t>memory</a:t>
            </a:r>
            <a:r>
              <a:rPr lang="it-IT" sz="2400" b="1" dirty="0"/>
              <a:t> </a:t>
            </a:r>
            <a:r>
              <a:rPr lang="it-IT" sz="2400" dirty="0" err="1"/>
              <a:t>occupation</a:t>
            </a:r>
            <a:endParaRPr lang="en-GB" sz="24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37618E6-DF62-46D9-B09B-E213B491DF8E}"/>
              </a:ext>
            </a:extLst>
          </p:cNvPr>
          <p:cNvSpPr txBox="1"/>
          <p:nvPr/>
        </p:nvSpPr>
        <p:spPr>
          <a:xfrm>
            <a:off x="2985449" y="5597984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C00000"/>
                </a:solidFill>
              </a:rPr>
              <a:t>B </a:t>
            </a:r>
            <a:r>
              <a:rPr lang="el-GR" sz="3200" b="1" dirty="0">
                <a:solidFill>
                  <a:srgbClr val="C00000"/>
                </a:solidFill>
              </a:rPr>
              <a:t>ϵ</a:t>
            </a:r>
            <a:r>
              <a:rPr lang="it-IT" sz="3200" b="1" dirty="0">
                <a:solidFill>
                  <a:srgbClr val="C00000"/>
                </a:solidFill>
              </a:rPr>
              <a:t> [1,N]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34" name="Parentesi graffa aperta 33">
            <a:extLst>
              <a:ext uri="{FF2B5EF4-FFF2-40B4-BE49-F238E27FC236}">
                <a16:creationId xmlns:a16="http://schemas.microsoft.com/office/drawing/2014/main" id="{0CA1256A-C31A-4A95-AEDC-CE7C4F092F56}"/>
              </a:ext>
            </a:extLst>
          </p:cNvPr>
          <p:cNvSpPr/>
          <p:nvPr/>
        </p:nvSpPr>
        <p:spPr>
          <a:xfrm rot="10800000" flipH="1">
            <a:off x="597076" y="2694393"/>
            <a:ext cx="129913" cy="2838133"/>
          </a:xfrm>
          <a:prstGeom prst="leftBrace">
            <a:avLst>
              <a:gd name="adj1" fmla="val 68265"/>
              <a:gd name="adj2" fmla="val 5206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4526016-E7F8-44FA-8BE3-AC5ECE3E1776}"/>
              </a:ext>
            </a:extLst>
          </p:cNvPr>
          <p:cNvSpPr txBox="1"/>
          <p:nvPr/>
        </p:nvSpPr>
        <p:spPr>
          <a:xfrm rot="16200000">
            <a:off x="-1384394" y="3954566"/>
            <a:ext cx="331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N: Number of </a:t>
            </a:r>
            <a:r>
              <a:rPr lang="it-IT" sz="2400" b="1" dirty="0" err="1">
                <a:solidFill>
                  <a:srgbClr val="C00000"/>
                </a:solidFill>
              </a:rPr>
              <a:t>instances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F03503B-BD0A-41B7-8DFF-76E2468A4F36}"/>
              </a:ext>
            </a:extLst>
          </p:cNvPr>
          <p:cNvSpPr/>
          <p:nvPr/>
        </p:nvSpPr>
        <p:spPr>
          <a:xfrm>
            <a:off x="792382" y="2927335"/>
            <a:ext cx="2858124" cy="21948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F6A01CC-0678-4B6E-8556-1BC32DF43916}"/>
              </a:ext>
            </a:extLst>
          </p:cNvPr>
          <p:cNvSpPr/>
          <p:nvPr/>
        </p:nvSpPr>
        <p:spPr>
          <a:xfrm>
            <a:off x="792382" y="5330559"/>
            <a:ext cx="2858124" cy="21948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C8F2D6B-75D7-419F-9BD4-0215B6874252}"/>
              </a:ext>
            </a:extLst>
          </p:cNvPr>
          <p:cNvSpPr txBox="1"/>
          <p:nvPr/>
        </p:nvSpPr>
        <p:spPr>
          <a:xfrm>
            <a:off x="1967368" y="3756408"/>
            <a:ext cx="404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.</a:t>
            </a:r>
          </a:p>
          <a:p>
            <a:r>
              <a:rPr lang="it-IT" sz="3200" b="1" dirty="0"/>
              <a:t>.</a:t>
            </a:r>
          </a:p>
          <a:p>
            <a:r>
              <a:rPr lang="it-IT" sz="3200" b="1" dirty="0"/>
              <a:t>.</a:t>
            </a:r>
            <a:endParaRPr lang="en-GB" sz="3200" b="1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3E01DA-0DE1-4C0E-B938-AE6D80502AE2}"/>
              </a:ext>
            </a:extLst>
          </p:cNvPr>
          <p:cNvSpPr txBox="1"/>
          <p:nvPr/>
        </p:nvSpPr>
        <p:spPr>
          <a:xfrm>
            <a:off x="3598403" y="2553439"/>
            <a:ext cx="51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</a:t>
            </a:r>
            <a:r>
              <a:rPr lang="it-IT" sz="2400" baseline="-25000" dirty="0"/>
              <a:t>0</a:t>
            </a:r>
            <a:endParaRPr lang="en-GB" sz="2400" baseline="-250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B21A494-A24A-4056-8ED4-91E5840FBEC8}"/>
              </a:ext>
            </a:extLst>
          </p:cNvPr>
          <p:cNvSpPr txBox="1"/>
          <p:nvPr/>
        </p:nvSpPr>
        <p:spPr>
          <a:xfrm>
            <a:off x="3591759" y="2775993"/>
            <a:ext cx="51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</a:t>
            </a:r>
            <a:r>
              <a:rPr lang="it-IT" sz="2400" baseline="-25000" dirty="0"/>
              <a:t>1</a:t>
            </a:r>
            <a:endParaRPr lang="en-GB" sz="2400" baseline="-25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2D334FE-8B82-48A0-B40F-5631A801C6F0}"/>
              </a:ext>
            </a:extLst>
          </p:cNvPr>
          <p:cNvSpPr txBox="1"/>
          <p:nvPr/>
        </p:nvSpPr>
        <p:spPr>
          <a:xfrm>
            <a:off x="3584939" y="5175609"/>
            <a:ext cx="51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</a:t>
            </a:r>
            <a:r>
              <a:rPr lang="it-IT" sz="2400" baseline="-25000" dirty="0"/>
              <a:t>n</a:t>
            </a:r>
            <a:endParaRPr lang="en-GB" sz="2400" baseline="-25000" dirty="0"/>
          </a:p>
        </p:txBody>
      </p:sp>
      <p:sp>
        <p:nvSpPr>
          <p:cNvPr id="42" name="Parentesi graffa aperta 41">
            <a:extLst>
              <a:ext uri="{FF2B5EF4-FFF2-40B4-BE49-F238E27FC236}">
                <a16:creationId xmlns:a16="http://schemas.microsoft.com/office/drawing/2014/main" id="{AC1A95F3-50EA-457A-9105-D7F5343FD47A}"/>
              </a:ext>
            </a:extLst>
          </p:cNvPr>
          <p:cNvSpPr/>
          <p:nvPr/>
        </p:nvSpPr>
        <p:spPr>
          <a:xfrm rot="10800000" flipH="1">
            <a:off x="596240" y="2911123"/>
            <a:ext cx="194411" cy="237224"/>
          </a:xfrm>
          <a:prstGeom prst="leftBrace">
            <a:avLst>
              <a:gd name="adj1" fmla="val 68265"/>
              <a:gd name="adj2" fmla="val 5206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3" name="Parentesi graffa aperta 42">
            <a:extLst>
              <a:ext uri="{FF2B5EF4-FFF2-40B4-BE49-F238E27FC236}">
                <a16:creationId xmlns:a16="http://schemas.microsoft.com/office/drawing/2014/main" id="{95A1693C-5372-4A86-B5A7-4C5DE3A92C37}"/>
              </a:ext>
            </a:extLst>
          </p:cNvPr>
          <p:cNvSpPr/>
          <p:nvPr/>
        </p:nvSpPr>
        <p:spPr>
          <a:xfrm rot="10800000" flipH="1">
            <a:off x="588044" y="5317883"/>
            <a:ext cx="194411" cy="237224"/>
          </a:xfrm>
          <a:prstGeom prst="leftBrace">
            <a:avLst>
              <a:gd name="adj1" fmla="val 68265"/>
              <a:gd name="adj2" fmla="val 5206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BAA892A-DE2B-493D-83CE-3AC8D3C067F3}"/>
              </a:ext>
            </a:extLst>
          </p:cNvPr>
          <p:cNvSpPr txBox="1"/>
          <p:nvPr/>
        </p:nvSpPr>
        <p:spPr>
          <a:xfrm rot="16200000">
            <a:off x="34970" y="5209174"/>
            <a:ext cx="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B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17F1947-5496-4A5E-A71A-F3758277D465}"/>
              </a:ext>
            </a:extLst>
          </p:cNvPr>
          <p:cNvSpPr txBox="1"/>
          <p:nvPr/>
        </p:nvSpPr>
        <p:spPr>
          <a:xfrm rot="16200000">
            <a:off x="56706" y="2791384"/>
            <a:ext cx="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</a:rPr>
              <a:t>B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65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/>
      <p:bldP spid="13" grpId="1"/>
      <p:bldP spid="23" grpId="0"/>
      <p:bldP spid="23" grpId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8" grpId="0"/>
      <p:bldP spid="29" grpId="0" animBg="1"/>
      <p:bldP spid="29" grpId="1" animBg="1"/>
      <p:bldP spid="30" grpId="0"/>
      <p:bldP spid="30" grpId="1"/>
      <p:bldP spid="31" grpId="0" animBg="1"/>
      <p:bldP spid="32" grpId="0"/>
      <p:bldP spid="34" grpId="0" animBg="1"/>
      <p:bldP spid="35" grpId="0"/>
      <p:bldP spid="36" grpId="0" animBg="1"/>
      <p:bldP spid="36" grpId="1" animBg="1"/>
      <p:bldP spid="37" grpId="0" animBg="1"/>
      <p:bldP spid="38" grpId="0"/>
      <p:bldP spid="39" grpId="0"/>
      <p:bldP spid="39" grpId="1"/>
      <p:bldP spid="40" grpId="0"/>
      <p:bldP spid="40" grpId="1"/>
      <p:bldP spid="41" grpId="0"/>
      <p:bldP spid="42" grpId="0" animBg="1"/>
      <p:bldP spid="42" grpId="1" animBg="1"/>
      <p:bldP spid="43" grpId="0" animBg="1"/>
      <p:bldP spid="44" grpId="0"/>
      <p:bldP spid="45" grpId="0"/>
      <p:bldP spid="4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Vehicles</a:t>
            </a:r>
            <a:r>
              <a:rPr lang="it-IT" sz="4000" b="1" dirty="0"/>
              <a:t> </a:t>
            </a:r>
            <a:r>
              <a:rPr lang="it-IT" sz="4000" b="1" dirty="0" err="1"/>
              <a:t>identification</a:t>
            </a:r>
            <a:r>
              <a:rPr lang="it-IT" sz="4000" b="1" dirty="0"/>
              <a:t> and tracking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13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9F3497-59DF-450B-90C2-0B741A13C256}"/>
              </a:ext>
            </a:extLst>
          </p:cNvPr>
          <p:cNvSpPr txBox="1"/>
          <p:nvPr/>
        </p:nvSpPr>
        <p:spPr>
          <a:xfrm>
            <a:off x="1841836" y="3331409"/>
            <a:ext cx="823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en-GB" sz="2400" dirty="0" err="1"/>
              <a:t>ccelerations</a:t>
            </a:r>
            <a:r>
              <a:rPr lang="en-GB" sz="2400" dirty="0"/>
              <a:t> extraction: 100 Hz sampling frequency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CCC9FC-6410-4857-B54A-82398742FB8B}"/>
              </a:ext>
            </a:extLst>
          </p:cNvPr>
          <p:cNvSpPr txBox="1"/>
          <p:nvPr/>
        </p:nvSpPr>
        <p:spPr>
          <a:xfrm>
            <a:off x="1841836" y="3868042"/>
            <a:ext cx="823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3-axis </a:t>
            </a:r>
            <a:r>
              <a:rPr lang="it-IT" sz="2400" dirty="0" err="1"/>
              <a:t>acceleration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 </a:t>
            </a:r>
            <a:r>
              <a:rPr lang="it-IT" sz="2400" dirty="0" err="1">
                <a:sym typeface="Wingdings" panose="05000000000000000000" pitchFamily="2" charset="2"/>
              </a:rPr>
              <a:t>univariate</a:t>
            </a:r>
            <a:r>
              <a:rPr lang="it-IT" sz="2400" dirty="0">
                <a:sym typeface="Wingdings" panose="05000000000000000000" pitchFamily="2" charset="2"/>
              </a:rPr>
              <a:t> signal</a:t>
            </a:r>
            <a:endParaRPr lang="en-GB" sz="2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AB0866-6845-4A6E-BF2E-25A782AF4AC5}"/>
              </a:ext>
            </a:extLst>
          </p:cNvPr>
          <p:cNvSpPr txBox="1"/>
          <p:nvPr/>
        </p:nvSpPr>
        <p:spPr>
          <a:xfrm>
            <a:off x="1841836" y="4399802"/>
            <a:ext cx="823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 err="1"/>
              <a:t>Anomaly</a:t>
            </a:r>
            <a:r>
              <a:rPr lang="it-IT" sz="2400" dirty="0"/>
              <a:t> detection: Gaussian modeling</a:t>
            </a:r>
            <a:endParaRPr lang="en-GB" sz="2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15814D-3E70-49EC-9041-1BFCA2AA81AD}"/>
              </a:ext>
            </a:extLst>
          </p:cNvPr>
          <p:cNvSpPr txBox="1"/>
          <p:nvPr/>
        </p:nvSpPr>
        <p:spPr>
          <a:xfrm>
            <a:off x="1841836" y="4951725"/>
            <a:ext cx="823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Speed </a:t>
            </a:r>
            <a:r>
              <a:rPr lang="it-IT" sz="2400" dirty="0" err="1"/>
              <a:t>computation</a:t>
            </a:r>
            <a:r>
              <a:rPr lang="it-IT" sz="2400" dirty="0"/>
              <a:t>: </a:t>
            </a:r>
            <a:r>
              <a:rPr lang="it-IT" sz="2400" dirty="0" err="1"/>
              <a:t>regression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endParaRPr lang="en-GB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E39D7B-0873-474C-B413-CA4887B74862}"/>
              </a:ext>
            </a:extLst>
          </p:cNvPr>
          <p:cNvSpPr txBox="1"/>
          <p:nvPr/>
        </p:nvSpPr>
        <p:spPr>
          <a:xfrm>
            <a:off x="1841836" y="5516768"/>
            <a:ext cx="823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400" dirty="0"/>
              <a:t>Vehicle identification: clustering</a:t>
            </a:r>
            <a:endParaRPr lang="en-GB" sz="240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7663EF7-A3F1-4E76-A196-B057E91B7D0B}"/>
              </a:ext>
            </a:extLst>
          </p:cNvPr>
          <p:cNvGrpSpPr/>
          <p:nvPr/>
        </p:nvGrpSpPr>
        <p:grpSpPr>
          <a:xfrm>
            <a:off x="672516" y="1220877"/>
            <a:ext cx="1995748" cy="1967436"/>
            <a:chOff x="277516" y="1566176"/>
            <a:chExt cx="1604151" cy="1720455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6855D828-87AD-45CF-B3A0-7F64DB9CF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97"/>
            <a:stretch/>
          </p:blipFill>
          <p:spPr>
            <a:xfrm>
              <a:off x="277516" y="1566176"/>
              <a:ext cx="1604151" cy="1720455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9101F22-363D-4B56-85C7-7E41B0F0A24B}"/>
                </a:ext>
              </a:extLst>
            </p:cNvPr>
            <p:cNvSpPr/>
            <p:nvPr/>
          </p:nvSpPr>
          <p:spPr>
            <a:xfrm>
              <a:off x="336497" y="1775637"/>
              <a:ext cx="716126" cy="21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2E2B44B-8F07-4ED5-93D2-D88366095B2B}"/>
              </a:ext>
            </a:extLst>
          </p:cNvPr>
          <p:cNvGrpSpPr/>
          <p:nvPr/>
        </p:nvGrpSpPr>
        <p:grpSpPr>
          <a:xfrm>
            <a:off x="2685151" y="1221461"/>
            <a:ext cx="3146824" cy="1967436"/>
            <a:chOff x="1879600" y="1566759"/>
            <a:chExt cx="2529367" cy="1720455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B6F96335-60A4-48C5-9005-E1113E3DE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6" r="51891"/>
            <a:stretch/>
          </p:blipFill>
          <p:spPr>
            <a:xfrm>
              <a:off x="1879600" y="1566759"/>
              <a:ext cx="2529367" cy="1720455"/>
            </a:xfrm>
            <a:prstGeom prst="rect">
              <a:avLst/>
            </a:prstGeom>
          </p:spPr>
        </p:pic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DEC1A48B-9966-4A8B-A464-94F1EFB76B2A}"/>
                </a:ext>
              </a:extLst>
            </p:cNvPr>
            <p:cNvSpPr/>
            <p:nvPr/>
          </p:nvSpPr>
          <p:spPr>
            <a:xfrm>
              <a:off x="1992518" y="1775637"/>
              <a:ext cx="716126" cy="21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A8B333E-D746-463D-9C00-A5C3DFBE44D0}"/>
              </a:ext>
            </a:extLst>
          </p:cNvPr>
          <p:cNvGrpSpPr/>
          <p:nvPr/>
        </p:nvGrpSpPr>
        <p:grpSpPr>
          <a:xfrm>
            <a:off x="5823375" y="1217634"/>
            <a:ext cx="5545751" cy="1967436"/>
            <a:chOff x="4406900" y="1571934"/>
            <a:chExt cx="4457586" cy="1720455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CEEE70C-4B85-4A35-A1A5-CB24C0A02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6"/>
            <a:stretch/>
          </p:blipFill>
          <p:spPr>
            <a:xfrm>
              <a:off x="4406900" y="1571934"/>
              <a:ext cx="4457586" cy="1720455"/>
            </a:xfrm>
            <a:prstGeom prst="rect">
              <a:avLst/>
            </a:prstGeom>
          </p:spPr>
        </p:pic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1E31E46C-9E34-486F-957C-836517FD5FCB}"/>
                </a:ext>
              </a:extLst>
            </p:cNvPr>
            <p:cNvSpPr/>
            <p:nvPr/>
          </p:nvSpPr>
          <p:spPr>
            <a:xfrm>
              <a:off x="4537651" y="1807770"/>
              <a:ext cx="716126" cy="21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6756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con affidabilità elevata">
            <a:extLst>
              <a:ext uri="{FF2B5EF4-FFF2-40B4-BE49-F238E27FC236}">
                <a16:creationId xmlns:a16="http://schemas.microsoft.com/office/drawing/2014/main" id="{8BBAC90C-226A-44F6-A05B-A7A449921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76" y="3515655"/>
            <a:ext cx="6723624" cy="2961998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Vehicles</a:t>
            </a:r>
            <a:r>
              <a:rPr lang="it-IT" sz="4000" b="1" dirty="0"/>
              <a:t> </a:t>
            </a:r>
            <a:r>
              <a:rPr lang="it-IT" sz="4000" b="1" dirty="0" err="1"/>
              <a:t>identification</a:t>
            </a:r>
            <a:r>
              <a:rPr lang="it-IT" sz="4000" b="1" dirty="0"/>
              <a:t> and tracking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14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26EA59-027D-41F9-8B74-4DA1CF702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4" y="1220986"/>
            <a:ext cx="5762849" cy="295772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1788E4-C9A0-402C-A135-5ADAF1A8E283}"/>
              </a:ext>
            </a:extLst>
          </p:cNvPr>
          <p:cNvSpPr txBox="1"/>
          <p:nvPr/>
        </p:nvSpPr>
        <p:spPr>
          <a:xfrm>
            <a:off x="5771257" y="1272875"/>
            <a:ext cx="63750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600" dirty="0"/>
              <a:t>Energy </a:t>
            </a:r>
            <a:r>
              <a:rPr lang="it-IT" sz="2600"/>
              <a:t>extraction</a:t>
            </a:r>
            <a:endParaRPr lang="it-IT" sz="26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600" dirty="0" err="1"/>
              <a:t>Mean</a:t>
            </a:r>
            <a:r>
              <a:rPr lang="it-IT" sz="2600" dirty="0"/>
              <a:t> and standard </a:t>
            </a:r>
            <a:r>
              <a:rPr lang="it-IT" sz="2600" dirty="0" err="1"/>
              <a:t>deviation</a:t>
            </a:r>
            <a:r>
              <a:rPr lang="it-IT" sz="2600" dirty="0"/>
              <a:t> computing in a </a:t>
            </a:r>
            <a:r>
              <a:rPr lang="it-IT" sz="2600" dirty="0" err="1"/>
              <a:t>reference</a:t>
            </a:r>
            <a:r>
              <a:rPr lang="it-IT" sz="2600" dirty="0"/>
              <a:t> </a:t>
            </a:r>
            <a:r>
              <a:rPr lang="it-IT" sz="2600" dirty="0" err="1"/>
              <a:t>period</a:t>
            </a:r>
            <a:r>
              <a:rPr lang="it-IT" sz="2600" dirty="0"/>
              <a:t> </a:t>
            </a:r>
            <a:r>
              <a:rPr lang="it-IT" sz="2600" dirty="0" err="1"/>
              <a:t>without</a:t>
            </a:r>
            <a:r>
              <a:rPr lang="it-IT" sz="2600" dirty="0"/>
              <a:t> </a:t>
            </a:r>
            <a:r>
              <a:rPr lang="it-IT" sz="2600" dirty="0" err="1"/>
              <a:t>peaks</a:t>
            </a:r>
            <a:endParaRPr lang="it-IT" sz="26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600" dirty="0"/>
              <a:t>Energy &gt; </a:t>
            </a:r>
            <a:r>
              <a:rPr lang="it-IT" sz="2600" dirty="0" err="1"/>
              <a:t>Mean</a:t>
            </a:r>
            <a:r>
              <a:rPr lang="it-IT" sz="2600" dirty="0"/>
              <a:t>+ 3*</a:t>
            </a:r>
            <a:r>
              <a:rPr lang="it-IT" sz="2600" dirty="0" err="1"/>
              <a:t>Std</a:t>
            </a:r>
            <a:r>
              <a:rPr lang="it-IT" sz="2600" dirty="0"/>
              <a:t> </a:t>
            </a:r>
            <a:r>
              <a:rPr lang="it-IT" sz="2600" dirty="0">
                <a:sym typeface="Wingdings" panose="05000000000000000000" pitchFamily="2" charset="2"/>
              </a:rPr>
              <a:t> </a:t>
            </a:r>
            <a:r>
              <a:rPr lang="it-IT" sz="2600" dirty="0" err="1">
                <a:sym typeface="Wingdings" panose="05000000000000000000" pitchFamily="2" charset="2"/>
              </a:rPr>
              <a:t>anomaly</a:t>
            </a:r>
            <a:r>
              <a:rPr lang="it-IT" sz="2600" dirty="0">
                <a:sym typeface="Wingdings" panose="05000000000000000000" pitchFamily="2" charset="2"/>
              </a:rPr>
              <a:t> (vehicle)</a:t>
            </a:r>
            <a:endParaRPr lang="en-GB" sz="26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1607C5-9490-40D0-BB86-0D6F81A44FF4}"/>
              </a:ext>
            </a:extLst>
          </p:cNvPr>
          <p:cNvSpPr txBox="1"/>
          <p:nvPr/>
        </p:nvSpPr>
        <p:spPr>
          <a:xfrm>
            <a:off x="654756" y="4178710"/>
            <a:ext cx="47515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600" dirty="0" err="1"/>
              <a:t>Anomalies</a:t>
            </a:r>
            <a:r>
              <a:rPr lang="it-IT" sz="2600" dirty="0"/>
              <a:t> </a:t>
            </a:r>
            <a:r>
              <a:rPr lang="it-IT" sz="2600" dirty="0" err="1"/>
              <a:t>linked</a:t>
            </a:r>
            <a:r>
              <a:rPr lang="it-IT" sz="2600" dirty="0"/>
              <a:t> to </a:t>
            </a:r>
            <a:r>
              <a:rPr lang="it-IT" sz="2600" dirty="0" err="1"/>
              <a:t>sensor</a:t>
            </a:r>
            <a:r>
              <a:rPr lang="it-IT" sz="2600" dirty="0"/>
              <a:t> position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600" dirty="0" err="1"/>
              <a:t>Regression</a:t>
            </a:r>
            <a:r>
              <a:rPr lang="it-IT" sz="2600" dirty="0"/>
              <a:t> fitting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2600" dirty="0" err="1"/>
              <a:t>Removal</a:t>
            </a:r>
            <a:r>
              <a:rPr lang="it-IT" sz="2600" dirty="0"/>
              <a:t> of </a:t>
            </a:r>
            <a:r>
              <a:rPr lang="it-IT" sz="2600" dirty="0" err="1"/>
              <a:t>theoretical</a:t>
            </a:r>
            <a:r>
              <a:rPr lang="it-IT" sz="2600" dirty="0"/>
              <a:t> speeds &gt; 150 km/h and &lt; 30 km/h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42433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Anomaly</a:t>
            </a:r>
            <a:r>
              <a:rPr lang="it-IT" sz="4000" b="1" dirty="0"/>
              <a:t> </a:t>
            </a:r>
            <a:r>
              <a:rPr lang="it-IT" sz="4000" b="1" dirty="0" err="1"/>
              <a:t>detection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15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AF86CCB-BAE1-42C6-884D-8EFB60DFD3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1120"/>
            <a:ext cx="6841362" cy="4351338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44866BF-C6C5-4A32-AA2B-7D064B1292E8}"/>
              </a:ext>
            </a:extLst>
          </p:cNvPr>
          <p:cNvSpPr/>
          <p:nvPr/>
        </p:nvSpPr>
        <p:spPr>
          <a:xfrm rot="10800000">
            <a:off x="7805393" y="2235929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8216DF3D-B9CF-475E-81BE-C9F5AC42D946}"/>
              </a:ext>
            </a:extLst>
          </p:cNvPr>
          <p:cNvSpPr/>
          <p:nvPr/>
        </p:nvSpPr>
        <p:spPr>
          <a:xfrm rot="10800000">
            <a:off x="7805393" y="3462985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F39D7EEC-642D-4A48-9EC3-5BDA4D19B97E}"/>
              </a:ext>
            </a:extLst>
          </p:cNvPr>
          <p:cNvSpPr/>
          <p:nvPr/>
        </p:nvSpPr>
        <p:spPr>
          <a:xfrm rot="10800000">
            <a:off x="7805393" y="4690041"/>
            <a:ext cx="36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8719776-C1F6-4961-89E6-440C34DF69B4}"/>
              </a:ext>
            </a:extLst>
          </p:cNvPr>
          <p:cNvSpPr txBox="1"/>
          <p:nvPr/>
        </p:nvSpPr>
        <p:spPr>
          <a:xfrm>
            <a:off x="8333294" y="1896831"/>
            <a:ext cx="3020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Average energy </a:t>
            </a:r>
            <a:r>
              <a:rPr lang="it-IT" sz="2400" dirty="0" err="1"/>
              <a:t>fraction</a:t>
            </a:r>
            <a:r>
              <a:rPr lang="it-IT" sz="2400" dirty="0"/>
              <a:t> (e.g. </a:t>
            </a:r>
            <a:r>
              <a:rPr lang="it-IT" sz="2400" dirty="0" err="1"/>
              <a:t>expected</a:t>
            </a:r>
            <a:r>
              <a:rPr lang="it-IT" sz="2400" dirty="0"/>
              <a:t> 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0.98)</a:t>
            </a:r>
            <a:endParaRPr lang="en-GB" sz="2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72B106-2FA4-4E02-A0FF-7AE5251A02FC}"/>
              </a:ext>
            </a:extLst>
          </p:cNvPr>
          <p:cNvSpPr txBox="1"/>
          <p:nvPr/>
        </p:nvSpPr>
        <p:spPr>
          <a:xfrm>
            <a:off x="838200" y="1309506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Energy </a:t>
            </a:r>
            <a:r>
              <a:rPr lang="it-IT" sz="2400" dirty="0" err="1"/>
              <a:t>fraction</a:t>
            </a:r>
            <a:r>
              <a:rPr lang="it-IT" sz="2400" dirty="0"/>
              <a:t> over a day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of the </a:t>
            </a:r>
            <a:r>
              <a:rPr lang="it-IT" sz="2400" dirty="0" err="1"/>
              <a:t>threshold</a:t>
            </a:r>
            <a:r>
              <a:rPr lang="it-IT" sz="2400" dirty="0"/>
              <a:t> on </a:t>
            </a:r>
            <a:r>
              <a:rPr lang="it-IT" sz="2400" dirty="0" err="1"/>
              <a:t>instance</a:t>
            </a:r>
            <a:r>
              <a:rPr lang="it-IT" sz="2400" dirty="0"/>
              <a:t> </a:t>
            </a:r>
            <a:r>
              <a:rPr lang="it-IT" sz="2400" dirty="0" err="1"/>
              <a:t>energy</a:t>
            </a:r>
            <a:endParaRPr lang="en-GB" sz="2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DE19FC-C456-42E6-83EA-C1DC54B61FFF}"/>
              </a:ext>
            </a:extLst>
          </p:cNvPr>
          <p:cNvSpPr txBox="1"/>
          <p:nvPr/>
        </p:nvSpPr>
        <p:spPr>
          <a:xfrm>
            <a:off x="8333294" y="3222820"/>
            <a:ext cx="3020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Variance</a:t>
            </a:r>
            <a:r>
              <a:rPr lang="it-IT" sz="2400" dirty="0"/>
              <a:t> of the </a:t>
            </a:r>
          </a:p>
          <a:p>
            <a:r>
              <a:rPr lang="it-IT" sz="2400" dirty="0" err="1"/>
              <a:t>energy</a:t>
            </a:r>
            <a:r>
              <a:rPr lang="it-IT" sz="2400" dirty="0"/>
              <a:t> </a:t>
            </a:r>
            <a:r>
              <a:rPr lang="it-IT" sz="2400" dirty="0" err="1"/>
              <a:t>fraction</a:t>
            </a:r>
            <a:r>
              <a:rPr lang="it-IT" sz="2400" dirty="0"/>
              <a:t> </a:t>
            </a:r>
          </a:p>
          <a:p>
            <a:r>
              <a:rPr lang="it-IT" sz="2400" dirty="0"/>
              <a:t>(the lower the better)</a:t>
            </a:r>
            <a:endParaRPr lang="en-GB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31ECDA-E6A4-4CAC-A8E7-DD9DED2A1919}"/>
              </a:ext>
            </a:extLst>
          </p:cNvPr>
          <p:cNvSpPr txBox="1"/>
          <p:nvPr/>
        </p:nvSpPr>
        <p:spPr>
          <a:xfrm>
            <a:off x="8291223" y="4634542"/>
            <a:ext cx="3020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Fraction</a:t>
            </a:r>
            <a:r>
              <a:rPr lang="it-IT" sz="2400" dirty="0"/>
              <a:t> of </a:t>
            </a:r>
          </a:p>
          <a:p>
            <a:r>
              <a:rPr lang="it-IT" sz="2400" dirty="0" err="1"/>
              <a:t>windows</a:t>
            </a:r>
            <a:r>
              <a:rPr lang="it-IT" sz="2400" dirty="0"/>
              <a:t> selected</a:t>
            </a:r>
          </a:p>
        </p:txBody>
      </p:sp>
    </p:spTree>
    <p:extLst>
      <p:ext uri="{BB962C8B-B14F-4D97-AF65-F5344CB8AC3E}">
        <p14:creationId xmlns:p14="http://schemas.microsoft.com/office/powerpoint/2010/main" val="38947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Anomaly</a:t>
            </a:r>
            <a:r>
              <a:rPr lang="it-IT" sz="4000" b="1" dirty="0"/>
              <a:t> </a:t>
            </a:r>
            <a:r>
              <a:rPr lang="it-IT" sz="4000" b="1" dirty="0" err="1"/>
              <a:t>detection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16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A06F84-AA3B-45C3-B7F7-CDF33E590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6" y="4142558"/>
            <a:ext cx="10719667" cy="22895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0ED707-C938-47E7-A531-E8A025E23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5" y="1494432"/>
            <a:ext cx="10362345" cy="23689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6E1C50-6B84-4180-891F-F1A3E605BB99}"/>
              </a:ext>
            </a:extLst>
          </p:cNvPr>
          <p:cNvSpPr txBox="1"/>
          <p:nvPr/>
        </p:nvSpPr>
        <p:spPr>
          <a:xfrm>
            <a:off x="5303047" y="1093978"/>
            <a:ext cx="2417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/>
              <a:t>PCA </a:t>
            </a:r>
            <a:r>
              <a:rPr lang="it-IT" sz="2600" b="1" dirty="0" err="1"/>
              <a:t>solution</a:t>
            </a:r>
            <a:endParaRPr lang="it-IT" sz="26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0F9790E-75F6-4BE5-83A6-D5560F27B368}"/>
              </a:ext>
            </a:extLst>
          </p:cNvPr>
          <p:cNvSpPr txBox="1"/>
          <p:nvPr/>
        </p:nvSpPr>
        <p:spPr>
          <a:xfrm>
            <a:off x="4499914" y="3717028"/>
            <a:ext cx="40237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err="1"/>
              <a:t>Autoencoder</a:t>
            </a:r>
            <a:r>
              <a:rPr lang="it-IT" sz="2600" b="1" dirty="0"/>
              <a:t> </a:t>
            </a:r>
            <a:r>
              <a:rPr lang="it-IT" sz="2600" b="1" dirty="0" err="1"/>
              <a:t>solution</a:t>
            </a:r>
            <a:endParaRPr lang="it-IT" sz="2600" b="1" dirty="0"/>
          </a:p>
        </p:txBody>
      </p:sp>
    </p:spTree>
    <p:extLst>
      <p:ext uri="{BB962C8B-B14F-4D97-AF65-F5344CB8AC3E}">
        <p14:creationId xmlns:p14="http://schemas.microsoft.com/office/powerpoint/2010/main" val="181439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Dory: Deployment </a:t>
            </a:r>
            <a:r>
              <a:rPr lang="it-IT" sz="4000" b="1" dirty="0" err="1"/>
              <a:t>Oriented</a:t>
            </a:r>
            <a:r>
              <a:rPr lang="it-IT" sz="4000" b="1" dirty="0"/>
              <a:t> to </a:t>
            </a:r>
            <a:r>
              <a:rPr lang="it-IT" sz="4000" b="1" dirty="0" err="1"/>
              <a:t>memoRY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17</a:t>
            </a:fld>
            <a:endParaRPr lang="it-IT" dirty="0"/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B5E743E9-4F2B-4624-8406-36D40073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0" y="2267832"/>
            <a:ext cx="5932119" cy="3708069"/>
          </a:xfrm>
          <a:prstGeom prst="rect">
            <a:avLst/>
          </a:prstGeom>
        </p:spPr>
      </p:pic>
      <p:pic>
        <p:nvPicPr>
          <p:cNvPr id="10" name="Immagine 9" descr="Immagine che contiene schermo, nero, monitor, telefono&#10;&#10;Descrizione generata automaticamente">
            <a:extLst>
              <a:ext uri="{FF2B5EF4-FFF2-40B4-BE49-F238E27FC236}">
                <a16:creationId xmlns:a16="http://schemas.microsoft.com/office/drawing/2014/main" id="{F7240D1B-E500-44CC-8369-4E7BA0E17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97" y="1187984"/>
            <a:ext cx="5571578" cy="319665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6CDB68-9E44-4550-B5D0-43B5FE6B8223}"/>
              </a:ext>
            </a:extLst>
          </p:cNvPr>
          <p:cNvSpPr txBox="1">
            <a:spLocks/>
          </p:cNvSpPr>
          <p:nvPr/>
        </p:nvSpPr>
        <p:spPr>
          <a:xfrm>
            <a:off x="6522343" y="4690324"/>
            <a:ext cx="5105047" cy="164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b="1" dirty="0"/>
              <a:t>Version 1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 err="1"/>
              <a:t>layer-wise</a:t>
            </a:r>
            <a:r>
              <a:rPr lang="it-IT" dirty="0"/>
              <a:t> L1/L2 </a:t>
            </a:r>
            <a:r>
              <a:rPr lang="it-IT" b="1" dirty="0" err="1"/>
              <a:t>tiler</a:t>
            </a:r>
            <a:r>
              <a:rPr lang="it-IT" b="1" dirty="0"/>
              <a:t> </a:t>
            </a:r>
            <a:r>
              <a:rPr lang="it-IT" dirty="0" err="1"/>
              <a:t>based</a:t>
            </a:r>
            <a:r>
              <a:rPr lang="it-IT" dirty="0"/>
              <a:t> on Google </a:t>
            </a:r>
            <a:r>
              <a:rPr lang="it-IT" i="1" dirty="0" err="1"/>
              <a:t>ortools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solver.</a:t>
            </a:r>
          </a:p>
          <a:p>
            <a:pPr algn="l"/>
            <a:r>
              <a:rPr lang="it-IT" b="1" dirty="0">
                <a:solidFill>
                  <a:srgbClr val="FF0000"/>
                </a:solidFill>
              </a:rPr>
              <a:t>Version 2 </a:t>
            </a:r>
            <a:r>
              <a:rPr lang="it-IT" dirty="0"/>
              <a:t>(in </a:t>
            </a:r>
            <a:r>
              <a:rPr lang="it-IT" dirty="0" err="1"/>
              <a:t>development</a:t>
            </a:r>
            <a:r>
              <a:rPr lang="it-IT" dirty="0"/>
              <a:t>): L3/L2 </a:t>
            </a:r>
            <a:r>
              <a:rPr lang="it-IT" dirty="0" err="1"/>
              <a:t>tiling</a:t>
            </a:r>
            <a:r>
              <a:rPr lang="it-IT" dirty="0"/>
              <a:t>. Network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.</a:t>
            </a:r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DAF1CB3-8403-49EF-A547-DD4040EF609D}"/>
              </a:ext>
            </a:extLst>
          </p:cNvPr>
          <p:cNvSpPr txBox="1"/>
          <p:nvPr/>
        </p:nvSpPr>
        <p:spPr>
          <a:xfrm>
            <a:off x="429417" y="1222228"/>
            <a:ext cx="50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 </a:t>
            </a:r>
            <a:r>
              <a:rPr lang="it-IT" sz="2400" dirty="0" err="1"/>
              <a:t>generated</a:t>
            </a:r>
            <a:r>
              <a:rPr lang="it-IT" sz="2400" dirty="0"/>
              <a:t> </a:t>
            </a:r>
            <a:r>
              <a:rPr lang="it-IT" sz="2400" dirty="0" err="1"/>
              <a:t>layer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to </a:t>
            </a:r>
            <a:r>
              <a:rPr lang="it-IT" sz="2400" dirty="0" err="1"/>
              <a:t>manage</a:t>
            </a:r>
            <a:r>
              <a:rPr lang="it-IT" sz="2400" dirty="0"/>
              <a:t> the </a:t>
            </a:r>
            <a:r>
              <a:rPr lang="it-IT" sz="2400" dirty="0" err="1"/>
              <a:t>tiling</a:t>
            </a:r>
            <a:r>
              <a:rPr lang="it-IT" sz="2400" dirty="0"/>
              <a:t> with </a:t>
            </a:r>
            <a:r>
              <a:rPr lang="it-IT" sz="2400" b="1" dirty="0"/>
              <a:t>PULP-NN </a:t>
            </a:r>
            <a:r>
              <a:rPr lang="it-IT" sz="2400" dirty="0" err="1"/>
              <a:t>backend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61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Dory: Deployment </a:t>
            </a:r>
            <a:r>
              <a:rPr lang="it-IT" sz="4000" b="1" dirty="0" err="1"/>
              <a:t>Oriented</a:t>
            </a:r>
            <a:r>
              <a:rPr lang="it-IT" sz="4000" b="1" dirty="0"/>
              <a:t> to </a:t>
            </a:r>
            <a:r>
              <a:rPr lang="it-IT" sz="4000" b="1" dirty="0" err="1"/>
              <a:t>memoRY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18</a:t>
            </a:fld>
            <a:endParaRPr lang="it-IT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6EC1BD-986C-4EFB-94B1-4F9E9B9F5C0F}"/>
              </a:ext>
            </a:extLst>
          </p:cNvPr>
          <p:cNvSpPr txBox="1">
            <a:spLocks/>
          </p:cNvSpPr>
          <p:nvPr/>
        </p:nvSpPr>
        <p:spPr>
          <a:xfrm>
            <a:off x="331022" y="1272081"/>
            <a:ext cx="3583005" cy="2726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tiling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for PULP-NN </a:t>
            </a:r>
            <a:r>
              <a:rPr lang="it-IT" dirty="0" err="1"/>
              <a:t>backend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 err="1"/>
              <a:t>Evolving</a:t>
            </a:r>
            <a:r>
              <a:rPr lang="it-IT" dirty="0"/>
              <a:t> </a:t>
            </a:r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to </a:t>
            </a:r>
            <a:r>
              <a:rPr lang="it-IT" b="1" dirty="0" err="1"/>
              <a:t>minimization</a:t>
            </a:r>
            <a:r>
              <a:rPr lang="it-IT" b="1" dirty="0"/>
              <a:t> of </a:t>
            </a:r>
            <a:r>
              <a:rPr lang="it-IT" b="1" dirty="0" err="1"/>
              <a:t>memory</a:t>
            </a:r>
            <a:r>
              <a:rPr lang="it-IT" b="1" dirty="0"/>
              <a:t> transfers</a:t>
            </a:r>
          </a:p>
        </p:txBody>
      </p:sp>
      <p:pic>
        <p:nvPicPr>
          <p:cNvPr id="16" name="Immagine 26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1A92F59-4A8B-4CFE-9A03-1D721D0D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06" y="2105803"/>
            <a:ext cx="7698326" cy="3767266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6689171E-58CD-4889-9F8F-74A46D5C19F3}"/>
              </a:ext>
            </a:extLst>
          </p:cNvPr>
          <p:cNvSpPr/>
          <p:nvPr/>
        </p:nvSpPr>
        <p:spPr>
          <a:xfrm>
            <a:off x="4968542" y="1210465"/>
            <a:ext cx="6385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err="1"/>
              <a:t>Less</a:t>
            </a:r>
            <a:r>
              <a:rPr lang="it-IT" sz="2000" b="1" dirty="0"/>
              <a:t> </a:t>
            </a:r>
            <a:r>
              <a:rPr lang="it-IT" sz="2000" b="1" dirty="0" err="1"/>
              <a:t>than</a:t>
            </a:r>
            <a:r>
              <a:rPr lang="it-IT" sz="2000" b="1" dirty="0"/>
              <a:t> 4% performance </a:t>
            </a:r>
            <a:r>
              <a:rPr lang="it-IT" sz="2000" b="1" dirty="0" err="1"/>
              <a:t>overhead</a:t>
            </a:r>
            <a:r>
              <a:rPr lang="it-IT" sz="2000" b="1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storing</a:t>
            </a:r>
            <a:r>
              <a:rPr lang="it-IT" sz="2000" dirty="0"/>
              <a:t> </a:t>
            </a:r>
            <a:r>
              <a:rPr lang="it-IT" sz="2000" dirty="0" err="1"/>
              <a:t>weights</a:t>
            </a:r>
            <a:r>
              <a:rPr lang="it-IT" sz="2000" dirty="0"/>
              <a:t> and </a:t>
            </a:r>
            <a:r>
              <a:rPr lang="it-IT" sz="2000" dirty="0" err="1"/>
              <a:t>activations</a:t>
            </a:r>
            <a:r>
              <a:rPr lang="it-IT" sz="2000" dirty="0"/>
              <a:t> in L2 with </a:t>
            </a:r>
            <a:r>
              <a:rPr lang="it-IT" sz="2000" dirty="0" err="1"/>
              <a:t>respect</a:t>
            </a:r>
            <a:r>
              <a:rPr lang="it-IT" sz="2000" dirty="0"/>
              <a:t> to </a:t>
            </a:r>
            <a:r>
              <a:rPr lang="it-IT" sz="2000" dirty="0" err="1"/>
              <a:t>direct</a:t>
            </a:r>
            <a:r>
              <a:rPr lang="it-IT" sz="2000" dirty="0"/>
              <a:t> L1 </a:t>
            </a:r>
            <a:r>
              <a:rPr lang="it-IT" sz="2000" dirty="0" err="1"/>
              <a:t>execution</a:t>
            </a:r>
            <a:r>
              <a:rPr lang="it-IT" sz="2000" dirty="0"/>
              <a:t>.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CBA744AB-B177-4E9E-B5E0-F105E6D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43586"/>
              </p:ext>
            </p:extLst>
          </p:nvPr>
        </p:nvGraphicFramePr>
        <p:xfrm>
          <a:off x="219055" y="4900378"/>
          <a:ext cx="4073027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40578">
                  <a:extLst>
                    <a:ext uri="{9D8B030D-6E8A-4147-A177-3AD203B41FA5}">
                      <a16:colId xmlns:a16="http://schemas.microsoft.com/office/drawing/2014/main" val="1422999875"/>
                    </a:ext>
                  </a:extLst>
                </a:gridCol>
                <a:gridCol w="766407">
                  <a:extLst>
                    <a:ext uri="{9D8B030D-6E8A-4147-A177-3AD203B41FA5}">
                      <a16:colId xmlns:a16="http://schemas.microsoft.com/office/drawing/2014/main" val="2574023951"/>
                    </a:ext>
                  </a:extLst>
                </a:gridCol>
                <a:gridCol w="857119">
                  <a:extLst>
                    <a:ext uri="{9D8B030D-6E8A-4147-A177-3AD203B41FA5}">
                      <a16:colId xmlns:a16="http://schemas.microsoft.com/office/drawing/2014/main" val="3120157316"/>
                    </a:ext>
                  </a:extLst>
                </a:gridCol>
                <a:gridCol w="1408923">
                  <a:extLst>
                    <a:ext uri="{9D8B030D-6E8A-4147-A177-3AD203B41FA5}">
                      <a16:colId xmlns:a16="http://schemas.microsoft.com/office/drawing/2014/main" val="889771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Inf.time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MAC/</a:t>
                      </a:r>
                      <a:r>
                        <a:rPr lang="it-IT" sz="1400" dirty="0" err="1"/>
                        <a:t>cycle</a:t>
                      </a:r>
                      <a:r>
                        <a:rPr lang="it-IT" sz="1400" dirty="0"/>
                        <a:t>/core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6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L2 </a:t>
                      </a:r>
                      <a:r>
                        <a:rPr lang="it-IT" sz="1400" dirty="0" err="1"/>
                        <a:t>fetching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22.7 </a:t>
                      </a:r>
                      <a:r>
                        <a:rPr lang="it-IT" sz="1400" dirty="0" err="1"/>
                        <a:t>ms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0.97 </a:t>
                      </a:r>
                      <a:r>
                        <a:rPr lang="it-IT" sz="1400" dirty="0" err="1"/>
                        <a:t>mJ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0.42 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DORY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7.1 </a:t>
                      </a:r>
                      <a:r>
                        <a:rPr lang="it-IT" sz="1400" dirty="0" err="1"/>
                        <a:t>ms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0.51mJ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1.37 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15073"/>
                  </a:ext>
                </a:extLst>
              </a:tr>
            </a:tbl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E14D05C4-1C73-4BAB-91A7-57265F970895}"/>
              </a:ext>
            </a:extLst>
          </p:cNvPr>
          <p:cNvSpPr/>
          <p:nvPr/>
        </p:nvSpPr>
        <p:spPr>
          <a:xfrm>
            <a:off x="331022" y="4474489"/>
            <a:ext cx="3849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142 </a:t>
            </a:r>
            <a:r>
              <a:rPr lang="it-IT" sz="2000" dirty="0" err="1"/>
              <a:t>kB</a:t>
            </a:r>
            <a:r>
              <a:rPr lang="it-IT" sz="2000" dirty="0"/>
              <a:t> CNN for CIFAR10 </a:t>
            </a:r>
            <a:r>
              <a:rPr lang="it-IT" sz="2000" dirty="0" err="1"/>
              <a:t>inference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88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Summary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1455897"/>
            <a:ext cx="113959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Creation</a:t>
            </a:r>
            <a:r>
              <a:rPr lang="it-IT" sz="3200" dirty="0"/>
              <a:t> of the </a:t>
            </a:r>
            <a:r>
              <a:rPr lang="it-IT" sz="3200" dirty="0" err="1"/>
              <a:t>python</a:t>
            </a:r>
            <a:r>
              <a:rPr lang="it-IT" sz="3200" dirty="0"/>
              <a:t> model and production of the </a:t>
            </a:r>
            <a:r>
              <a:rPr lang="it-IT" sz="3200" dirty="0" err="1"/>
              <a:t>saved</a:t>
            </a:r>
            <a:r>
              <a:rPr lang="it-IT" sz="3200" dirty="0"/>
              <a:t> model (.h5)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Creation</a:t>
            </a:r>
            <a:r>
              <a:rPr lang="it-IT" sz="3200" dirty="0"/>
              <a:t> of the </a:t>
            </a:r>
            <a:r>
              <a:rPr lang="it-IT" sz="3200" dirty="0" err="1"/>
              <a:t>CubeMX</a:t>
            </a:r>
            <a:r>
              <a:rPr lang="it-IT" sz="3200" dirty="0"/>
              <a:t> project and </a:t>
            </a:r>
            <a:r>
              <a:rPr lang="it-IT" sz="3200" dirty="0" err="1"/>
              <a:t>validation</a:t>
            </a:r>
            <a:r>
              <a:rPr lang="it-IT" sz="3200" dirty="0"/>
              <a:t> on 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Creation</a:t>
            </a:r>
            <a:r>
              <a:rPr lang="it-IT" sz="3200" dirty="0"/>
              <a:t> of the </a:t>
            </a:r>
            <a:r>
              <a:rPr lang="it-IT" sz="3200" dirty="0" err="1"/>
              <a:t>application</a:t>
            </a:r>
            <a:r>
              <a:rPr lang="it-IT" sz="3200" dirty="0"/>
              <a:t> for network </a:t>
            </a:r>
            <a:r>
              <a:rPr lang="it-IT" sz="3200" dirty="0" err="1"/>
              <a:t>inference</a:t>
            </a: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Application: </a:t>
            </a:r>
            <a:r>
              <a:rPr lang="it-IT" sz="3200" dirty="0" err="1"/>
              <a:t>sending</a:t>
            </a:r>
            <a:r>
              <a:rPr lang="it-IT" sz="3200" dirty="0"/>
              <a:t> images from PC </a:t>
            </a:r>
            <a:r>
              <a:rPr lang="it-IT" sz="3200" dirty="0" err="1"/>
              <a:t>through</a:t>
            </a:r>
            <a:r>
              <a:rPr lang="it-IT" sz="3200" dirty="0"/>
              <a:t> serial </a:t>
            </a:r>
            <a:r>
              <a:rPr lang="it-IT" sz="3200" dirty="0" err="1"/>
              <a:t>communication</a:t>
            </a:r>
            <a:r>
              <a:rPr lang="it-IT" sz="3200" dirty="0"/>
              <a:t>, and </a:t>
            </a:r>
            <a:r>
              <a:rPr lang="it-IT" sz="3200" dirty="0" err="1"/>
              <a:t>classifying</a:t>
            </a:r>
            <a:r>
              <a:rPr lang="it-IT" sz="3200" dirty="0"/>
              <a:t> </a:t>
            </a:r>
            <a:r>
              <a:rPr lang="it-IT" sz="3200" dirty="0" err="1"/>
              <a:t>them</a:t>
            </a:r>
            <a:r>
              <a:rPr lang="it-IT" sz="3200" dirty="0"/>
              <a:t> on the board.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31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Summary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1455897"/>
            <a:ext cx="113959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/>
              <a:t>Creation</a:t>
            </a:r>
            <a:r>
              <a:rPr lang="it-IT" sz="3200" b="1" dirty="0"/>
              <a:t> of the </a:t>
            </a:r>
            <a:r>
              <a:rPr lang="it-IT" sz="3200" b="1" dirty="0" err="1"/>
              <a:t>python</a:t>
            </a:r>
            <a:r>
              <a:rPr lang="it-IT" sz="3200" b="1" dirty="0"/>
              <a:t> network and production of the </a:t>
            </a:r>
            <a:r>
              <a:rPr lang="it-IT" sz="3200" b="1" dirty="0" err="1"/>
              <a:t>saved</a:t>
            </a:r>
            <a:r>
              <a:rPr lang="it-IT" sz="3200" b="1" dirty="0"/>
              <a:t> model (.h5)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Creation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CubeMX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project and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on 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Creation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application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for network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inference</a:t>
            </a:r>
            <a:endParaRPr lang="it-IT" sz="32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Application: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sending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images from PC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through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serial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communication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classifying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them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on the board.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7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Python network generation: </a:t>
            </a:r>
            <a:r>
              <a:rPr lang="it-IT" sz="4000" b="1" dirty="0" err="1"/>
              <a:t>keras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4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3D6EBC-1642-4B1B-A526-22D785BC2F36}"/>
              </a:ext>
            </a:extLst>
          </p:cNvPr>
          <p:cNvSpPr txBox="1"/>
          <p:nvPr/>
        </p:nvSpPr>
        <p:spPr>
          <a:xfrm>
            <a:off x="345438" y="1179067"/>
            <a:ext cx="44749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Dependencies</a:t>
            </a:r>
            <a:endParaRPr lang="it-IT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Keras</a:t>
            </a:r>
            <a:endParaRPr lang="it-IT" sz="3200" dirty="0"/>
          </a:p>
          <a:p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Tensorflow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EC3592-9BCE-410A-AD3A-08C50CDA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" y="2225324"/>
            <a:ext cx="6002650" cy="4046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591650-55D0-42EA-8887-09A31DD9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" y="3235379"/>
            <a:ext cx="6656854" cy="40467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1A9332-7776-4CBF-B880-76B5DE014675}"/>
              </a:ext>
            </a:extLst>
          </p:cNvPr>
          <p:cNvSpPr txBox="1"/>
          <p:nvPr/>
        </p:nvSpPr>
        <p:spPr>
          <a:xfrm>
            <a:off x="345437" y="4464102"/>
            <a:ext cx="8363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Running </a:t>
            </a:r>
            <a:r>
              <a:rPr lang="it-IT" sz="3200" b="1" dirty="0" err="1"/>
              <a:t>Keras</a:t>
            </a:r>
            <a:r>
              <a:rPr lang="it-IT" sz="3200" b="1" dirty="0"/>
              <a:t> CIFAR10 network </a:t>
            </a:r>
            <a:r>
              <a:rPr lang="it-IT" sz="3200" b="1" dirty="0" err="1"/>
              <a:t>example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C12E73D-01C6-4B21-9038-6C329EDEE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" y="5087139"/>
            <a:ext cx="5546817" cy="4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Epilepsy detection on short/long recordings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5</a:t>
            </a:fld>
            <a:endParaRPr lang="it-IT" dirty="0"/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CC08E631-A3A7-4319-906B-71162F716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66"/>
          <a:stretch/>
        </p:blipFill>
        <p:spPr>
          <a:xfrm>
            <a:off x="145414" y="2246367"/>
            <a:ext cx="12046586" cy="2806313"/>
          </a:xfrm>
          <a:prstGeom prst="rect">
            <a:avLst/>
          </a:prstGeom>
        </p:spPr>
      </p:pic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7C5FD4C-D7B0-4458-9E8F-42ADDE73B8A7}"/>
              </a:ext>
            </a:extLst>
          </p:cNvPr>
          <p:cNvSpPr txBox="1"/>
          <p:nvPr/>
        </p:nvSpPr>
        <p:spPr>
          <a:xfrm>
            <a:off x="7603482" y="1360930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‘1111…11111’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8BC840E0-0CF1-4929-8C11-EED7466FF623}"/>
              </a:ext>
            </a:extLst>
          </p:cNvPr>
          <p:cNvSpPr txBox="1"/>
          <p:nvPr/>
        </p:nvSpPr>
        <p:spPr>
          <a:xfrm>
            <a:off x="7465814" y="1436490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‘0000…11111’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33F2B56-731D-404B-94DA-92BC52209F5C}"/>
              </a:ext>
            </a:extLst>
          </p:cNvPr>
          <p:cNvSpPr txBox="1"/>
          <p:nvPr/>
        </p:nvSpPr>
        <p:spPr>
          <a:xfrm>
            <a:off x="7321796" y="1520221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‘1011…10010’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7111FDC-B785-4B77-886D-8D3D4D1BBA3C}"/>
              </a:ext>
            </a:extLst>
          </p:cNvPr>
          <p:cNvSpPr txBox="1"/>
          <p:nvPr/>
        </p:nvSpPr>
        <p:spPr>
          <a:xfrm>
            <a:off x="8844528" y="1590432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‘1011…01111’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ED8F25-A7B2-4D6A-8697-43B829F9F124}"/>
              </a:ext>
            </a:extLst>
          </p:cNvPr>
          <p:cNvSpPr txBox="1"/>
          <p:nvPr/>
        </p:nvSpPr>
        <p:spPr>
          <a:xfrm>
            <a:off x="7268528" y="1576720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‘1101…01100’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B6D4D03-3C49-484D-84E5-A83B805E3807}"/>
              </a:ext>
            </a:extLst>
          </p:cNvPr>
          <p:cNvSpPr txBox="1"/>
          <p:nvPr/>
        </p:nvSpPr>
        <p:spPr>
          <a:xfrm>
            <a:off x="5836830" y="1405476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‘0010…10101’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F31160C-312C-44F6-A5CA-47307459B51B}"/>
              </a:ext>
            </a:extLst>
          </p:cNvPr>
          <p:cNvSpPr txBox="1"/>
          <p:nvPr/>
        </p:nvSpPr>
        <p:spPr>
          <a:xfrm>
            <a:off x="5690057" y="1482297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‘1010…100101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101B7DF-4A65-44DF-A8F8-683DB8A3320E}"/>
              </a:ext>
            </a:extLst>
          </p:cNvPr>
          <p:cNvSpPr txBox="1"/>
          <p:nvPr/>
        </p:nvSpPr>
        <p:spPr>
          <a:xfrm>
            <a:off x="5532542" y="1559098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‘1011…10010’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1A9F6C15-D8B0-4FF5-984B-43A0D13CF742}"/>
              </a:ext>
            </a:extLst>
          </p:cNvPr>
          <p:cNvSpPr txBox="1"/>
          <p:nvPr/>
        </p:nvSpPr>
        <p:spPr>
          <a:xfrm>
            <a:off x="5443119" y="1615755"/>
            <a:ext cx="1438332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‘1010…10101’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83" name="Figura a mano libera: forma 82">
            <a:extLst>
              <a:ext uri="{FF2B5EF4-FFF2-40B4-BE49-F238E27FC236}">
                <a16:creationId xmlns:a16="http://schemas.microsoft.com/office/drawing/2014/main" id="{40093ACA-5D1F-49C3-AF0A-C2FB80AFB3A2}"/>
              </a:ext>
            </a:extLst>
          </p:cNvPr>
          <p:cNvSpPr/>
          <p:nvPr/>
        </p:nvSpPr>
        <p:spPr>
          <a:xfrm>
            <a:off x="1501179" y="1284359"/>
            <a:ext cx="511175" cy="486117"/>
          </a:xfrm>
          <a:custGeom>
            <a:avLst/>
            <a:gdLst>
              <a:gd name="connsiteX0" fmla="*/ 0 w 511175"/>
              <a:gd name="connsiteY0" fmla="*/ 350985 h 486117"/>
              <a:gd name="connsiteX1" fmla="*/ 158750 w 511175"/>
              <a:gd name="connsiteY1" fmla="*/ 1735 h 486117"/>
              <a:gd name="connsiteX2" fmla="*/ 311150 w 511175"/>
              <a:gd name="connsiteY2" fmla="*/ 481160 h 486117"/>
              <a:gd name="connsiteX3" fmla="*/ 368300 w 511175"/>
              <a:gd name="connsiteY3" fmla="*/ 258910 h 486117"/>
              <a:gd name="connsiteX4" fmla="*/ 419100 w 511175"/>
              <a:gd name="connsiteY4" fmla="*/ 382735 h 486117"/>
              <a:gd name="connsiteX5" fmla="*/ 476250 w 511175"/>
              <a:gd name="connsiteY5" fmla="*/ 112860 h 486117"/>
              <a:gd name="connsiteX6" fmla="*/ 511175 w 511175"/>
              <a:gd name="connsiteY6" fmla="*/ 192235 h 486117"/>
              <a:gd name="connsiteX7" fmla="*/ 511175 w 511175"/>
              <a:gd name="connsiteY7" fmla="*/ 192235 h 486117"/>
              <a:gd name="connsiteX8" fmla="*/ 511175 w 511175"/>
              <a:gd name="connsiteY8" fmla="*/ 192235 h 4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175" h="486117">
                <a:moveTo>
                  <a:pt x="0" y="350985"/>
                </a:moveTo>
                <a:cubicBezTo>
                  <a:pt x="53446" y="165512"/>
                  <a:pt x="106892" y="-19961"/>
                  <a:pt x="158750" y="1735"/>
                </a:cubicBezTo>
                <a:cubicBezTo>
                  <a:pt x="210608" y="23431"/>
                  <a:pt x="276225" y="438298"/>
                  <a:pt x="311150" y="481160"/>
                </a:cubicBezTo>
                <a:cubicBezTo>
                  <a:pt x="346075" y="524022"/>
                  <a:pt x="350308" y="275314"/>
                  <a:pt x="368300" y="258910"/>
                </a:cubicBezTo>
                <a:cubicBezTo>
                  <a:pt x="386292" y="242506"/>
                  <a:pt x="401108" y="407077"/>
                  <a:pt x="419100" y="382735"/>
                </a:cubicBezTo>
                <a:cubicBezTo>
                  <a:pt x="437092" y="358393"/>
                  <a:pt x="460904" y="144610"/>
                  <a:pt x="476250" y="112860"/>
                </a:cubicBezTo>
                <a:cubicBezTo>
                  <a:pt x="491596" y="81110"/>
                  <a:pt x="511175" y="192235"/>
                  <a:pt x="511175" y="192235"/>
                </a:cubicBezTo>
                <a:lnTo>
                  <a:pt x="511175" y="192235"/>
                </a:lnTo>
                <a:lnTo>
                  <a:pt x="511175" y="192235"/>
                </a:lnTo>
              </a:path>
            </a:pathLst>
          </a:custGeom>
          <a:noFill/>
          <a:ln w="1905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C7D35409-3E83-488E-81F5-FEC2B44B3613}"/>
              </a:ext>
            </a:extLst>
          </p:cNvPr>
          <p:cNvSpPr txBox="1"/>
          <p:nvPr/>
        </p:nvSpPr>
        <p:spPr>
          <a:xfrm>
            <a:off x="1373984" y="1751617"/>
            <a:ext cx="96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Elec ‘1’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E316FAF8-23A7-4987-A851-13AA0FFF9AAF}"/>
              </a:ext>
            </a:extLst>
          </p:cNvPr>
          <p:cNvSpPr/>
          <p:nvPr/>
        </p:nvSpPr>
        <p:spPr>
          <a:xfrm>
            <a:off x="1477879" y="156248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9CFDFAB3-2210-451C-9308-CD6B51185085}"/>
              </a:ext>
            </a:extLst>
          </p:cNvPr>
          <p:cNvSpPr/>
          <p:nvPr/>
        </p:nvSpPr>
        <p:spPr>
          <a:xfrm>
            <a:off x="1535029" y="139103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DDA1291-5505-49E0-93ED-A8AB67EA603B}"/>
              </a:ext>
            </a:extLst>
          </p:cNvPr>
          <p:cNvSpPr/>
          <p:nvPr/>
        </p:nvSpPr>
        <p:spPr>
          <a:xfrm>
            <a:off x="1630279" y="126403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C656F466-1001-4505-8E79-5430D24B2B60}"/>
              </a:ext>
            </a:extLst>
          </p:cNvPr>
          <p:cNvSpPr/>
          <p:nvPr/>
        </p:nvSpPr>
        <p:spPr>
          <a:xfrm>
            <a:off x="1712829" y="148628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D9497859-9C15-48B6-BD1D-C4C4CC85F995}"/>
              </a:ext>
            </a:extLst>
          </p:cNvPr>
          <p:cNvSpPr/>
          <p:nvPr/>
        </p:nvSpPr>
        <p:spPr>
          <a:xfrm>
            <a:off x="1776329" y="171488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E57CA7F6-11A3-48C6-A1CD-3AF8E28894D3}"/>
              </a:ext>
            </a:extLst>
          </p:cNvPr>
          <p:cNvSpPr/>
          <p:nvPr/>
        </p:nvSpPr>
        <p:spPr>
          <a:xfrm>
            <a:off x="1884279" y="160058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534BCBC1-0752-4B24-9B76-77D3854EEBE5}"/>
              </a:ext>
            </a:extLst>
          </p:cNvPr>
          <p:cNvSpPr/>
          <p:nvPr/>
        </p:nvSpPr>
        <p:spPr>
          <a:xfrm>
            <a:off x="1947779" y="138468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reccia a destra 91">
            <a:extLst>
              <a:ext uri="{FF2B5EF4-FFF2-40B4-BE49-F238E27FC236}">
                <a16:creationId xmlns:a16="http://schemas.microsoft.com/office/drawing/2014/main" id="{9B1F59BF-4AF8-480A-9D2B-515F2364632C}"/>
              </a:ext>
            </a:extLst>
          </p:cNvPr>
          <p:cNvSpPr/>
          <p:nvPr/>
        </p:nvSpPr>
        <p:spPr>
          <a:xfrm>
            <a:off x="2230581" y="1498346"/>
            <a:ext cx="336550" cy="189436"/>
          </a:xfrm>
          <a:prstGeom prst="rightArrow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C69C13B-1678-40AF-9E24-853D9308EB5A}"/>
              </a:ext>
            </a:extLst>
          </p:cNvPr>
          <p:cNvSpPr txBox="1"/>
          <p:nvPr/>
        </p:nvSpPr>
        <p:spPr>
          <a:xfrm>
            <a:off x="2452943" y="1157755"/>
            <a:ext cx="119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LBP symbol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BE769ED1-38F4-4750-BA04-C4AAA45C8E03}"/>
              </a:ext>
            </a:extLst>
          </p:cNvPr>
          <p:cNvSpPr txBox="1"/>
          <p:nvPr/>
        </p:nvSpPr>
        <p:spPr>
          <a:xfrm>
            <a:off x="2592643" y="1429532"/>
            <a:ext cx="869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‘110011’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5" name="Freccia a destra 94">
            <a:extLst>
              <a:ext uri="{FF2B5EF4-FFF2-40B4-BE49-F238E27FC236}">
                <a16:creationId xmlns:a16="http://schemas.microsoft.com/office/drawing/2014/main" id="{AE84F415-59EB-47BB-819B-1ACF1FBFB17C}"/>
              </a:ext>
            </a:extLst>
          </p:cNvPr>
          <p:cNvSpPr/>
          <p:nvPr/>
        </p:nvSpPr>
        <p:spPr>
          <a:xfrm>
            <a:off x="3462481" y="1488817"/>
            <a:ext cx="336550" cy="189436"/>
          </a:xfrm>
          <a:prstGeom prst="rightArrow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80F890D-BC67-4BF3-B2EB-275DC103FAE9}"/>
              </a:ext>
            </a:extLst>
          </p:cNvPr>
          <p:cNvSpPr txBox="1"/>
          <p:nvPr/>
        </p:nvSpPr>
        <p:spPr>
          <a:xfrm>
            <a:off x="3405330" y="1252693"/>
            <a:ext cx="50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0000"/>
                </a:solidFill>
              </a:rPr>
              <a:t>iM_C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97" name="Freccia a destra 96">
            <a:extLst>
              <a:ext uri="{FF2B5EF4-FFF2-40B4-BE49-F238E27FC236}">
                <a16:creationId xmlns:a16="http://schemas.microsoft.com/office/drawing/2014/main" id="{62A825EB-9948-4E12-8648-A50F9C535A08}"/>
              </a:ext>
            </a:extLst>
          </p:cNvPr>
          <p:cNvSpPr/>
          <p:nvPr/>
        </p:nvSpPr>
        <p:spPr>
          <a:xfrm>
            <a:off x="2227179" y="1878575"/>
            <a:ext cx="1571852" cy="99073"/>
          </a:xfrm>
          <a:prstGeom prst="rightArrow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89E742A-F93E-497D-B038-9FE7834EA8C9}"/>
              </a:ext>
            </a:extLst>
          </p:cNvPr>
          <p:cNvSpPr txBox="1"/>
          <p:nvPr/>
        </p:nvSpPr>
        <p:spPr>
          <a:xfrm>
            <a:off x="2833038" y="1658965"/>
            <a:ext cx="50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0000"/>
                </a:solidFill>
              </a:rPr>
              <a:t>iM_E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C04C7BC6-341F-4065-8809-2817CE3CA0B4}"/>
              </a:ext>
            </a:extLst>
          </p:cNvPr>
          <p:cNvSpPr txBox="1"/>
          <p:nvPr/>
        </p:nvSpPr>
        <p:spPr>
          <a:xfrm>
            <a:off x="3833899" y="1458384"/>
            <a:ext cx="143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‘1010…10001’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AEFB8A50-A3C9-4413-BC58-B8E91F6EC139}"/>
              </a:ext>
            </a:extLst>
          </p:cNvPr>
          <p:cNvSpPr txBox="1"/>
          <p:nvPr/>
        </p:nvSpPr>
        <p:spPr>
          <a:xfrm>
            <a:off x="3833899" y="1793564"/>
            <a:ext cx="143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‘1000…11011’ </a:t>
            </a:r>
            <a:r>
              <a:rPr lang="el-GR" sz="1000" dirty="0">
                <a:solidFill>
                  <a:srgbClr val="FF0000"/>
                </a:solidFill>
              </a:rPr>
              <a:t>ϵ</a:t>
            </a:r>
            <a:r>
              <a:rPr lang="it-IT" sz="1000" dirty="0">
                <a:solidFill>
                  <a:srgbClr val="FF0000"/>
                </a:solidFill>
              </a:rPr>
              <a:t> {0,1}</a:t>
            </a:r>
            <a:r>
              <a:rPr lang="it-IT" sz="1000" baseline="30000" dirty="0">
                <a:solidFill>
                  <a:srgbClr val="FF0000"/>
                </a:solidFill>
              </a:rPr>
              <a:t>d</a:t>
            </a:r>
            <a:endParaRPr lang="en-GB" sz="1000" baseline="30000" dirty="0">
              <a:solidFill>
                <a:srgbClr val="FF000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3175211-68C4-454D-A78E-D4C2EC8F4843}"/>
              </a:ext>
            </a:extLst>
          </p:cNvPr>
          <p:cNvSpPr txBox="1"/>
          <p:nvPr/>
        </p:nvSpPr>
        <p:spPr>
          <a:xfrm>
            <a:off x="3940261" y="1151144"/>
            <a:ext cx="119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Hypervectors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2" name="Freccia a destra 101">
            <a:extLst>
              <a:ext uri="{FF2B5EF4-FFF2-40B4-BE49-F238E27FC236}">
                <a16:creationId xmlns:a16="http://schemas.microsoft.com/office/drawing/2014/main" id="{882E52F8-08C6-4579-8FE7-30E24EC7118F}"/>
              </a:ext>
            </a:extLst>
          </p:cNvPr>
          <p:cNvSpPr/>
          <p:nvPr/>
        </p:nvSpPr>
        <p:spPr>
          <a:xfrm rot="1303578" flipV="1">
            <a:off x="5089928" y="1582352"/>
            <a:ext cx="320404" cy="115958"/>
          </a:xfrm>
          <a:prstGeom prst="rightArrow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reccia a destra 102">
            <a:extLst>
              <a:ext uri="{FF2B5EF4-FFF2-40B4-BE49-F238E27FC236}">
                <a16:creationId xmlns:a16="http://schemas.microsoft.com/office/drawing/2014/main" id="{FDD03874-E9EC-4225-930B-427C3CBEABC1}"/>
              </a:ext>
            </a:extLst>
          </p:cNvPr>
          <p:cNvSpPr/>
          <p:nvPr/>
        </p:nvSpPr>
        <p:spPr>
          <a:xfrm rot="20296422">
            <a:off x="5089928" y="1830002"/>
            <a:ext cx="320404" cy="115958"/>
          </a:xfrm>
          <a:prstGeom prst="rightArrow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32F968A3-7D59-45D3-896A-EE780FFC8E84}"/>
              </a:ext>
            </a:extLst>
          </p:cNvPr>
          <p:cNvSpPr txBox="1"/>
          <p:nvPr/>
        </p:nvSpPr>
        <p:spPr>
          <a:xfrm>
            <a:off x="5953178" y="1164497"/>
            <a:ext cx="119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Bundling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5" name="Freccia a destra 104">
            <a:extLst>
              <a:ext uri="{FF2B5EF4-FFF2-40B4-BE49-F238E27FC236}">
                <a16:creationId xmlns:a16="http://schemas.microsoft.com/office/drawing/2014/main" id="{426308E1-5BE7-4FBF-B342-D69546D85F95}"/>
              </a:ext>
            </a:extLst>
          </p:cNvPr>
          <p:cNvSpPr/>
          <p:nvPr/>
        </p:nvSpPr>
        <p:spPr>
          <a:xfrm>
            <a:off x="6979867" y="1589346"/>
            <a:ext cx="336550" cy="189436"/>
          </a:xfrm>
          <a:prstGeom prst="rightArrow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Freccia a destra 105">
            <a:extLst>
              <a:ext uri="{FF2B5EF4-FFF2-40B4-BE49-F238E27FC236}">
                <a16:creationId xmlns:a16="http://schemas.microsoft.com/office/drawing/2014/main" id="{5ABD27CA-80A6-49D7-93F1-0A7AE09FD08E}"/>
              </a:ext>
            </a:extLst>
          </p:cNvPr>
          <p:cNvSpPr/>
          <p:nvPr/>
        </p:nvSpPr>
        <p:spPr>
          <a:xfrm>
            <a:off x="8562639" y="1603058"/>
            <a:ext cx="336550" cy="189436"/>
          </a:xfrm>
          <a:prstGeom prst="rightArrow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13F91405-5DFA-459E-BEA0-1591198C8A08}"/>
              </a:ext>
            </a:extLst>
          </p:cNvPr>
          <p:cNvSpPr txBox="1"/>
          <p:nvPr/>
        </p:nvSpPr>
        <p:spPr>
          <a:xfrm>
            <a:off x="9321205" y="1329205"/>
            <a:ext cx="444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H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8" name="Parentesi quadra aperta 107">
            <a:extLst>
              <a:ext uri="{FF2B5EF4-FFF2-40B4-BE49-F238E27FC236}">
                <a16:creationId xmlns:a16="http://schemas.microsoft.com/office/drawing/2014/main" id="{72574D20-5AB7-4199-A996-39AEBD03CD6A}"/>
              </a:ext>
            </a:extLst>
          </p:cNvPr>
          <p:cNvSpPr/>
          <p:nvPr/>
        </p:nvSpPr>
        <p:spPr>
          <a:xfrm rot="3412605">
            <a:off x="5663534" y="1262099"/>
            <a:ext cx="67662" cy="535646"/>
          </a:xfrm>
          <a:prstGeom prst="leftBracket">
            <a:avLst/>
          </a:prstGeom>
          <a:ln w="28575">
            <a:solidFill>
              <a:srgbClr val="F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Parentesi quadra aperta 108">
            <a:extLst>
              <a:ext uri="{FF2B5EF4-FFF2-40B4-BE49-F238E27FC236}">
                <a16:creationId xmlns:a16="http://schemas.microsoft.com/office/drawing/2014/main" id="{C5C4253C-DC17-40D4-BB7D-13C3E75C5377}"/>
              </a:ext>
            </a:extLst>
          </p:cNvPr>
          <p:cNvSpPr/>
          <p:nvPr/>
        </p:nvSpPr>
        <p:spPr>
          <a:xfrm rot="3412605">
            <a:off x="7491681" y="1211084"/>
            <a:ext cx="67662" cy="535646"/>
          </a:xfrm>
          <a:prstGeom prst="leftBracket">
            <a:avLst/>
          </a:prstGeom>
          <a:ln w="28575">
            <a:solidFill>
              <a:srgbClr val="F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FA9199C2-359C-4C45-B027-47F934A98962}"/>
              </a:ext>
            </a:extLst>
          </p:cNvPr>
          <p:cNvSpPr txBox="1"/>
          <p:nvPr/>
        </p:nvSpPr>
        <p:spPr>
          <a:xfrm>
            <a:off x="7857972" y="1165212"/>
            <a:ext cx="119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Bundling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E0BE74D7-5F9D-4C05-B53A-D97BC3DC0C15}"/>
              </a:ext>
            </a:extLst>
          </p:cNvPr>
          <p:cNvSpPr txBox="1"/>
          <p:nvPr/>
        </p:nvSpPr>
        <p:spPr>
          <a:xfrm>
            <a:off x="1040540" y="5050462"/>
            <a:ext cx="10422335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sym typeface="Wingdings" panose="05000000000000000000" pitchFamily="2" charset="2"/>
              </a:rPr>
              <a:t>Associative memory for </a:t>
            </a:r>
            <a:r>
              <a:rPr lang="it-IT" sz="2600" dirty="0" err="1">
                <a:sym typeface="Wingdings" panose="05000000000000000000" pitchFamily="2" charset="2"/>
              </a:rPr>
              <a:t>both</a:t>
            </a:r>
            <a:r>
              <a:rPr lang="it-IT" sz="2600" dirty="0">
                <a:sym typeface="Wingdings" panose="05000000000000000000" pitchFamily="2" charset="2"/>
              </a:rPr>
              <a:t> </a:t>
            </a:r>
            <a:r>
              <a:rPr lang="it-IT" sz="2600" dirty="0">
                <a:solidFill>
                  <a:srgbClr val="006600"/>
                </a:solidFill>
                <a:sym typeface="Wingdings" panose="05000000000000000000" pitchFamily="2" charset="2"/>
              </a:rPr>
              <a:t>training</a:t>
            </a:r>
            <a:r>
              <a:rPr lang="it-IT" sz="2600" dirty="0">
                <a:sym typeface="Wingdings" panose="05000000000000000000" pitchFamily="2" charset="2"/>
              </a:rPr>
              <a:t> and </a:t>
            </a:r>
            <a:r>
              <a:rPr lang="it-IT" sz="2600" dirty="0">
                <a:solidFill>
                  <a:srgbClr val="4B39A4"/>
                </a:solidFill>
                <a:sym typeface="Wingdings" panose="05000000000000000000" pitchFamily="2" charset="2"/>
              </a:rPr>
              <a:t>testing</a:t>
            </a:r>
            <a:endParaRPr lang="it-IT" sz="2600" dirty="0">
              <a:solidFill>
                <a:srgbClr val="4B39A4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600" dirty="0" err="1"/>
              <a:t>Few</a:t>
            </a:r>
            <a:r>
              <a:rPr lang="it-IT" sz="2600" dirty="0"/>
              <a:t> shot learning. No Back-</a:t>
            </a:r>
            <a:r>
              <a:rPr lang="it-IT" sz="2600" dirty="0" err="1"/>
              <a:t>propagation</a:t>
            </a:r>
            <a:r>
              <a:rPr lang="it-IT" sz="2600" dirty="0"/>
              <a:t> or iterative learning.</a:t>
            </a:r>
          </a:p>
        </p:txBody>
      </p:sp>
    </p:spTree>
    <p:extLst>
      <p:ext uri="{BB962C8B-B14F-4D97-AF65-F5344CB8AC3E}">
        <p14:creationId xmlns:p14="http://schemas.microsoft.com/office/powerpoint/2010/main" val="75157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uppo 198">
            <a:extLst>
              <a:ext uri="{FF2B5EF4-FFF2-40B4-BE49-F238E27FC236}">
                <a16:creationId xmlns:a16="http://schemas.microsoft.com/office/drawing/2014/main" id="{2AF2C49D-892E-45A6-9A15-F8A213540B5C}"/>
              </a:ext>
            </a:extLst>
          </p:cNvPr>
          <p:cNvGrpSpPr/>
          <p:nvPr/>
        </p:nvGrpSpPr>
        <p:grpSpPr>
          <a:xfrm>
            <a:off x="1369013" y="3844204"/>
            <a:ext cx="4080003" cy="2453758"/>
            <a:chOff x="295992" y="1467468"/>
            <a:chExt cx="4513437" cy="2795493"/>
          </a:xfrm>
        </p:grpSpPr>
        <p:grpSp>
          <p:nvGrpSpPr>
            <p:cNvPr id="200" name="Gruppo 199">
              <a:extLst>
                <a:ext uri="{FF2B5EF4-FFF2-40B4-BE49-F238E27FC236}">
                  <a16:creationId xmlns:a16="http://schemas.microsoft.com/office/drawing/2014/main" id="{7DFA1E27-63EF-4473-B23B-89147EE9D39E}"/>
                </a:ext>
              </a:extLst>
            </p:cNvPr>
            <p:cNvGrpSpPr/>
            <p:nvPr/>
          </p:nvGrpSpPr>
          <p:grpSpPr>
            <a:xfrm>
              <a:off x="549870" y="1467468"/>
              <a:ext cx="4259559" cy="2795493"/>
              <a:chOff x="549870" y="1467468"/>
              <a:chExt cx="4259559" cy="2795493"/>
            </a:xfrm>
          </p:grpSpPr>
          <p:graphicFrame>
            <p:nvGraphicFramePr>
              <p:cNvPr id="202" name="Grafico 201">
                <a:extLst>
                  <a:ext uri="{FF2B5EF4-FFF2-40B4-BE49-F238E27FC236}">
                    <a16:creationId xmlns:a16="http://schemas.microsoft.com/office/drawing/2014/main" id="{DF21A5B8-E289-4DDA-BA6D-070CFA84355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49870" y="1696440"/>
              <a:ext cx="4259559" cy="25665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03" name="Rettangolo 202">
                <a:extLst>
                  <a:ext uri="{FF2B5EF4-FFF2-40B4-BE49-F238E27FC236}">
                    <a16:creationId xmlns:a16="http://schemas.microsoft.com/office/drawing/2014/main" id="{87BDAF3F-01F7-4014-A3CA-F88D2F655A5D}"/>
                  </a:ext>
                </a:extLst>
              </p:cNvPr>
              <p:cNvSpPr/>
              <p:nvPr/>
            </p:nvSpPr>
            <p:spPr>
              <a:xfrm>
                <a:off x="3933740" y="1814587"/>
                <a:ext cx="5918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1600" b="1" dirty="0">
                    <a:solidFill>
                      <a:srgbClr val="FE0000"/>
                    </a:solidFill>
                  </a:rPr>
                  <a:t>464x</a:t>
                </a:r>
                <a:endParaRPr lang="en-GB" sz="1600" baseline="30000" dirty="0">
                  <a:solidFill>
                    <a:srgbClr val="FE0000"/>
                  </a:solidFill>
                </a:endParaRPr>
              </a:p>
            </p:txBody>
          </p:sp>
          <p:sp>
            <p:nvSpPr>
              <p:cNvPr id="204" name="Rettangolo 203">
                <a:extLst>
                  <a:ext uri="{FF2B5EF4-FFF2-40B4-BE49-F238E27FC236}">
                    <a16:creationId xmlns:a16="http://schemas.microsoft.com/office/drawing/2014/main" id="{89EFD371-B836-4021-BDB7-DC597D4AC253}"/>
                  </a:ext>
                </a:extLst>
              </p:cNvPr>
              <p:cNvSpPr/>
              <p:nvPr/>
            </p:nvSpPr>
            <p:spPr>
              <a:xfrm>
                <a:off x="3085111" y="2431348"/>
                <a:ext cx="4876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1600" b="1" dirty="0">
                    <a:solidFill>
                      <a:srgbClr val="FE0000"/>
                    </a:solidFill>
                  </a:rPr>
                  <a:t>16x</a:t>
                </a:r>
                <a:endParaRPr lang="en-GB" sz="1600" baseline="30000" dirty="0">
                  <a:solidFill>
                    <a:srgbClr val="FE0000"/>
                  </a:solidFill>
                </a:endParaRPr>
              </a:p>
            </p:txBody>
          </p:sp>
          <p:sp>
            <p:nvSpPr>
              <p:cNvPr id="205" name="Rettangolo 204">
                <a:extLst>
                  <a:ext uri="{FF2B5EF4-FFF2-40B4-BE49-F238E27FC236}">
                    <a16:creationId xmlns:a16="http://schemas.microsoft.com/office/drawing/2014/main" id="{986E95F3-292B-455A-9DD4-C658F1F62693}"/>
                  </a:ext>
                </a:extLst>
              </p:cNvPr>
              <p:cNvSpPr/>
              <p:nvPr/>
            </p:nvSpPr>
            <p:spPr>
              <a:xfrm>
                <a:off x="2163140" y="2750279"/>
                <a:ext cx="5421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1600" b="1" dirty="0">
                    <a:solidFill>
                      <a:srgbClr val="FE0000"/>
                    </a:solidFill>
                  </a:rPr>
                  <a:t>2.9x</a:t>
                </a:r>
                <a:endParaRPr lang="en-GB" sz="1600" baseline="30000" dirty="0">
                  <a:solidFill>
                    <a:srgbClr val="FE0000"/>
                  </a:solidFill>
                </a:endParaRPr>
              </a:p>
            </p:txBody>
          </p:sp>
          <p:sp>
            <p:nvSpPr>
              <p:cNvPr id="206" name="Rettangolo 205">
                <a:extLst>
                  <a:ext uri="{FF2B5EF4-FFF2-40B4-BE49-F238E27FC236}">
                    <a16:creationId xmlns:a16="http://schemas.microsoft.com/office/drawing/2014/main" id="{37094E7D-9D9A-40C5-9165-DFDAC9ADBE05}"/>
                  </a:ext>
                </a:extLst>
              </p:cNvPr>
              <p:cNvSpPr/>
              <p:nvPr/>
            </p:nvSpPr>
            <p:spPr>
              <a:xfrm>
                <a:off x="1318771" y="2977306"/>
                <a:ext cx="3834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1600" b="1" dirty="0">
                    <a:solidFill>
                      <a:srgbClr val="FE0000"/>
                    </a:solidFill>
                  </a:rPr>
                  <a:t>1x</a:t>
                </a:r>
                <a:endParaRPr lang="en-GB" sz="1600" baseline="30000" dirty="0">
                  <a:solidFill>
                    <a:srgbClr val="FE0000"/>
                  </a:solidFill>
                </a:endParaRPr>
              </a:p>
            </p:txBody>
          </p:sp>
          <p:sp>
            <p:nvSpPr>
              <p:cNvPr id="207" name="Rettangolo 206">
                <a:extLst>
                  <a:ext uri="{FF2B5EF4-FFF2-40B4-BE49-F238E27FC236}">
                    <a16:creationId xmlns:a16="http://schemas.microsoft.com/office/drawing/2014/main" id="{9351B486-97E9-44A6-92D1-5DB9F3AB5612}"/>
                  </a:ext>
                </a:extLst>
              </p:cNvPr>
              <p:cNvSpPr/>
              <p:nvPr/>
            </p:nvSpPr>
            <p:spPr>
              <a:xfrm>
                <a:off x="2057262" y="1467468"/>
                <a:ext cx="14293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1600" b="1" dirty="0"/>
                  <a:t>128 Electrodes</a:t>
                </a:r>
                <a:endParaRPr lang="en-GB" sz="1600" baseline="30000" dirty="0"/>
              </a:p>
            </p:txBody>
          </p:sp>
        </p:grpSp>
        <p:sp>
          <p:nvSpPr>
            <p:cNvPr id="201" name="Rettangolo 200">
              <a:extLst>
                <a:ext uri="{FF2B5EF4-FFF2-40B4-BE49-F238E27FC236}">
                  <a16:creationId xmlns:a16="http://schemas.microsoft.com/office/drawing/2014/main" id="{A8DF650E-D8C6-4C88-AC1F-5EFFC597AA3F}"/>
                </a:ext>
              </a:extLst>
            </p:cNvPr>
            <p:cNvSpPr/>
            <p:nvPr/>
          </p:nvSpPr>
          <p:spPr>
            <a:xfrm rot="16200000">
              <a:off x="-124380" y="2619002"/>
              <a:ext cx="1179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/>
                <a:t>Energy [mJ]</a:t>
              </a:r>
              <a:endParaRPr lang="en-GB" sz="1600" baseline="30000" dirty="0"/>
            </a:p>
          </p:txBody>
        </p:sp>
      </p:grpSp>
      <p:pic>
        <p:nvPicPr>
          <p:cNvPr id="45" name="Immagine 4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15570E5-C9D6-4F20-A626-2C9F1FF6A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" y="949902"/>
            <a:ext cx="11891397" cy="2744893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Epilepsy detection on short/long recordings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6</a:t>
            </a:fld>
            <a:endParaRPr lang="it-IT" dirty="0"/>
          </a:p>
        </p:txBody>
      </p:sp>
      <p:grpSp>
        <p:nvGrpSpPr>
          <p:cNvPr id="171" name="Gruppo 170">
            <a:extLst>
              <a:ext uri="{FF2B5EF4-FFF2-40B4-BE49-F238E27FC236}">
                <a16:creationId xmlns:a16="http://schemas.microsoft.com/office/drawing/2014/main" id="{7BD23BD1-4B1F-4978-85EA-28C65F32FBF7}"/>
              </a:ext>
            </a:extLst>
          </p:cNvPr>
          <p:cNvGrpSpPr/>
          <p:nvPr/>
        </p:nvGrpSpPr>
        <p:grpSpPr>
          <a:xfrm>
            <a:off x="6467331" y="3875100"/>
            <a:ext cx="3926971" cy="2420467"/>
            <a:chOff x="4507901" y="1503001"/>
            <a:chExt cx="4344147" cy="2757565"/>
          </a:xfrm>
        </p:grpSpPr>
        <p:graphicFrame>
          <p:nvGraphicFramePr>
            <p:cNvPr id="172" name="Grafico 171">
              <a:extLst>
                <a:ext uri="{FF2B5EF4-FFF2-40B4-BE49-F238E27FC236}">
                  <a16:creationId xmlns:a16="http://schemas.microsoft.com/office/drawing/2014/main" id="{78A3C283-82DD-442D-A838-F40F62B839A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46517" y="1691651"/>
            <a:ext cx="4205531" cy="25689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3" name="Rettangolo 172">
              <a:extLst>
                <a:ext uri="{FF2B5EF4-FFF2-40B4-BE49-F238E27FC236}">
                  <a16:creationId xmlns:a16="http://schemas.microsoft.com/office/drawing/2014/main" id="{F0134E52-D8C5-499D-B56A-6D063B5EF4F3}"/>
                </a:ext>
              </a:extLst>
            </p:cNvPr>
            <p:cNvSpPr/>
            <p:nvPr/>
          </p:nvSpPr>
          <p:spPr>
            <a:xfrm>
              <a:off x="7989636" y="1580613"/>
              <a:ext cx="5918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>
                  <a:solidFill>
                    <a:srgbClr val="FE0000"/>
                  </a:solidFill>
                </a:rPr>
                <a:t>487x</a:t>
              </a:r>
              <a:endParaRPr lang="en-GB" sz="1600" baseline="30000" dirty="0">
                <a:solidFill>
                  <a:srgbClr val="FE0000"/>
                </a:solidFill>
              </a:endParaRPr>
            </a:p>
          </p:txBody>
        </p:sp>
        <p:sp>
          <p:nvSpPr>
            <p:cNvPr id="174" name="Rettangolo 173">
              <a:extLst>
                <a:ext uri="{FF2B5EF4-FFF2-40B4-BE49-F238E27FC236}">
                  <a16:creationId xmlns:a16="http://schemas.microsoft.com/office/drawing/2014/main" id="{B7ABFE2A-FA78-4340-A0C8-18BE0858524C}"/>
                </a:ext>
              </a:extLst>
            </p:cNvPr>
            <p:cNvSpPr/>
            <p:nvPr/>
          </p:nvSpPr>
          <p:spPr>
            <a:xfrm>
              <a:off x="7131382" y="2370630"/>
              <a:ext cx="4876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>
                  <a:solidFill>
                    <a:srgbClr val="FE0000"/>
                  </a:solidFill>
                </a:rPr>
                <a:t>16x</a:t>
              </a:r>
              <a:endParaRPr lang="en-GB" sz="1600" baseline="30000" dirty="0">
                <a:solidFill>
                  <a:srgbClr val="FE0000"/>
                </a:solidFill>
              </a:endParaRPr>
            </a:p>
          </p:txBody>
        </p:sp>
        <p:sp>
          <p:nvSpPr>
            <p:cNvPr id="175" name="Rettangolo 174">
              <a:extLst>
                <a:ext uri="{FF2B5EF4-FFF2-40B4-BE49-F238E27FC236}">
                  <a16:creationId xmlns:a16="http://schemas.microsoft.com/office/drawing/2014/main" id="{6B2EC56A-8C27-4588-B61F-0811BE1E65C4}"/>
                </a:ext>
              </a:extLst>
            </p:cNvPr>
            <p:cNvSpPr/>
            <p:nvPr/>
          </p:nvSpPr>
          <p:spPr>
            <a:xfrm>
              <a:off x="6209411" y="2689561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>
                  <a:solidFill>
                    <a:srgbClr val="FE0000"/>
                  </a:solidFill>
                </a:rPr>
                <a:t>3.9x</a:t>
              </a:r>
              <a:endParaRPr lang="en-GB" sz="1600" baseline="30000" dirty="0">
                <a:solidFill>
                  <a:srgbClr val="FE0000"/>
                </a:solidFill>
              </a:endParaRPr>
            </a:p>
          </p:txBody>
        </p:sp>
        <p:sp>
          <p:nvSpPr>
            <p:cNvPr id="176" name="Rettangolo 175">
              <a:extLst>
                <a:ext uri="{FF2B5EF4-FFF2-40B4-BE49-F238E27FC236}">
                  <a16:creationId xmlns:a16="http://schemas.microsoft.com/office/drawing/2014/main" id="{65C9F267-5AC1-4A3E-AC2D-AE96E4D480CC}"/>
                </a:ext>
              </a:extLst>
            </p:cNvPr>
            <p:cNvSpPr/>
            <p:nvPr/>
          </p:nvSpPr>
          <p:spPr>
            <a:xfrm>
              <a:off x="5374667" y="3012839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>
                  <a:solidFill>
                    <a:srgbClr val="FE0000"/>
                  </a:solidFill>
                </a:rPr>
                <a:t>1x</a:t>
              </a:r>
              <a:endParaRPr lang="en-GB" sz="1600" baseline="30000" dirty="0">
                <a:solidFill>
                  <a:srgbClr val="FE0000"/>
                </a:solidFill>
              </a:endParaRPr>
            </a:p>
          </p:txBody>
        </p:sp>
        <p:sp>
          <p:nvSpPr>
            <p:cNvPr id="177" name="Rettangolo 176">
              <a:extLst>
                <a:ext uri="{FF2B5EF4-FFF2-40B4-BE49-F238E27FC236}">
                  <a16:creationId xmlns:a16="http://schemas.microsoft.com/office/drawing/2014/main" id="{91E54395-3E1C-4EF1-9E5C-B38411A96676}"/>
                </a:ext>
              </a:extLst>
            </p:cNvPr>
            <p:cNvSpPr/>
            <p:nvPr/>
          </p:nvSpPr>
          <p:spPr>
            <a:xfrm>
              <a:off x="6113158" y="1503001"/>
              <a:ext cx="14293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/>
                <a:t>128 Electrodes</a:t>
              </a:r>
              <a:endParaRPr lang="en-GB" sz="1600" baseline="30000" dirty="0"/>
            </a:p>
          </p:txBody>
        </p:sp>
        <p:sp>
          <p:nvSpPr>
            <p:cNvPr id="178" name="Rettangolo 177">
              <a:extLst>
                <a:ext uri="{FF2B5EF4-FFF2-40B4-BE49-F238E27FC236}">
                  <a16:creationId xmlns:a16="http://schemas.microsoft.com/office/drawing/2014/main" id="{9D1BEB0A-E057-4BBC-9FD3-FFBB3DC1851F}"/>
                </a:ext>
              </a:extLst>
            </p:cNvPr>
            <p:cNvSpPr/>
            <p:nvPr/>
          </p:nvSpPr>
          <p:spPr>
            <a:xfrm rot="16200000">
              <a:off x="4160049" y="2645783"/>
              <a:ext cx="10342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/>
                <a:t>Time [</a:t>
              </a:r>
              <a:r>
                <a:rPr lang="it-IT" sz="1600" b="1" dirty="0" err="1"/>
                <a:t>ms</a:t>
              </a:r>
              <a:r>
                <a:rPr lang="it-IT" sz="1600" b="1" dirty="0"/>
                <a:t>]</a:t>
              </a:r>
              <a:endParaRPr lang="en-GB" sz="16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17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TCN </a:t>
            </a:r>
            <a:r>
              <a:rPr lang="it-IT" sz="4000" b="1" dirty="0" err="1"/>
              <a:t>based</a:t>
            </a:r>
            <a:r>
              <a:rPr lang="it-IT" sz="4000" b="1" dirty="0"/>
              <a:t> </a:t>
            </a:r>
            <a:r>
              <a:rPr lang="it-IT" sz="4000" b="1" dirty="0" err="1"/>
              <a:t>gesture</a:t>
            </a:r>
            <a:r>
              <a:rPr lang="it-IT" sz="4000" b="1" dirty="0"/>
              <a:t> </a:t>
            </a:r>
            <a:r>
              <a:rPr lang="it-IT" sz="4000" b="1" dirty="0" err="1"/>
              <a:t>recognition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7</a:t>
            </a:fld>
            <a:endParaRPr lang="it-IT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942EA7E3-25A4-4BCE-B122-987A671E3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7"/>
          <a:stretch/>
        </p:blipFill>
        <p:spPr>
          <a:xfrm>
            <a:off x="80367" y="1003893"/>
            <a:ext cx="6768302" cy="269283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A0EB7F9-7279-49DF-8663-A5A8D194B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1" y="3780434"/>
            <a:ext cx="10309837" cy="2583225"/>
          </a:xfrm>
          <a:prstGeom prst="rect">
            <a:avLst/>
          </a:prstGeom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59A9F3E4-D7E3-471C-8A0E-E17D23E1D4A9}"/>
              </a:ext>
            </a:extLst>
          </p:cNvPr>
          <p:cNvSpPr/>
          <p:nvPr/>
        </p:nvSpPr>
        <p:spPr>
          <a:xfrm>
            <a:off x="7300280" y="2674942"/>
            <a:ext cx="4891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conv layers (2 dilated + 1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strided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Fully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9 classes output</a:t>
            </a:r>
            <a:endParaRPr lang="en-US" sz="2000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3BE663A4-C7E7-40BC-B3B4-AE76A8ACDA34}"/>
              </a:ext>
            </a:extLst>
          </p:cNvPr>
          <p:cNvSpPr/>
          <p:nvPr/>
        </p:nvSpPr>
        <p:spPr>
          <a:xfrm>
            <a:off x="7568683" y="1202404"/>
            <a:ext cx="44211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TEMPOnet</a:t>
            </a:r>
            <a:endParaRPr lang="en-US" sz="2400" b="1" dirty="0"/>
          </a:p>
          <a:p>
            <a:r>
              <a:rPr lang="en-US" sz="2000" b="1" dirty="0"/>
              <a:t>Temporal Embedded Muscular Processing Online Network</a:t>
            </a:r>
          </a:p>
        </p:txBody>
      </p:sp>
    </p:spTree>
    <p:extLst>
      <p:ext uri="{BB962C8B-B14F-4D97-AF65-F5344CB8AC3E}">
        <p14:creationId xmlns:p14="http://schemas.microsoft.com/office/powerpoint/2010/main" val="419638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TCN </a:t>
            </a:r>
            <a:r>
              <a:rPr lang="it-IT" sz="4000" b="1" dirty="0" err="1"/>
              <a:t>based</a:t>
            </a:r>
            <a:r>
              <a:rPr lang="it-IT" sz="4000" b="1" dirty="0"/>
              <a:t> </a:t>
            </a:r>
            <a:r>
              <a:rPr lang="it-IT" sz="4000" b="1" dirty="0" err="1"/>
              <a:t>gesture</a:t>
            </a:r>
            <a:r>
              <a:rPr lang="it-IT" sz="4000" b="1" dirty="0"/>
              <a:t> </a:t>
            </a:r>
            <a:r>
              <a:rPr lang="it-IT" sz="4000" b="1" dirty="0" err="1"/>
              <a:t>recognition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8</a:t>
            </a:fld>
            <a:endParaRPr lang="it-IT" dirty="0"/>
          </a:p>
        </p:txBody>
      </p:sp>
      <p:pic>
        <p:nvPicPr>
          <p:cNvPr id="10" name="Immagine 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88F7110-4FA9-486A-B779-F38B0F108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94415" y="1440631"/>
            <a:ext cx="10840241" cy="38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1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Thermal </a:t>
            </a:r>
            <a:r>
              <a:rPr lang="it-IT" sz="4000" b="1" dirty="0" err="1"/>
              <a:t>Removal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9</a:t>
            </a:fld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365BF09C-24F6-4784-943A-7214F305CFE6}"/>
              </a:ext>
            </a:extLst>
          </p:cNvPr>
          <p:cNvGrpSpPr/>
          <p:nvPr/>
        </p:nvGrpSpPr>
        <p:grpSpPr>
          <a:xfrm>
            <a:off x="649156" y="1511638"/>
            <a:ext cx="10889047" cy="2921465"/>
            <a:chOff x="556542" y="1259714"/>
            <a:chExt cx="10889047" cy="2921465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B97193F-3F5A-48D8-B566-670548A0E740}"/>
                </a:ext>
              </a:extLst>
            </p:cNvPr>
            <p:cNvSpPr txBox="1"/>
            <p:nvPr/>
          </p:nvSpPr>
          <p:spPr>
            <a:xfrm>
              <a:off x="10229424" y="2820764"/>
              <a:ext cx="1104671" cy="252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Alarm (e.g. mail)</a:t>
              </a:r>
              <a:endParaRPr lang="en-GB" sz="1000" b="1" dirty="0"/>
            </a:p>
          </p:txBody>
        </p: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1CE080C8-64FC-4830-B374-D6449C9FFF12}"/>
                </a:ext>
              </a:extLst>
            </p:cNvPr>
            <p:cNvGrpSpPr/>
            <p:nvPr/>
          </p:nvGrpSpPr>
          <p:grpSpPr>
            <a:xfrm>
              <a:off x="556542" y="1259714"/>
              <a:ext cx="10889047" cy="2921465"/>
              <a:chOff x="556542" y="1259714"/>
              <a:chExt cx="10889047" cy="2921465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4CBEE04C-F587-4B49-96E2-2FD530A42F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924"/>
              <a:stretch/>
            </p:blipFill>
            <p:spPr>
              <a:xfrm>
                <a:off x="556542" y="1371049"/>
                <a:ext cx="2246323" cy="2127980"/>
              </a:xfrm>
              <a:prstGeom prst="rect">
                <a:avLst/>
              </a:prstGeom>
            </p:spPr>
          </p:pic>
          <p:pic>
            <p:nvPicPr>
              <p:cNvPr id="15" name="Immagine 14" descr="Immagine che contiene screenshot&#10;&#10;Descrizione generata con affidabilità molto elevata">
                <a:extLst>
                  <a:ext uri="{FF2B5EF4-FFF2-40B4-BE49-F238E27FC236}">
                    <a16:creationId xmlns:a16="http://schemas.microsoft.com/office/drawing/2014/main" id="{B1ABC597-B1A0-4C5F-87B5-B6F7405831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7" t="10778" r="9649" b="9974"/>
              <a:stretch/>
            </p:blipFill>
            <p:spPr>
              <a:xfrm>
                <a:off x="2638156" y="2461458"/>
                <a:ext cx="568832" cy="236455"/>
              </a:xfrm>
              <a:prstGeom prst="rect">
                <a:avLst/>
              </a:prstGeom>
            </p:spPr>
          </p:pic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447CEBFA-760A-46C8-A9BD-C98000F3B1F2}"/>
                  </a:ext>
                </a:extLst>
              </p:cNvPr>
              <p:cNvSpPr/>
              <p:nvPr/>
            </p:nvSpPr>
            <p:spPr>
              <a:xfrm>
                <a:off x="4700515" y="1259714"/>
                <a:ext cx="5567876" cy="2890301"/>
              </a:xfrm>
              <a:prstGeom prst="roundRect">
                <a:avLst>
                  <a:gd name="adj" fmla="val 6189"/>
                </a:avLst>
              </a:prstGeom>
              <a:solidFill>
                <a:srgbClr val="FFFFFF"/>
              </a:solidFill>
              <a:ln w="12700">
                <a:solidFill>
                  <a:srgbClr val="646365"/>
                </a:solidFill>
                <a:prstDash val="dash"/>
              </a:ln>
            </p:spPr>
            <p:txBody>
              <a:bodyPr wrap="square" lIns="121694" tIns="0" rtlCol="0" anchor="t"/>
              <a:lstStyle/>
              <a:p>
                <a:pPr algn="r"/>
                <a:r>
                  <a:rPr lang="en-US" sz="1397" b="1" dirty="0">
                    <a:solidFill>
                      <a:srgbClr val="646365"/>
                    </a:solidFill>
                    <a:latin typeface="+mj-lt"/>
                    <a:cs typeface="Helvetica" pitchFamily="34" charset="-120"/>
                  </a:rPr>
                  <a:t>Cloud processing</a:t>
                </a:r>
              </a:p>
              <a:p>
                <a:pPr algn="r"/>
                <a:r>
                  <a:rPr lang="en-US" sz="1200" dirty="0">
                    <a:solidFill>
                      <a:srgbClr val="646365"/>
                    </a:solidFill>
                    <a:cs typeface="Helvetica" pitchFamily="34" charset="-120"/>
                  </a:rPr>
                  <a:t>1) Data calibration</a:t>
                </a:r>
              </a:p>
              <a:p>
                <a:pPr algn="r"/>
                <a:r>
                  <a:rPr lang="en-US" sz="1200" b="1" dirty="0">
                    <a:solidFill>
                      <a:srgbClr val="646365"/>
                    </a:solidFill>
                    <a:cs typeface="Helvetica" pitchFamily="34" charset="-120"/>
                  </a:rPr>
                  <a:t>2) Temperature compensation</a:t>
                </a:r>
              </a:p>
              <a:p>
                <a:pPr algn="r"/>
                <a:r>
                  <a:rPr lang="en-US" sz="1200" dirty="0">
                    <a:solidFill>
                      <a:srgbClr val="646365"/>
                    </a:solidFill>
                    <a:cs typeface="Helvetica" pitchFamily="34" charset="-120"/>
                  </a:rPr>
                  <a:t>3) Thresholds verification</a:t>
                </a:r>
              </a:p>
              <a:p>
                <a:pPr algn="r"/>
                <a:r>
                  <a:rPr lang="en-US" sz="1200" dirty="0">
                    <a:solidFill>
                      <a:srgbClr val="646365"/>
                    </a:solidFill>
                    <a:cs typeface="Helvetica" pitchFamily="34" charset="-120"/>
                  </a:rPr>
                  <a:t>4) Alarms</a:t>
                </a:r>
              </a:p>
            </p:txBody>
          </p:sp>
          <p:sp>
            <p:nvSpPr>
              <p:cNvPr id="17" name="Object 8">
                <a:extLst>
                  <a:ext uri="{FF2B5EF4-FFF2-40B4-BE49-F238E27FC236}">
                    <a16:creationId xmlns:a16="http://schemas.microsoft.com/office/drawing/2014/main" id="{D80B391E-C612-4CCC-BAF7-7F1DFB07A5AE}"/>
                  </a:ext>
                </a:extLst>
              </p:cNvPr>
              <p:cNvSpPr/>
              <p:nvPr/>
            </p:nvSpPr>
            <p:spPr>
              <a:xfrm>
                <a:off x="4817716" y="3164156"/>
                <a:ext cx="1561606" cy="894372"/>
              </a:xfrm>
              <a:prstGeom prst="roundRect">
                <a:avLst>
                  <a:gd name="adj" fmla="val 6189"/>
                </a:avLst>
              </a:prstGeom>
              <a:noFill/>
              <a:ln w="28575">
                <a:solidFill>
                  <a:srgbClr val="646365"/>
                </a:solidFill>
                <a:prstDash val="dash"/>
              </a:ln>
            </p:spPr>
            <p:txBody>
              <a:bodyPr wrap="square" lIns="121694" tIns="0" rtlCol="0" anchor="t"/>
              <a:lstStyle/>
              <a:p>
                <a:pPr algn="r"/>
                <a:r>
                  <a:rPr lang="en-US" sz="1000" dirty="0">
                    <a:solidFill>
                      <a:srgbClr val="646365"/>
                    </a:solidFill>
                    <a:cs typeface="Helvetica" pitchFamily="34" charset="-120"/>
                  </a:rPr>
                  <a:t>1 time x day: Temp. compensation</a:t>
                </a:r>
              </a:p>
            </p:txBody>
          </p: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E7A422E1-2F14-4E65-AAE4-214ACF29F07D}"/>
                  </a:ext>
                </a:extLst>
              </p:cNvPr>
              <p:cNvGrpSpPr/>
              <p:nvPr/>
            </p:nvGrpSpPr>
            <p:grpSpPr>
              <a:xfrm>
                <a:off x="3159729" y="2603196"/>
                <a:ext cx="875827" cy="419759"/>
                <a:chOff x="1178169" y="788307"/>
                <a:chExt cx="710470" cy="419759"/>
              </a:xfrm>
            </p:grpSpPr>
            <p:sp>
              <p:nvSpPr>
                <p:cNvPr id="163" name="Rettangolo con angoli arrotondati 20">
                  <a:extLst>
                    <a:ext uri="{FF2B5EF4-FFF2-40B4-BE49-F238E27FC236}">
                      <a16:creationId xmlns:a16="http://schemas.microsoft.com/office/drawing/2014/main" id="{4C36B48D-8DF0-4268-A7C7-50533B1C2DCF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it-IT" sz="1000" dirty="0"/>
                    <a:t>Gateway</a:t>
                  </a:r>
                </a:p>
              </p:txBody>
            </p:sp>
            <p:sp>
              <p:nvSpPr>
                <p:cNvPr id="164" name="Rettangolo con angoli arrotondati 21">
                  <a:extLst>
                    <a:ext uri="{FF2B5EF4-FFF2-40B4-BE49-F238E27FC236}">
                      <a16:creationId xmlns:a16="http://schemas.microsoft.com/office/drawing/2014/main" id="{C5C17498-FC85-450D-A293-399CB695074C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5" name="Rettangolo con angoli arrotondati 105">
                  <a:extLst>
                    <a:ext uri="{FF2B5EF4-FFF2-40B4-BE49-F238E27FC236}">
                      <a16:creationId xmlns:a16="http://schemas.microsoft.com/office/drawing/2014/main" id="{19FA338C-662C-4E0F-B0E9-9CBFC77C5333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38CDF5D0-AC04-466B-B50F-87167FCF698A}"/>
                  </a:ext>
                </a:extLst>
              </p:cNvPr>
              <p:cNvGrpSpPr/>
              <p:nvPr/>
            </p:nvGrpSpPr>
            <p:grpSpPr>
              <a:xfrm>
                <a:off x="1018636" y="3553582"/>
                <a:ext cx="782632" cy="456729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60" name="Rettangolo con angoli arrotondati 20">
                  <a:extLst>
                    <a:ext uri="{FF2B5EF4-FFF2-40B4-BE49-F238E27FC236}">
                      <a16:creationId xmlns:a16="http://schemas.microsoft.com/office/drawing/2014/main" id="{5B5BD6F1-85F7-41DD-962D-E7355F91234F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it-IT" sz="1400" dirty="0"/>
                    <a:t>Node</a:t>
                  </a:r>
                </a:p>
              </p:txBody>
            </p:sp>
            <p:sp>
              <p:nvSpPr>
                <p:cNvPr id="161" name="Rettangolo con angoli arrotondati 21">
                  <a:extLst>
                    <a:ext uri="{FF2B5EF4-FFF2-40B4-BE49-F238E27FC236}">
                      <a16:creationId xmlns:a16="http://schemas.microsoft.com/office/drawing/2014/main" id="{FA92AC2A-B1F9-4BD7-9962-66E0C6C61A0B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62" name="Rettangolo con angoli arrotondati 105">
                  <a:extLst>
                    <a:ext uri="{FF2B5EF4-FFF2-40B4-BE49-F238E27FC236}">
                      <a16:creationId xmlns:a16="http://schemas.microsoft.com/office/drawing/2014/main" id="{72153AF5-29E9-4B0C-B533-ABBB1E0F974E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16B5CD2C-F006-40D6-888E-3D4E7E8FD288}"/>
                  </a:ext>
                </a:extLst>
              </p:cNvPr>
              <p:cNvSpPr/>
              <p:nvPr/>
            </p:nvSpPr>
            <p:spPr>
              <a:xfrm>
                <a:off x="1941857" y="270683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01E9FBED-34E1-4681-985F-A39F0B3086DE}"/>
                  </a:ext>
                </a:extLst>
              </p:cNvPr>
              <p:cNvSpPr/>
              <p:nvPr/>
            </p:nvSpPr>
            <p:spPr>
              <a:xfrm>
                <a:off x="2041643" y="264491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0196D25C-8F23-40DE-A705-33E57352B26E}"/>
                  </a:ext>
                </a:extLst>
              </p:cNvPr>
              <p:cNvSpPr/>
              <p:nvPr/>
            </p:nvSpPr>
            <p:spPr>
              <a:xfrm>
                <a:off x="2158079" y="257385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150FC9BB-03F4-4700-936A-27924A4B1F19}"/>
                  </a:ext>
                </a:extLst>
              </p:cNvPr>
              <p:cNvGrpSpPr/>
              <p:nvPr/>
            </p:nvGrpSpPr>
            <p:grpSpPr>
              <a:xfrm rot="19623709">
                <a:off x="1889150" y="2801320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57" name="Rettangolo con angoli arrotondati 20">
                  <a:extLst>
                    <a:ext uri="{FF2B5EF4-FFF2-40B4-BE49-F238E27FC236}">
                      <a16:creationId xmlns:a16="http://schemas.microsoft.com/office/drawing/2014/main" id="{72940B0F-6319-4E4E-A5BD-9DF88621E2E9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58" name="Rettangolo con angoli arrotondati 21">
                  <a:extLst>
                    <a:ext uri="{FF2B5EF4-FFF2-40B4-BE49-F238E27FC236}">
                      <a16:creationId xmlns:a16="http://schemas.microsoft.com/office/drawing/2014/main" id="{479BECD8-982C-4AF8-A1AE-82E3FA3A9594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59" name="Rettangolo con angoli arrotondati 105">
                  <a:extLst>
                    <a:ext uri="{FF2B5EF4-FFF2-40B4-BE49-F238E27FC236}">
                      <a16:creationId xmlns:a16="http://schemas.microsoft.com/office/drawing/2014/main" id="{13DF4EA7-6282-4AF7-9B73-A723D72B84D3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C9C6A620-16F0-4635-83F6-47EE238BA37F}"/>
                  </a:ext>
                </a:extLst>
              </p:cNvPr>
              <p:cNvGrpSpPr/>
              <p:nvPr/>
            </p:nvGrpSpPr>
            <p:grpSpPr>
              <a:xfrm rot="19623709">
                <a:off x="1841465" y="2800139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54" name="Rettangolo con angoli arrotondati 20">
                  <a:extLst>
                    <a:ext uri="{FF2B5EF4-FFF2-40B4-BE49-F238E27FC236}">
                      <a16:creationId xmlns:a16="http://schemas.microsoft.com/office/drawing/2014/main" id="{A4B998AC-425F-4D9F-902D-FD97BD060DE7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55" name="Rettangolo con angoli arrotondati 21">
                  <a:extLst>
                    <a:ext uri="{FF2B5EF4-FFF2-40B4-BE49-F238E27FC236}">
                      <a16:creationId xmlns:a16="http://schemas.microsoft.com/office/drawing/2014/main" id="{5DB5E4B7-6D6F-4FC0-B0B0-154BAFEAC8BB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56" name="Rettangolo con angoli arrotondati 105">
                  <a:extLst>
                    <a:ext uri="{FF2B5EF4-FFF2-40B4-BE49-F238E27FC236}">
                      <a16:creationId xmlns:a16="http://schemas.microsoft.com/office/drawing/2014/main" id="{95F51B55-640D-4937-85D4-D6D2576AA3AF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90446B48-0B41-4A32-8F38-B552E12BD068}"/>
                  </a:ext>
                </a:extLst>
              </p:cNvPr>
              <p:cNvGrpSpPr/>
              <p:nvPr/>
            </p:nvGrpSpPr>
            <p:grpSpPr>
              <a:xfrm rot="19623709">
                <a:off x="1787907" y="2791673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51" name="Rettangolo con angoli arrotondati 20">
                  <a:extLst>
                    <a:ext uri="{FF2B5EF4-FFF2-40B4-BE49-F238E27FC236}">
                      <a16:creationId xmlns:a16="http://schemas.microsoft.com/office/drawing/2014/main" id="{CC24C25F-9036-45CE-AED4-1843BE034AFF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52" name="Rettangolo con angoli arrotondati 21">
                  <a:extLst>
                    <a:ext uri="{FF2B5EF4-FFF2-40B4-BE49-F238E27FC236}">
                      <a16:creationId xmlns:a16="http://schemas.microsoft.com/office/drawing/2014/main" id="{FE54BFD4-8651-4206-AE71-F34B4B614D74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53" name="Rettangolo con angoli arrotondati 105">
                  <a:extLst>
                    <a:ext uri="{FF2B5EF4-FFF2-40B4-BE49-F238E27FC236}">
                      <a16:creationId xmlns:a16="http://schemas.microsoft.com/office/drawing/2014/main" id="{D5CA8B9A-68D5-4778-9946-B9CF244D5D66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C6B1D0AA-32F7-43E1-A313-3311F2FADC75}"/>
                  </a:ext>
                </a:extLst>
              </p:cNvPr>
              <p:cNvGrpSpPr/>
              <p:nvPr/>
            </p:nvGrpSpPr>
            <p:grpSpPr>
              <a:xfrm rot="19623709">
                <a:off x="1732264" y="2791363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48" name="Rettangolo con angoli arrotondati 20">
                  <a:extLst>
                    <a:ext uri="{FF2B5EF4-FFF2-40B4-BE49-F238E27FC236}">
                      <a16:creationId xmlns:a16="http://schemas.microsoft.com/office/drawing/2014/main" id="{2F0646AD-2CDD-417F-9A6D-A9002B3269F1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49" name="Rettangolo con angoli arrotondati 21">
                  <a:extLst>
                    <a:ext uri="{FF2B5EF4-FFF2-40B4-BE49-F238E27FC236}">
                      <a16:creationId xmlns:a16="http://schemas.microsoft.com/office/drawing/2014/main" id="{9116B6C4-15D0-42A3-921F-3A31F80F0F82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50" name="Rettangolo con angoli arrotondati 105">
                  <a:extLst>
                    <a:ext uri="{FF2B5EF4-FFF2-40B4-BE49-F238E27FC236}">
                      <a16:creationId xmlns:a16="http://schemas.microsoft.com/office/drawing/2014/main" id="{C8055B7C-D185-4E8D-A3F7-2C13367B7671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27" name="Gruppo 26">
                <a:extLst>
                  <a:ext uri="{FF2B5EF4-FFF2-40B4-BE49-F238E27FC236}">
                    <a16:creationId xmlns:a16="http://schemas.microsoft.com/office/drawing/2014/main" id="{3354BDC9-B53F-4EAD-85AC-34ECEBCE0C24}"/>
                  </a:ext>
                </a:extLst>
              </p:cNvPr>
              <p:cNvGrpSpPr/>
              <p:nvPr/>
            </p:nvGrpSpPr>
            <p:grpSpPr>
              <a:xfrm rot="19623709">
                <a:off x="1680523" y="2934337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45" name="Rettangolo con angoli arrotondati 20">
                  <a:extLst>
                    <a:ext uri="{FF2B5EF4-FFF2-40B4-BE49-F238E27FC236}">
                      <a16:creationId xmlns:a16="http://schemas.microsoft.com/office/drawing/2014/main" id="{C176FF43-02C9-41FD-A724-CE7B09D08329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46" name="Rettangolo con angoli arrotondati 21">
                  <a:extLst>
                    <a:ext uri="{FF2B5EF4-FFF2-40B4-BE49-F238E27FC236}">
                      <a16:creationId xmlns:a16="http://schemas.microsoft.com/office/drawing/2014/main" id="{E617DEEF-5498-4512-BBEE-BAB481C04EE7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47" name="Rettangolo con angoli arrotondati 105">
                  <a:extLst>
                    <a:ext uri="{FF2B5EF4-FFF2-40B4-BE49-F238E27FC236}">
                      <a16:creationId xmlns:a16="http://schemas.microsoft.com/office/drawing/2014/main" id="{E0F3C8CC-D2D5-435E-AC76-0CC2D4E4AAEB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3062A187-2902-4460-85A7-B0B3C45AE0CB}"/>
                  </a:ext>
                </a:extLst>
              </p:cNvPr>
              <p:cNvGrpSpPr/>
              <p:nvPr/>
            </p:nvGrpSpPr>
            <p:grpSpPr>
              <a:xfrm rot="19623709">
                <a:off x="1632838" y="2933156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42" name="Rettangolo con angoli arrotondati 20">
                  <a:extLst>
                    <a:ext uri="{FF2B5EF4-FFF2-40B4-BE49-F238E27FC236}">
                      <a16:creationId xmlns:a16="http://schemas.microsoft.com/office/drawing/2014/main" id="{7A1E0ED0-C8E8-4C6F-80B7-5E5549016E27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43" name="Rettangolo con angoli arrotondati 21">
                  <a:extLst>
                    <a:ext uri="{FF2B5EF4-FFF2-40B4-BE49-F238E27FC236}">
                      <a16:creationId xmlns:a16="http://schemas.microsoft.com/office/drawing/2014/main" id="{79E9A697-F404-4698-90AF-674906F3BDEE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44" name="Rettangolo con angoli arrotondati 105">
                  <a:extLst>
                    <a:ext uri="{FF2B5EF4-FFF2-40B4-BE49-F238E27FC236}">
                      <a16:creationId xmlns:a16="http://schemas.microsoft.com/office/drawing/2014/main" id="{73D63FD3-3085-48D9-94C1-C2063F4DEC04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B573CBD9-01F1-42AF-AA50-1C728BC8E55D}"/>
                  </a:ext>
                </a:extLst>
              </p:cNvPr>
              <p:cNvGrpSpPr/>
              <p:nvPr/>
            </p:nvGrpSpPr>
            <p:grpSpPr>
              <a:xfrm rot="19623709">
                <a:off x="1579280" y="2924690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39" name="Rettangolo con angoli arrotondati 20">
                  <a:extLst>
                    <a:ext uri="{FF2B5EF4-FFF2-40B4-BE49-F238E27FC236}">
                      <a16:creationId xmlns:a16="http://schemas.microsoft.com/office/drawing/2014/main" id="{B9B26004-75B1-4F81-9DAE-E9347FB2A38C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40" name="Rettangolo con angoli arrotondati 21">
                  <a:extLst>
                    <a:ext uri="{FF2B5EF4-FFF2-40B4-BE49-F238E27FC236}">
                      <a16:creationId xmlns:a16="http://schemas.microsoft.com/office/drawing/2014/main" id="{772EC7D2-35E0-464F-91C0-BF4135C49F51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41" name="Rettangolo con angoli arrotondati 105">
                  <a:extLst>
                    <a:ext uri="{FF2B5EF4-FFF2-40B4-BE49-F238E27FC236}">
                      <a16:creationId xmlns:a16="http://schemas.microsoft.com/office/drawing/2014/main" id="{ABF8F82B-A23E-49E8-9D51-D3E1BB1FD8A3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47CFEDA7-CABB-40C7-8596-E36CFCFE54A7}"/>
                  </a:ext>
                </a:extLst>
              </p:cNvPr>
              <p:cNvGrpSpPr/>
              <p:nvPr/>
            </p:nvGrpSpPr>
            <p:grpSpPr>
              <a:xfrm rot="19623709">
                <a:off x="1523637" y="2924380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36" name="Rettangolo con angoli arrotondati 20">
                  <a:extLst>
                    <a:ext uri="{FF2B5EF4-FFF2-40B4-BE49-F238E27FC236}">
                      <a16:creationId xmlns:a16="http://schemas.microsoft.com/office/drawing/2014/main" id="{C5573E6B-EC40-4282-A956-A5C717D6CCC4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37" name="Rettangolo con angoli arrotondati 21">
                  <a:extLst>
                    <a:ext uri="{FF2B5EF4-FFF2-40B4-BE49-F238E27FC236}">
                      <a16:creationId xmlns:a16="http://schemas.microsoft.com/office/drawing/2014/main" id="{3708E96D-A733-4A83-83B6-F0A44E4BE202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38" name="Rettangolo con angoli arrotondati 105">
                  <a:extLst>
                    <a:ext uri="{FF2B5EF4-FFF2-40B4-BE49-F238E27FC236}">
                      <a16:creationId xmlns:a16="http://schemas.microsoft.com/office/drawing/2014/main" id="{5F561E4B-26F8-4CB3-9AEA-2F4BC025826B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983A4A69-B243-4809-BFC4-3958FD36503E}"/>
                  </a:ext>
                </a:extLst>
              </p:cNvPr>
              <p:cNvGrpSpPr/>
              <p:nvPr/>
            </p:nvGrpSpPr>
            <p:grpSpPr>
              <a:xfrm rot="19623709">
                <a:off x="2415493" y="2479786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33" name="Rettangolo con angoli arrotondati 20">
                  <a:extLst>
                    <a:ext uri="{FF2B5EF4-FFF2-40B4-BE49-F238E27FC236}">
                      <a16:creationId xmlns:a16="http://schemas.microsoft.com/office/drawing/2014/main" id="{C04DA52C-7EBA-4664-9D91-9BF16823BB11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34" name="Rettangolo con angoli arrotondati 21">
                  <a:extLst>
                    <a:ext uri="{FF2B5EF4-FFF2-40B4-BE49-F238E27FC236}">
                      <a16:creationId xmlns:a16="http://schemas.microsoft.com/office/drawing/2014/main" id="{7CC70E57-11B6-4401-971B-7F559E0F61CD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35" name="Rettangolo con angoli arrotondati 105">
                  <a:extLst>
                    <a:ext uri="{FF2B5EF4-FFF2-40B4-BE49-F238E27FC236}">
                      <a16:creationId xmlns:a16="http://schemas.microsoft.com/office/drawing/2014/main" id="{3774808A-D5F4-4E02-93EC-9EACCD7C91C8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1EC75D88-41C1-4CD6-8425-093617EAF1A7}"/>
                  </a:ext>
                </a:extLst>
              </p:cNvPr>
              <p:cNvGrpSpPr/>
              <p:nvPr/>
            </p:nvGrpSpPr>
            <p:grpSpPr>
              <a:xfrm rot="19623709">
                <a:off x="2367808" y="2478605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30" name="Rettangolo con angoli arrotondati 20">
                  <a:extLst>
                    <a:ext uri="{FF2B5EF4-FFF2-40B4-BE49-F238E27FC236}">
                      <a16:creationId xmlns:a16="http://schemas.microsoft.com/office/drawing/2014/main" id="{1665FF51-6228-4423-9A37-DECC46CAEAE9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31" name="Rettangolo con angoli arrotondati 21">
                  <a:extLst>
                    <a:ext uri="{FF2B5EF4-FFF2-40B4-BE49-F238E27FC236}">
                      <a16:creationId xmlns:a16="http://schemas.microsoft.com/office/drawing/2014/main" id="{10892DAA-28AF-489E-BB80-B6EF6DA2ADF7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32" name="Rettangolo con angoli arrotondati 105">
                  <a:extLst>
                    <a:ext uri="{FF2B5EF4-FFF2-40B4-BE49-F238E27FC236}">
                      <a16:creationId xmlns:a16="http://schemas.microsoft.com/office/drawing/2014/main" id="{ACC19328-330E-47AD-A338-2B0B791B8E08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3A75C578-2632-4C0B-8F52-3146F73C05E0}"/>
                  </a:ext>
                </a:extLst>
              </p:cNvPr>
              <p:cNvGrpSpPr/>
              <p:nvPr/>
            </p:nvGrpSpPr>
            <p:grpSpPr>
              <a:xfrm rot="19623709">
                <a:off x="2314250" y="2470139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7" name="Rettangolo con angoli arrotondati 20">
                  <a:extLst>
                    <a:ext uri="{FF2B5EF4-FFF2-40B4-BE49-F238E27FC236}">
                      <a16:creationId xmlns:a16="http://schemas.microsoft.com/office/drawing/2014/main" id="{33165D09-A643-4B8C-A575-DD274BA60FFF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28" name="Rettangolo con angoli arrotondati 21">
                  <a:extLst>
                    <a:ext uri="{FF2B5EF4-FFF2-40B4-BE49-F238E27FC236}">
                      <a16:creationId xmlns:a16="http://schemas.microsoft.com/office/drawing/2014/main" id="{F717E014-6479-4F0B-9E15-E34D110A498C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29" name="Rettangolo con angoli arrotondati 105">
                  <a:extLst>
                    <a:ext uri="{FF2B5EF4-FFF2-40B4-BE49-F238E27FC236}">
                      <a16:creationId xmlns:a16="http://schemas.microsoft.com/office/drawing/2014/main" id="{C191F031-8BA6-4A57-89BF-A5342264522A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CE3BB83E-A919-49DC-A3A1-C21EE8572620}"/>
                  </a:ext>
                </a:extLst>
              </p:cNvPr>
              <p:cNvGrpSpPr/>
              <p:nvPr/>
            </p:nvGrpSpPr>
            <p:grpSpPr>
              <a:xfrm rot="19623709">
                <a:off x="2258607" y="2469829"/>
                <a:ext cx="147950" cy="63451"/>
                <a:chOff x="1178169" y="788307"/>
                <a:chExt cx="710470" cy="419759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4" name="Rettangolo con angoli arrotondati 20">
                  <a:extLst>
                    <a:ext uri="{FF2B5EF4-FFF2-40B4-BE49-F238E27FC236}">
                      <a16:creationId xmlns:a16="http://schemas.microsoft.com/office/drawing/2014/main" id="{51637075-778A-4925-9BA3-AAA143316BF7}"/>
                    </a:ext>
                  </a:extLst>
                </p:cNvPr>
                <p:cNvSpPr/>
                <p:nvPr/>
              </p:nvSpPr>
              <p:spPr>
                <a:xfrm>
                  <a:off x="1178169" y="788307"/>
                  <a:ext cx="710470" cy="419759"/>
                </a:xfrm>
                <a:prstGeom prst="round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t-IT" sz="600" dirty="0"/>
                </a:p>
              </p:txBody>
            </p:sp>
            <p:sp>
              <p:nvSpPr>
                <p:cNvPr id="125" name="Rettangolo con angoli arrotondati 21">
                  <a:extLst>
                    <a:ext uri="{FF2B5EF4-FFF2-40B4-BE49-F238E27FC236}">
                      <a16:creationId xmlns:a16="http://schemas.microsoft.com/office/drawing/2014/main" id="{4EDA0E9D-913E-40E6-B440-CB1250D44B53}"/>
                    </a:ext>
                  </a:extLst>
                </p:cNvPr>
                <p:cNvSpPr/>
                <p:nvPr/>
              </p:nvSpPr>
              <p:spPr>
                <a:xfrm>
                  <a:off x="1658815" y="830920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  <p:sp>
              <p:nvSpPr>
                <p:cNvPr id="126" name="Rettangolo con angoli arrotondati 105">
                  <a:extLst>
                    <a:ext uri="{FF2B5EF4-FFF2-40B4-BE49-F238E27FC236}">
                      <a16:creationId xmlns:a16="http://schemas.microsoft.com/office/drawing/2014/main" id="{D31A2517-08DB-45C6-AB90-D50BE22F8A9E}"/>
                    </a:ext>
                  </a:extLst>
                </p:cNvPr>
                <p:cNvSpPr/>
                <p:nvPr/>
              </p:nvSpPr>
              <p:spPr>
                <a:xfrm>
                  <a:off x="1664145" y="1025355"/>
                  <a:ext cx="175847" cy="15381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600"/>
                </a:p>
              </p:txBody>
            </p:sp>
          </p:grpSp>
          <p:cxnSp>
            <p:nvCxnSpPr>
              <p:cNvPr id="35" name="Connettore 2 34">
                <a:extLst>
                  <a:ext uri="{FF2B5EF4-FFF2-40B4-BE49-F238E27FC236}">
                    <a16:creationId xmlns:a16="http://schemas.microsoft.com/office/drawing/2014/main" id="{132607C6-BC88-4154-A592-6CF567DD8CD8}"/>
                  </a:ext>
                </a:extLst>
              </p:cNvPr>
              <p:cNvCxnSpPr>
                <a:cxnSpLocks/>
                <a:stCxn id="38" idx="1"/>
                <a:endCxn id="162" idx="3"/>
              </p:cNvCxnSpPr>
              <p:nvPr/>
            </p:nvCxnSpPr>
            <p:spPr>
              <a:xfrm flipH="1" flipV="1">
                <a:off x="1747680" y="3895191"/>
                <a:ext cx="205955" cy="859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ttore 2 35">
                <a:extLst>
                  <a:ext uri="{FF2B5EF4-FFF2-40B4-BE49-F238E27FC236}">
                    <a16:creationId xmlns:a16="http://schemas.microsoft.com/office/drawing/2014/main" id="{ABE25A47-329E-4323-BF47-4784D10CD75A}"/>
                  </a:ext>
                </a:extLst>
              </p:cNvPr>
              <p:cNvCxnSpPr>
                <a:cxnSpLocks/>
                <a:stCxn id="37" idx="1"/>
                <a:endCxn id="161" idx="3"/>
              </p:cNvCxnSpPr>
              <p:nvPr/>
            </p:nvCxnSpPr>
            <p:spPr>
              <a:xfrm flipH="1">
                <a:off x="1741809" y="3557622"/>
                <a:ext cx="175777" cy="126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7678779D-B981-40DE-9B3E-DAB3EA40CA02}"/>
                  </a:ext>
                </a:extLst>
              </p:cNvPr>
              <p:cNvSpPr txBox="1"/>
              <p:nvPr/>
            </p:nvSpPr>
            <p:spPr>
              <a:xfrm>
                <a:off x="1917586" y="3357567"/>
                <a:ext cx="1185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3-axial MEMS </a:t>
                </a:r>
              </a:p>
              <a:p>
                <a:r>
                  <a:rPr lang="it-IT" sz="1000" dirty="0" err="1"/>
                  <a:t>accelerometer</a:t>
                </a:r>
                <a:endParaRPr lang="en-GB" sz="1000" dirty="0"/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03E0480-D2EF-401E-96A4-70FAB318C87A}"/>
                  </a:ext>
                </a:extLst>
              </p:cNvPr>
              <p:cNvSpPr txBox="1"/>
              <p:nvPr/>
            </p:nvSpPr>
            <p:spPr>
              <a:xfrm>
                <a:off x="1953635" y="3781069"/>
                <a:ext cx="1185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dirty="0"/>
                  <a:t>Temperature</a:t>
                </a:r>
              </a:p>
              <a:p>
                <a:r>
                  <a:rPr lang="it-IT" sz="1000" dirty="0" err="1"/>
                  <a:t>sensor</a:t>
                </a:r>
                <a:endParaRPr lang="en-GB" sz="1000" dirty="0"/>
              </a:p>
            </p:txBody>
          </p: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DD49591F-E091-4AE1-92BF-467C876BC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719" y="2893596"/>
                <a:ext cx="141319" cy="68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DE280433-32EF-4C89-B371-BEF3FFA84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1330" y="2968496"/>
                <a:ext cx="487977" cy="6096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340D18E0-E80B-47B0-9A65-9ECC69717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528" y="2539428"/>
                <a:ext cx="396868" cy="2765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4482ECA9-0833-4CF6-9DC1-B6B1F2D213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9991" y="2817138"/>
                <a:ext cx="934415" cy="541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09F41133-464C-4E57-8826-E20004E9F4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5240" y="2815142"/>
                <a:ext cx="1125946" cy="1818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D996071E-92E6-46C4-A09E-96C827C67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066" y="2693238"/>
                <a:ext cx="808705" cy="12390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ttore 2 44">
                <a:extLst>
                  <a:ext uri="{FF2B5EF4-FFF2-40B4-BE49-F238E27FC236}">
                    <a16:creationId xmlns:a16="http://schemas.microsoft.com/office/drawing/2014/main" id="{5772C073-18EA-4185-AA02-B399BB6812F0}"/>
                  </a:ext>
                </a:extLst>
              </p:cNvPr>
              <p:cNvCxnSpPr>
                <a:cxnSpLocks/>
                <a:endCxn id="163" idx="1"/>
              </p:cNvCxnSpPr>
              <p:nvPr/>
            </p:nvCxnSpPr>
            <p:spPr>
              <a:xfrm flipV="1">
                <a:off x="2922576" y="2813076"/>
                <a:ext cx="237153" cy="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7AED6A5D-7312-4727-A0F3-D589F3D3058D}"/>
                  </a:ext>
                </a:extLst>
              </p:cNvPr>
              <p:cNvSpPr txBox="1"/>
              <p:nvPr/>
            </p:nvSpPr>
            <p:spPr>
              <a:xfrm>
                <a:off x="965784" y="1269076"/>
                <a:ext cx="1804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 err="1"/>
                  <a:t>Instrumented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viaduct</a:t>
                </a:r>
                <a:endParaRPr lang="en-GB" sz="1400" b="1" dirty="0"/>
              </a:p>
            </p:txBody>
          </p:sp>
          <p:sp>
            <p:nvSpPr>
              <p:cNvPr id="47" name="Freccia a destra 46">
                <a:extLst>
                  <a:ext uri="{FF2B5EF4-FFF2-40B4-BE49-F238E27FC236}">
                    <a16:creationId xmlns:a16="http://schemas.microsoft.com/office/drawing/2014/main" id="{8ED9F0B9-76B2-48CE-A147-48026F30F987}"/>
                  </a:ext>
                </a:extLst>
              </p:cNvPr>
              <p:cNvSpPr/>
              <p:nvPr/>
            </p:nvSpPr>
            <p:spPr>
              <a:xfrm>
                <a:off x="4066666" y="2735440"/>
                <a:ext cx="561403" cy="161497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E5A57AE-D6B9-4E26-A89A-5A415505C43B}"/>
                  </a:ext>
                </a:extLst>
              </p:cNvPr>
              <p:cNvSpPr txBox="1"/>
              <p:nvPr/>
            </p:nvSpPr>
            <p:spPr>
              <a:xfrm>
                <a:off x="3570082" y="2303134"/>
                <a:ext cx="1278640" cy="246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b="1" dirty="0"/>
                  <a:t>4G communication</a:t>
                </a:r>
                <a:endParaRPr lang="en-GB" sz="1000" b="1" dirty="0"/>
              </a:p>
            </p:txBody>
          </p:sp>
          <p:cxnSp>
            <p:nvCxnSpPr>
              <p:cNvPr id="49" name="Connettore 2 48">
                <a:extLst>
                  <a:ext uri="{FF2B5EF4-FFF2-40B4-BE49-F238E27FC236}">
                    <a16:creationId xmlns:a16="http://schemas.microsoft.com/office/drawing/2014/main" id="{B21ED768-F744-46BA-AABA-62A9B2C17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6028" y="2518487"/>
                <a:ext cx="0" cy="2395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0" name="Immagine 49">
                <a:extLst>
                  <a:ext uri="{FF2B5EF4-FFF2-40B4-BE49-F238E27FC236}">
                    <a16:creationId xmlns:a16="http://schemas.microsoft.com/office/drawing/2014/main" id="{D1160D78-AA08-47F6-996A-7C0C56CC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98431" y="3343366"/>
                <a:ext cx="383815" cy="767629"/>
              </a:xfrm>
              <a:prstGeom prst="rect">
                <a:avLst/>
              </a:prstGeom>
            </p:spPr>
          </p:pic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9C66D649-E704-4354-96B5-7ACD18F09FDE}"/>
                  </a:ext>
                </a:extLst>
              </p:cNvPr>
              <p:cNvSpPr txBox="1"/>
              <p:nvPr/>
            </p:nvSpPr>
            <p:spPr>
              <a:xfrm>
                <a:off x="10340918" y="3056564"/>
                <a:ext cx="1104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 err="1"/>
                  <a:t>Maintainer</a:t>
                </a:r>
                <a:endParaRPr lang="en-GB" sz="1400" b="1" dirty="0"/>
              </a:p>
            </p:txBody>
          </p:sp>
          <p:cxnSp>
            <p:nvCxnSpPr>
              <p:cNvPr id="52" name="Connettore 2 51">
                <a:extLst>
                  <a:ext uri="{FF2B5EF4-FFF2-40B4-BE49-F238E27FC236}">
                    <a16:creationId xmlns:a16="http://schemas.microsoft.com/office/drawing/2014/main" id="{862AFC99-2D72-402A-8033-C991DFE9B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861" y="3065703"/>
                <a:ext cx="0" cy="568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Object 8">
                <a:extLst>
                  <a:ext uri="{FF2B5EF4-FFF2-40B4-BE49-F238E27FC236}">
                    <a16:creationId xmlns:a16="http://schemas.microsoft.com/office/drawing/2014/main" id="{A5A35F86-8219-42E3-A858-D4BFDE9E23C4}"/>
                  </a:ext>
                </a:extLst>
              </p:cNvPr>
              <p:cNvSpPr/>
              <p:nvPr/>
            </p:nvSpPr>
            <p:spPr>
              <a:xfrm>
                <a:off x="567266" y="1269076"/>
                <a:ext cx="3915206" cy="2890301"/>
              </a:xfrm>
              <a:prstGeom prst="roundRect">
                <a:avLst>
                  <a:gd name="adj" fmla="val 6189"/>
                </a:avLst>
              </a:prstGeom>
              <a:noFill/>
              <a:ln w="12700">
                <a:solidFill>
                  <a:srgbClr val="646365"/>
                </a:solidFill>
                <a:prstDash val="dash"/>
              </a:ln>
            </p:spPr>
            <p:txBody>
              <a:bodyPr wrap="square" lIns="121694" tIns="0" rtlCol="0" anchor="t"/>
              <a:lstStyle/>
              <a:p>
                <a:pPr algn="r"/>
                <a:r>
                  <a:rPr lang="en-US" sz="1397" b="1" dirty="0">
                    <a:solidFill>
                      <a:srgbClr val="646365"/>
                    </a:solidFill>
                    <a:latin typeface="+mj-lt"/>
                    <a:cs typeface="Helvetica" pitchFamily="34" charset="-120"/>
                  </a:rPr>
                  <a:t>Edge processing</a:t>
                </a:r>
              </a:p>
              <a:p>
                <a:pPr algn="r"/>
                <a:r>
                  <a:rPr lang="en-US" sz="1200" dirty="0">
                    <a:solidFill>
                      <a:srgbClr val="646365"/>
                    </a:solidFill>
                    <a:cs typeface="Helvetica" pitchFamily="34" charset="-120"/>
                  </a:rPr>
                  <a:t>1) Data collection</a:t>
                </a:r>
              </a:p>
              <a:p>
                <a:pPr algn="r"/>
                <a:r>
                  <a:rPr lang="en-US" sz="1200" dirty="0">
                    <a:solidFill>
                      <a:srgbClr val="646365"/>
                    </a:solidFill>
                    <a:cs typeface="Helvetica" pitchFamily="34" charset="-120"/>
                  </a:rPr>
                  <a:t>2) Data transmission</a:t>
                </a:r>
              </a:p>
            </p:txBody>
          </p:sp>
          <p:pic>
            <p:nvPicPr>
              <p:cNvPr id="54" name="Immagine 53" descr="Immagine che contiene candelabro, screenshot, oggetto&#10;&#10;Descrizione generata con affidabilità elevata">
                <a:extLst>
                  <a:ext uri="{FF2B5EF4-FFF2-40B4-BE49-F238E27FC236}">
                    <a16:creationId xmlns:a16="http://schemas.microsoft.com/office/drawing/2014/main" id="{565AC79B-9192-4DC9-89FF-1A959410E3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96" t="10392" r="9275" b="9752"/>
              <a:stretch/>
            </p:blipFill>
            <p:spPr>
              <a:xfrm>
                <a:off x="2068499" y="2995978"/>
                <a:ext cx="619105" cy="255122"/>
              </a:xfrm>
              <a:prstGeom prst="rect">
                <a:avLst/>
              </a:prstGeom>
            </p:spPr>
          </p:pic>
          <p:pic>
            <p:nvPicPr>
              <p:cNvPr id="55" name="Immagine 54" descr="Immagine che contiene screenshot&#10;&#10;Descrizione generata con affidabilità molto elevata">
                <a:extLst>
                  <a:ext uri="{FF2B5EF4-FFF2-40B4-BE49-F238E27FC236}">
                    <a16:creationId xmlns:a16="http://schemas.microsoft.com/office/drawing/2014/main" id="{993FBC6B-2828-44A2-B4FB-9307E61E1F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7" t="10778" r="9649" b="9974"/>
              <a:stretch/>
            </p:blipFill>
            <p:spPr>
              <a:xfrm>
                <a:off x="4967350" y="1501307"/>
                <a:ext cx="1278640" cy="531512"/>
              </a:xfrm>
              <a:prstGeom prst="rect">
                <a:avLst/>
              </a:prstGeom>
            </p:spPr>
          </p:pic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C86B2BA1-DCB2-48A7-8DD4-2524320A9545}"/>
                  </a:ext>
                </a:extLst>
              </p:cNvPr>
              <p:cNvSpPr txBox="1"/>
              <p:nvPr/>
            </p:nvSpPr>
            <p:spPr>
              <a:xfrm>
                <a:off x="4730282" y="1263206"/>
                <a:ext cx="18239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000" b="1" dirty="0" err="1"/>
                  <a:t>Accelerations</a:t>
                </a:r>
                <a:r>
                  <a:rPr lang="it-IT" sz="1000" b="1" dirty="0"/>
                  <a:t>/</a:t>
                </a:r>
                <a:r>
                  <a:rPr lang="it-IT" sz="1000" b="1" dirty="0" err="1"/>
                  <a:t>Temperatures</a:t>
                </a:r>
                <a:endParaRPr lang="en-GB" sz="1000" b="1" dirty="0"/>
              </a:p>
            </p:txBody>
          </p:sp>
          <p:pic>
            <p:nvPicPr>
              <p:cNvPr id="57" name="Immagine 56" descr="Immagine che contiene screenshot&#10;&#10;Descrizione generata con affidabilità molto elevata">
                <a:extLst>
                  <a:ext uri="{FF2B5EF4-FFF2-40B4-BE49-F238E27FC236}">
                    <a16:creationId xmlns:a16="http://schemas.microsoft.com/office/drawing/2014/main" id="{801A1915-5196-491E-9F8B-A36256F07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7" t="10778" r="9649" b="9974"/>
              <a:stretch/>
            </p:blipFill>
            <p:spPr>
              <a:xfrm>
                <a:off x="4956231" y="2385024"/>
                <a:ext cx="1278640" cy="531512"/>
              </a:xfrm>
              <a:prstGeom prst="rect">
                <a:avLst/>
              </a:prstGeom>
            </p:spPr>
          </p:pic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D24E096A-6EBB-4BFE-829F-AB89EA46212D}"/>
                  </a:ext>
                </a:extLst>
              </p:cNvPr>
              <p:cNvSpPr txBox="1"/>
              <p:nvPr/>
            </p:nvSpPr>
            <p:spPr>
              <a:xfrm>
                <a:off x="4956231" y="2174437"/>
                <a:ext cx="1278640" cy="246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000" b="1" dirty="0" err="1"/>
                  <a:t>Inclinations</a:t>
                </a:r>
                <a:endParaRPr lang="en-GB" sz="1000" b="1" dirty="0"/>
              </a:p>
            </p:txBody>
          </p:sp>
          <p:cxnSp>
            <p:nvCxnSpPr>
              <p:cNvPr id="59" name="Connettore a gomito 58">
                <a:extLst>
                  <a:ext uri="{FF2B5EF4-FFF2-40B4-BE49-F238E27FC236}">
                    <a16:creationId xmlns:a16="http://schemas.microsoft.com/office/drawing/2014/main" id="{1B45EE07-5CAF-42DA-B9B5-21D0F623BEB5}"/>
                  </a:ext>
                </a:extLst>
              </p:cNvPr>
              <p:cNvCxnSpPr>
                <a:cxnSpLocks/>
                <a:stCxn id="47" idx="3"/>
                <a:endCxn id="55" idx="1"/>
              </p:cNvCxnSpPr>
              <p:nvPr/>
            </p:nvCxnSpPr>
            <p:spPr>
              <a:xfrm flipV="1">
                <a:off x="4628069" y="1767063"/>
                <a:ext cx="339281" cy="1049126"/>
              </a:xfrm>
              <a:prstGeom prst="bentConnector3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ccia a destra 59">
                <a:extLst>
                  <a:ext uri="{FF2B5EF4-FFF2-40B4-BE49-F238E27FC236}">
                    <a16:creationId xmlns:a16="http://schemas.microsoft.com/office/drawing/2014/main" id="{6F3D756A-BDDB-47B6-8F5E-7C38CD43DF38}"/>
                  </a:ext>
                </a:extLst>
              </p:cNvPr>
              <p:cNvSpPr/>
              <p:nvPr/>
            </p:nvSpPr>
            <p:spPr>
              <a:xfrm>
                <a:off x="6288409" y="1686314"/>
                <a:ext cx="360000" cy="161497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17">
                <a:extLst>
                  <a:ext uri="{FF2B5EF4-FFF2-40B4-BE49-F238E27FC236}">
                    <a16:creationId xmlns:a16="http://schemas.microsoft.com/office/drawing/2014/main" id="{7F0D9B32-2A0E-45C3-9534-3C3911854F5C}"/>
                  </a:ext>
                </a:extLst>
              </p:cNvPr>
              <p:cNvGrpSpPr/>
              <p:nvPr/>
            </p:nvGrpSpPr>
            <p:grpSpPr>
              <a:xfrm>
                <a:off x="6623347" y="1547386"/>
                <a:ext cx="647238" cy="600850"/>
                <a:chOff x="8209075" y="1318412"/>
                <a:chExt cx="640080" cy="632349"/>
              </a:xfrm>
            </p:grpSpPr>
            <p:sp>
              <p:nvSpPr>
                <p:cNvPr id="121" name="Object 103">
                  <a:extLst>
                    <a:ext uri="{FF2B5EF4-FFF2-40B4-BE49-F238E27FC236}">
                      <a16:creationId xmlns:a16="http://schemas.microsoft.com/office/drawing/2014/main" id="{09F14EF0-0779-4D7B-8998-AA2F0063A581}"/>
                    </a:ext>
                  </a:extLst>
                </p:cNvPr>
                <p:cNvSpPr/>
                <p:nvPr/>
              </p:nvSpPr>
              <p:spPr>
                <a:xfrm>
                  <a:off x="8300518" y="1318412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646365"/>
                  </a:solidFill>
                  <a:prstDash val="solid"/>
                </a:ln>
              </p:spPr>
            </p:sp>
            <p:pic>
              <p:nvPicPr>
                <p:cNvPr id="122" name="Object 104" descr="public/generated/icons/dff97f5c-bc5e-4455-b470-411c3edbe49c.png">
                  <a:extLst>
                    <a:ext uri="{FF2B5EF4-FFF2-40B4-BE49-F238E27FC236}">
                      <a16:creationId xmlns:a16="http://schemas.microsoft.com/office/drawing/2014/main" id="{66A83C2A-088D-4171-824F-80EC4E9C60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391955" y="1409852"/>
                  <a:ext cx="274320" cy="274320"/>
                </a:xfrm>
                <a:prstGeom prst="rect">
                  <a:avLst/>
                </a:prstGeom>
              </p:spPr>
            </p:pic>
            <p:sp>
              <p:nvSpPr>
                <p:cNvPr id="123" name="Object 105">
                  <a:extLst>
                    <a:ext uri="{FF2B5EF4-FFF2-40B4-BE49-F238E27FC236}">
                      <a16:creationId xmlns:a16="http://schemas.microsoft.com/office/drawing/2014/main" id="{AD95FF2C-3568-42E0-A5B6-26FE05130E4E}"/>
                    </a:ext>
                  </a:extLst>
                </p:cNvPr>
                <p:cNvSpPr/>
                <p:nvPr/>
              </p:nvSpPr>
              <p:spPr>
                <a:xfrm>
                  <a:off x="8209075" y="1821332"/>
                  <a:ext cx="640080" cy="129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799" b="1" dirty="0">
                      <a:solidFill>
                        <a:srgbClr val="646365"/>
                      </a:solidFill>
                      <a:latin typeface="Helvetica" pitchFamily="34" charset="0"/>
                      <a:cs typeface="Helvetica" pitchFamily="34" charset="-120"/>
                    </a:rPr>
                    <a:t>storage</a:t>
                  </a:r>
                </a:p>
              </p:txBody>
            </p:sp>
          </p:grpSp>
          <p:sp>
            <p:nvSpPr>
              <p:cNvPr id="62" name="Freccia a destra 61">
                <a:extLst>
                  <a:ext uri="{FF2B5EF4-FFF2-40B4-BE49-F238E27FC236}">
                    <a16:creationId xmlns:a16="http://schemas.microsoft.com/office/drawing/2014/main" id="{294D4FB9-3728-4E02-BE62-CFEB64A2E0FC}"/>
                  </a:ext>
                </a:extLst>
              </p:cNvPr>
              <p:cNvSpPr/>
              <p:nvPr/>
            </p:nvSpPr>
            <p:spPr>
              <a:xfrm rot="8276513">
                <a:off x="6214777" y="2141544"/>
                <a:ext cx="459390" cy="147461"/>
              </a:xfrm>
              <a:prstGeom prst="rightArrow">
                <a:avLst/>
              </a:prstGeom>
              <a:solidFill>
                <a:srgbClr val="FF33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C2B9951A-3985-40DC-AF0C-670FCB26AC10}"/>
                  </a:ext>
                </a:extLst>
              </p:cNvPr>
              <p:cNvGrpSpPr/>
              <p:nvPr/>
            </p:nvGrpSpPr>
            <p:grpSpPr>
              <a:xfrm>
                <a:off x="6467006" y="2419397"/>
                <a:ext cx="2616144" cy="963398"/>
                <a:chOff x="6216924" y="2270711"/>
                <a:chExt cx="2616144" cy="963398"/>
              </a:xfrm>
            </p:grpSpPr>
            <p:pic>
              <p:nvPicPr>
                <p:cNvPr id="111" name="Immagine 110" descr="Immagine che contiene screenshot&#10;&#10;Descrizione generata con affidabilità molto elevata">
                  <a:extLst>
                    <a:ext uri="{FF2B5EF4-FFF2-40B4-BE49-F238E27FC236}">
                      <a16:creationId xmlns:a16="http://schemas.microsoft.com/office/drawing/2014/main" id="{5F247ED4-4199-4287-8DAC-666E2AA81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17" t="10778" r="9649" b="9974"/>
                <a:stretch/>
              </p:blipFill>
              <p:spPr>
                <a:xfrm>
                  <a:off x="6441636" y="2627744"/>
                  <a:ext cx="908156" cy="377507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</p:pic>
            <p:pic>
              <p:nvPicPr>
                <p:cNvPr id="112" name="Immagine 111" descr="Immagine che contiene candelabro, screenshot, oggetto&#10;&#10;Descrizione generata con affidabilità elevata">
                  <a:extLst>
                    <a:ext uri="{FF2B5EF4-FFF2-40B4-BE49-F238E27FC236}">
                      <a16:creationId xmlns:a16="http://schemas.microsoft.com/office/drawing/2014/main" id="{857E3CBB-0826-4053-A8D2-E2CA1A15C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96" t="10392" r="9275" b="9752"/>
                <a:stretch/>
              </p:blipFill>
              <p:spPr>
                <a:xfrm>
                  <a:off x="7609723" y="2600233"/>
                  <a:ext cx="896693" cy="369511"/>
                </a:xfrm>
                <a:prstGeom prst="rect">
                  <a:avLst/>
                </a:prstGeom>
              </p:spPr>
            </p:pic>
            <p:pic>
              <p:nvPicPr>
                <p:cNvPr id="113" name="Immagine 112" descr="Immagine che contiene screenshot&#10;&#10;Descrizione generata con affidabilità molto elevata">
                  <a:extLst>
                    <a:ext uri="{FF2B5EF4-FFF2-40B4-BE49-F238E27FC236}">
                      <a16:creationId xmlns:a16="http://schemas.microsoft.com/office/drawing/2014/main" id="{08B595E9-A46A-4C10-AF0C-A97BCBB2E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17" t="10778" r="9649" b="9974"/>
                <a:stretch/>
              </p:blipFill>
              <p:spPr>
                <a:xfrm>
                  <a:off x="6486954" y="2670076"/>
                  <a:ext cx="908156" cy="377507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</p:pic>
            <p:pic>
              <p:nvPicPr>
                <p:cNvPr id="114" name="Immagine 113" descr="Immagine che contiene screenshot&#10;&#10;Descrizione generata con affidabilità molto elevata">
                  <a:extLst>
                    <a:ext uri="{FF2B5EF4-FFF2-40B4-BE49-F238E27FC236}">
                      <a16:creationId xmlns:a16="http://schemas.microsoft.com/office/drawing/2014/main" id="{FDDC9064-63F5-45F9-BCFC-44E2B7B736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17" t="10778" r="9649" b="9974"/>
                <a:stretch/>
              </p:blipFill>
              <p:spPr>
                <a:xfrm>
                  <a:off x="6541740" y="2728264"/>
                  <a:ext cx="908156" cy="377507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</p:pic>
            <p:pic>
              <p:nvPicPr>
                <p:cNvPr id="115" name="Immagine 114" descr="Immagine che contiene screenshot&#10;&#10;Descrizione generata con affidabilità molto elevata">
                  <a:extLst>
                    <a:ext uri="{FF2B5EF4-FFF2-40B4-BE49-F238E27FC236}">
                      <a16:creationId xmlns:a16="http://schemas.microsoft.com/office/drawing/2014/main" id="{221A4220-72FF-4D04-A286-AE425DF9AA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17" t="10778" r="9649" b="9974"/>
                <a:stretch/>
              </p:blipFill>
              <p:spPr>
                <a:xfrm>
                  <a:off x="6587450" y="2780990"/>
                  <a:ext cx="908156" cy="377507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</p:pic>
            <p:pic>
              <p:nvPicPr>
                <p:cNvPr id="116" name="Immagine 115" descr="Immagine che contiene candelabro, screenshot, oggetto&#10;&#10;Descrizione generata con affidabilità elevata">
                  <a:extLst>
                    <a:ext uri="{FF2B5EF4-FFF2-40B4-BE49-F238E27FC236}">
                      <a16:creationId xmlns:a16="http://schemas.microsoft.com/office/drawing/2014/main" id="{26E82B84-070A-4908-8921-0873C2A449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96" t="10392" r="9275" b="9752"/>
                <a:stretch/>
              </p:blipFill>
              <p:spPr>
                <a:xfrm>
                  <a:off x="7666268" y="2656965"/>
                  <a:ext cx="896693" cy="369511"/>
                </a:xfrm>
                <a:prstGeom prst="rect">
                  <a:avLst/>
                </a:prstGeom>
              </p:spPr>
            </p:pic>
            <p:pic>
              <p:nvPicPr>
                <p:cNvPr id="117" name="Immagine 116" descr="Immagine che contiene candelabro, screenshot, oggetto&#10;&#10;Descrizione generata con affidabilità elevata">
                  <a:extLst>
                    <a:ext uri="{FF2B5EF4-FFF2-40B4-BE49-F238E27FC236}">
                      <a16:creationId xmlns:a16="http://schemas.microsoft.com/office/drawing/2014/main" id="{28E4AB90-27AB-44DE-9252-2A497A4322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96" t="10392" r="9275" b="9752"/>
                <a:stretch/>
              </p:blipFill>
              <p:spPr>
                <a:xfrm>
                  <a:off x="7700135" y="2716230"/>
                  <a:ext cx="896693" cy="369511"/>
                </a:xfrm>
                <a:prstGeom prst="rect">
                  <a:avLst/>
                </a:prstGeom>
              </p:spPr>
            </p:pic>
            <p:pic>
              <p:nvPicPr>
                <p:cNvPr id="118" name="Immagine 117" descr="Immagine che contiene candelabro, screenshot, oggetto&#10;&#10;Descrizione generata con affidabilità elevata">
                  <a:extLst>
                    <a:ext uri="{FF2B5EF4-FFF2-40B4-BE49-F238E27FC236}">
                      <a16:creationId xmlns:a16="http://schemas.microsoft.com/office/drawing/2014/main" id="{DE65077F-BA03-4C48-849C-2B3FEA2523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96" t="10392" r="9275" b="9752"/>
                <a:stretch/>
              </p:blipFill>
              <p:spPr>
                <a:xfrm>
                  <a:off x="7742464" y="2792427"/>
                  <a:ext cx="896693" cy="369511"/>
                </a:xfrm>
                <a:prstGeom prst="rect">
                  <a:avLst/>
                </a:prstGeom>
              </p:spPr>
            </p:pic>
            <p:sp>
              <p:nvSpPr>
                <p:cNvPr id="119" name="CasellaDiTesto 118">
                  <a:extLst>
                    <a:ext uri="{FF2B5EF4-FFF2-40B4-BE49-F238E27FC236}">
                      <a16:creationId xmlns:a16="http://schemas.microsoft.com/office/drawing/2014/main" id="{20F0F991-0B34-483F-BE34-AB253D30C54C}"/>
                    </a:ext>
                  </a:extLst>
                </p:cNvPr>
                <p:cNvSpPr txBox="1"/>
                <p:nvPr/>
              </p:nvSpPr>
              <p:spPr>
                <a:xfrm>
                  <a:off x="6216924" y="2414976"/>
                  <a:ext cx="261614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0" b="1" dirty="0" err="1"/>
                    <a:t>Accelerations</a:t>
                  </a:r>
                  <a:r>
                    <a:rPr lang="it-IT" sz="1000" b="1" dirty="0"/>
                    <a:t>       /      </a:t>
                  </a:r>
                  <a:r>
                    <a:rPr lang="it-IT" sz="1000" b="1" dirty="0" err="1"/>
                    <a:t>Temperatures</a:t>
                  </a:r>
                  <a:endParaRPr lang="en-GB" sz="1000" b="1" dirty="0"/>
                </a:p>
              </p:txBody>
            </p:sp>
            <p:sp>
              <p:nvSpPr>
                <p:cNvPr id="120" name="Object 8">
                  <a:extLst>
                    <a:ext uri="{FF2B5EF4-FFF2-40B4-BE49-F238E27FC236}">
                      <a16:creationId xmlns:a16="http://schemas.microsoft.com/office/drawing/2014/main" id="{E1927144-5742-43E9-A33E-9FA9B089F72C}"/>
                    </a:ext>
                  </a:extLst>
                </p:cNvPr>
                <p:cNvSpPr/>
                <p:nvPr/>
              </p:nvSpPr>
              <p:spPr>
                <a:xfrm>
                  <a:off x="6366553" y="2270711"/>
                  <a:ext cx="2369619" cy="963398"/>
                </a:xfrm>
                <a:prstGeom prst="roundRect">
                  <a:avLst>
                    <a:gd name="adj" fmla="val 6189"/>
                  </a:avLst>
                </a:prstGeom>
                <a:noFill/>
                <a:ln w="28575">
                  <a:solidFill>
                    <a:srgbClr val="646365"/>
                  </a:solidFill>
                  <a:prstDash val="dash"/>
                </a:ln>
              </p:spPr>
              <p:txBody>
                <a:bodyPr wrap="square" lIns="121694" tIns="0" rtlCol="0" anchor="t"/>
                <a:lstStyle/>
                <a:p>
                  <a:pPr algn="r"/>
                  <a:r>
                    <a:rPr lang="en-US" sz="1200" dirty="0">
                      <a:solidFill>
                        <a:srgbClr val="646365"/>
                      </a:solidFill>
                      <a:cs typeface="Helvetica" pitchFamily="34" charset="-120"/>
                    </a:rPr>
                    <a:t>1 time x week: MLP fine-tuning</a:t>
                  </a:r>
                </a:p>
              </p:txBody>
            </p:sp>
          </p:grpSp>
          <p:sp>
            <p:nvSpPr>
              <p:cNvPr id="64" name="Freccia a destra 63">
                <a:extLst>
                  <a:ext uri="{FF2B5EF4-FFF2-40B4-BE49-F238E27FC236}">
                    <a16:creationId xmlns:a16="http://schemas.microsoft.com/office/drawing/2014/main" id="{62039FE9-A9C1-4DF7-A0A6-EF46FB3EF68B}"/>
                  </a:ext>
                </a:extLst>
              </p:cNvPr>
              <p:cNvSpPr/>
              <p:nvPr/>
            </p:nvSpPr>
            <p:spPr>
              <a:xfrm rot="5400000">
                <a:off x="6856965" y="2197715"/>
                <a:ext cx="180000" cy="161497"/>
              </a:xfrm>
              <a:prstGeom prst="rightArrow">
                <a:avLst/>
              </a:prstGeom>
              <a:solidFill>
                <a:srgbClr val="FF33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ccia a destra 64">
                <a:extLst>
                  <a:ext uri="{FF2B5EF4-FFF2-40B4-BE49-F238E27FC236}">
                    <a16:creationId xmlns:a16="http://schemas.microsoft.com/office/drawing/2014/main" id="{07A5B503-1D0F-4FF3-AD69-D5B21EA754F3}"/>
                  </a:ext>
                </a:extLst>
              </p:cNvPr>
              <p:cNvSpPr/>
              <p:nvPr/>
            </p:nvSpPr>
            <p:spPr>
              <a:xfrm>
                <a:off x="9056659" y="2824236"/>
                <a:ext cx="360000" cy="161497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6" name="Group 17">
                <a:extLst>
                  <a:ext uri="{FF2B5EF4-FFF2-40B4-BE49-F238E27FC236}">
                    <a16:creationId xmlns:a16="http://schemas.microsoft.com/office/drawing/2014/main" id="{9EB37025-1822-473E-BFEF-AB5B840F3057}"/>
                  </a:ext>
                </a:extLst>
              </p:cNvPr>
              <p:cNvGrpSpPr/>
              <p:nvPr/>
            </p:nvGrpSpPr>
            <p:grpSpPr>
              <a:xfrm>
                <a:off x="9431371" y="2686287"/>
                <a:ext cx="647238" cy="600850"/>
                <a:chOff x="8209075" y="1318412"/>
                <a:chExt cx="640080" cy="632349"/>
              </a:xfrm>
            </p:grpSpPr>
            <p:sp>
              <p:nvSpPr>
                <p:cNvPr id="108" name="Object 103">
                  <a:extLst>
                    <a:ext uri="{FF2B5EF4-FFF2-40B4-BE49-F238E27FC236}">
                      <a16:creationId xmlns:a16="http://schemas.microsoft.com/office/drawing/2014/main" id="{0BABB242-1C7C-4061-8084-A011C22E089B}"/>
                    </a:ext>
                  </a:extLst>
                </p:cNvPr>
                <p:cNvSpPr/>
                <p:nvPr/>
              </p:nvSpPr>
              <p:spPr>
                <a:xfrm>
                  <a:off x="8300518" y="1318412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646365"/>
                  </a:solidFill>
                  <a:prstDash val="solid"/>
                </a:ln>
              </p:spPr>
            </p:sp>
            <p:pic>
              <p:nvPicPr>
                <p:cNvPr id="109" name="Object 104" descr="public/generated/icons/dff97f5c-bc5e-4455-b470-411c3edbe49c.png">
                  <a:extLst>
                    <a:ext uri="{FF2B5EF4-FFF2-40B4-BE49-F238E27FC236}">
                      <a16:creationId xmlns:a16="http://schemas.microsoft.com/office/drawing/2014/main" id="{62B31A93-C034-439A-A618-32DB23C95C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391955" y="1409852"/>
                  <a:ext cx="274320" cy="274320"/>
                </a:xfrm>
                <a:prstGeom prst="rect">
                  <a:avLst/>
                </a:prstGeom>
              </p:spPr>
            </p:pic>
            <p:sp>
              <p:nvSpPr>
                <p:cNvPr id="110" name="Object 105">
                  <a:extLst>
                    <a:ext uri="{FF2B5EF4-FFF2-40B4-BE49-F238E27FC236}">
                      <a16:creationId xmlns:a16="http://schemas.microsoft.com/office/drawing/2014/main" id="{DEC4FC9E-2C04-4D1F-8EB7-891452A1DFD2}"/>
                    </a:ext>
                  </a:extLst>
                </p:cNvPr>
                <p:cNvSpPr/>
                <p:nvPr/>
              </p:nvSpPr>
              <p:spPr>
                <a:xfrm>
                  <a:off x="8209075" y="1821332"/>
                  <a:ext cx="640080" cy="129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en-US" sz="799" b="1" dirty="0">
                      <a:solidFill>
                        <a:srgbClr val="646365"/>
                      </a:solidFill>
                      <a:latin typeface="Helvetica" pitchFamily="34" charset="0"/>
                      <a:cs typeface="Helvetica" pitchFamily="34" charset="-120"/>
                    </a:rPr>
                    <a:t>storage</a:t>
                  </a:r>
                </a:p>
              </p:txBody>
            </p:sp>
          </p:grpSp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FCD1E4C3-027E-43EB-8A6A-78D33AB4769B}"/>
                  </a:ext>
                </a:extLst>
              </p:cNvPr>
              <p:cNvSpPr txBox="1"/>
              <p:nvPr/>
            </p:nvSpPr>
            <p:spPr>
              <a:xfrm>
                <a:off x="9054380" y="2420070"/>
                <a:ext cx="647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00" b="1" dirty="0"/>
                  <a:t>Model </a:t>
                </a:r>
              </a:p>
              <a:p>
                <a:r>
                  <a:rPr lang="it-IT" sz="1000" b="1" dirty="0" err="1"/>
                  <a:t>tuned</a:t>
                </a:r>
                <a:endParaRPr lang="en-GB" sz="1000" b="1" dirty="0"/>
              </a:p>
            </p:txBody>
          </p:sp>
          <p:pic>
            <p:nvPicPr>
              <p:cNvPr id="68" name="Immagine 67">
                <a:extLst>
                  <a:ext uri="{FF2B5EF4-FFF2-40B4-BE49-F238E27FC236}">
                    <a16:creationId xmlns:a16="http://schemas.microsoft.com/office/drawing/2014/main" id="{E3C5B5F0-BBF8-466F-8880-EEFDFCC87F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72" t="9468" r="8874" b="8530"/>
              <a:stretch/>
            </p:blipFill>
            <p:spPr>
              <a:xfrm>
                <a:off x="4932658" y="3478381"/>
                <a:ext cx="1287708" cy="560503"/>
              </a:xfrm>
              <a:prstGeom prst="rect">
                <a:avLst/>
              </a:prstGeom>
            </p:spPr>
          </p:pic>
          <p:sp>
            <p:nvSpPr>
              <p:cNvPr id="69" name="Freccia a destra 68">
                <a:extLst>
                  <a:ext uri="{FF2B5EF4-FFF2-40B4-BE49-F238E27FC236}">
                    <a16:creationId xmlns:a16="http://schemas.microsoft.com/office/drawing/2014/main" id="{84AA8C99-B358-4605-BB62-5559D0E57AB0}"/>
                  </a:ext>
                </a:extLst>
              </p:cNvPr>
              <p:cNvSpPr/>
              <p:nvPr/>
            </p:nvSpPr>
            <p:spPr>
              <a:xfrm rot="5400000">
                <a:off x="5497361" y="2960306"/>
                <a:ext cx="180000" cy="161497"/>
              </a:xfrm>
              <a:prstGeom prst="rightArrow">
                <a:avLst/>
              </a:prstGeom>
              <a:solidFill>
                <a:srgbClr val="FF33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Freccia a destra 69">
                <a:extLst>
                  <a:ext uri="{FF2B5EF4-FFF2-40B4-BE49-F238E27FC236}">
                    <a16:creationId xmlns:a16="http://schemas.microsoft.com/office/drawing/2014/main" id="{74C1CB06-98A5-46D7-B5E3-8AB1FDEE98E3}"/>
                  </a:ext>
                </a:extLst>
              </p:cNvPr>
              <p:cNvSpPr/>
              <p:nvPr/>
            </p:nvSpPr>
            <p:spPr>
              <a:xfrm>
                <a:off x="6425169" y="3654285"/>
                <a:ext cx="288000" cy="161497"/>
              </a:xfrm>
              <a:prstGeom prst="rightArrow">
                <a:avLst/>
              </a:prstGeom>
              <a:solidFill>
                <a:srgbClr val="FF33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1" name="Immagine 70">
                <a:extLst>
                  <a:ext uri="{FF2B5EF4-FFF2-40B4-BE49-F238E27FC236}">
                    <a16:creationId xmlns:a16="http://schemas.microsoft.com/office/drawing/2014/main" id="{D9782896-CACA-43B4-8749-858EFBCFC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72" t="9468" r="8874" b="8530"/>
              <a:stretch/>
            </p:blipFill>
            <p:spPr>
              <a:xfrm>
                <a:off x="6745347" y="3478381"/>
                <a:ext cx="1287708" cy="560503"/>
              </a:xfrm>
              <a:prstGeom prst="rect">
                <a:avLst/>
              </a:prstGeom>
            </p:spPr>
          </p:pic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F44D4930-C028-4D6A-A9DE-6FE6EFA1F5F5}"/>
                  </a:ext>
                </a:extLst>
              </p:cNvPr>
              <p:cNvCxnSpPr/>
              <p:nvPr/>
            </p:nvCxnSpPr>
            <p:spPr>
              <a:xfrm>
                <a:off x="6774857" y="3657095"/>
                <a:ext cx="1224000" cy="0"/>
              </a:xfrm>
              <a:prstGeom prst="line">
                <a:avLst/>
              </a:prstGeom>
              <a:ln w="12700">
                <a:solidFill>
                  <a:srgbClr val="FF993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diritto 72">
                <a:extLst>
                  <a:ext uri="{FF2B5EF4-FFF2-40B4-BE49-F238E27FC236}">
                    <a16:creationId xmlns:a16="http://schemas.microsoft.com/office/drawing/2014/main" id="{A86830B2-A894-48C5-B35C-2AF3FD49824A}"/>
                  </a:ext>
                </a:extLst>
              </p:cNvPr>
              <p:cNvCxnSpPr/>
              <p:nvPr/>
            </p:nvCxnSpPr>
            <p:spPr>
              <a:xfrm>
                <a:off x="6774649" y="3538456"/>
                <a:ext cx="1224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7C036EC-7B2E-45A6-B4E2-B3C5382BFAD7}"/>
                  </a:ext>
                </a:extLst>
              </p:cNvPr>
              <p:cNvSpPr txBox="1"/>
              <p:nvPr/>
            </p:nvSpPr>
            <p:spPr>
              <a:xfrm>
                <a:off x="7767488" y="3511029"/>
                <a:ext cx="32361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600" b="1" dirty="0" err="1"/>
                  <a:t>Th</a:t>
                </a:r>
                <a:r>
                  <a:rPr lang="it-IT" sz="600" b="1" dirty="0"/>
                  <a:t> 1</a:t>
                </a:r>
                <a:endParaRPr lang="en-GB" sz="600" b="1" dirty="0"/>
              </a:p>
            </p:txBody>
          </p:sp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7F469CB8-4F7F-4708-B4B0-503EFF527E02}"/>
                  </a:ext>
                </a:extLst>
              </p:cNvPr>
              <p:cNvSpPr txBox="1"/>
              <p:nvPr/>
            </p:nvSpPr>
            <p:spPr>
              <a:xfrm>
                <a:off x="7762408" y="3393310"/>
                <a:ext cx="32361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600" b="1" dirty="0" err="1"/>
                  <a:t>Th</a:t>
                </a:r>
                <a:r>
                  <a:rPr lang="it-IT" sz="600" b="1" dirty="0"/>
                  <a:t> 2</a:t>
                </a:r>
                <a:endParaRPr lang="en-GB" sz="600" b="1" dirty="0"/>
              </a:p>
            </p:txBody>
          </p:sp>
          <p:sp>
            <p:nvSpPr>
              <p:cNvPr id="76" name="Freccia a destra 75">
                <a:extLst>
                  <a:ext uri="{FF2B5EF4-FFF2-40B4-BE49-F238E27FC236}">
                    <a16:creationId xmlns:a16="http://schemas.microsoft.com/office/drawing/2014/main" id="{C7991F9F-7DEE-4977-B4F5-5245F181760B}"/>
                  </a:ext>
                </a:extLst>
              </p:cNvPr>
              <p:cNvSpPr/>
              <p:nvPr/>
            </p:nvSpPr>
            <p:spPr>
              <a:xfrm>
                <a:off x="8059416" y="3654190"/>
                <a:ext cx="288000" cy="161497"/>
              </a:xfrm>
              <a:prstGeom prst="rightArrow">
                <a:avLst/>
              </a:prstGeom>
              <a:solidFill>
                <a:srgbClr val="FF33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B3A6609D-C0FC-4FAD-8A53-4CFD93DCB7C9}"/>
                  </a:ext>
                </a:extLst>
              </p:cNvPr>
              <p:cNvGrpSpPr/>
              <p:nvPr/>
            </p:nvGrpSpPr>
            <p:grpSpPr>
              <a:xfrm>
                <a:off x="8388816" y="3493561"/>
                <a:ext cx="1285734" cy="528753"/>
                <a:chOff x="7022417" y="4084051"/>
                <a:chExt cx="1285734" cy="528753"/>
              </a:xfrm>
            </p:grpSpPr>
            <p:sp>
              <p:nvSpPr>
                <p:cNvPr id="82" name="Rettangolo 81">
                  <a:extLst>
                    <a:ext uri="{FF2B5EF4-FFF2-40B4-BE49-F238E27FC236}">
                      <a16:creationId xmlns:a16="http://schemas.microsoft.com/office/drawing/2014/main" id="{71B59D22-C38B-4F7B-8844-784504662D33}"/>
                    </a:ext>
                  </a:extLst>
                </p:cNvPr>
                <p:cNvSpPr/>
                <p:nvPr/>
              </p:nvSpPr>
              <p:spPr>
                <a:xfrm>
                  <a:off x="7022647" y="4084051"/>
                  <a:ext cx="1285504" cy="52496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3" name="Connettore diritto 82">
                  <a:extLst>
                    <a:ext uri="{FF2B5EF4-FFF2-40B4-BE49-F238E27FC236}">
                      <a16:creationId xmlns:a16="http://schemas.microsoft.com/office/drawing/2014/main" id="{126C7F2B-441A-477F-B5F4-F3A6DE48A9DA}"/>
                    </a:ext>
                  </a:extLst>
                </p:cNvPr>
                <p:cNvCxnSpPr/>
                <p:nvPr/>
              </p:nvCxnSpPr>
              <p:spPr>
                <a:xfrm>
                  <a:off x="7111060" y="4084051"/>
                  <a:ext cx="0" cy="52875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ttore diritto 83">
                  <a:extLst>
                    <a:ext uri="{FF2B5EF4-FFF2-40B4-BE49-F238E27FC236}">
                      <a16:creationId xmlns:a16="http://schemas.microsoft.com/office/drawing/2014/main" id="{FC307CDC-C7FC-4A92-A03B-1BFC23C78EB3}"/>
                    </a:ext>
                  </a:extLst>
                </p:cNvPr>
                <p:cNvCxnSpPr/>
                <p:nvPr/>
              </p:nvCxnSpPr>
              <p:spPr>
                <a:xfrm>
                  <a:off x="7274094" y="4084051"/>
                  <a:ext cx="0" cy="52875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ttore diritto 84">
                  <a:extLst>
                    <a:ext uri="{FF2B5EF4-FFF2-40B4-BE49-F238E27FC236}">
                      <a16:creationId xmlns:a16="http://schemas.microsoft.com/office/drawing/2014/main" id="{0B5EE55A-7A8E-4870-B5D7-DACA53879E8F}"/>
                    </a:ext>
                  </a:extLst>
                </p:cNvPr>
                <p:cNvCxnSpPr/>
                <p:nvPr/>
              </p:nvCxnSpPr>
              <p:spPr>
                <a:xfrm>
                  <a:off x="7437128" y="4084051"/>
                  <a:ext cx="0" cy="52875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ttore diritto 85">
                  <a:extLst>
                    <a:ext uri="{FF2B5EF4-FFF2-40B4-BE49-F238E27FC236}">
                      <a16:creationId xmlns:a16="http://schemas.microsoft.com/office/drawing/2014/main" id="{D90321B1-3601-45E4-88FE-D6A8FA81DB34}"/>
                    </a:ext>
                  </a:extLst>
                </p:cNvPr>
                <p:cNvCxnSpPr/>
                <p:nvPr/>
              </p:nvCxnSpPr>
              <p:spPr>
                <a:xfrm>
                  <a:off x="7600162" y="4084051"/>
                  <a:ext cx="0" cy="52875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ttore diritto 86">
                  <a:extLst>
                    <a:ext uri="{FF2B5EF4-FFF2-40B4-BE49-F238E27FC236}">
                      <a16:creationId xmlns:a16="http://schemas.microsoft.com/office/drawing/2014/main" id="{16CB0C1B-A85B-4547-8321-A48F3386DD05}"/>
                    </a:ext>
                  </a:extLst>
                </p:cNvPr>
                <p:cNvCxnSpPr/>
                <p:nvPr/>
              </p:nvCxnSpPr>
              <p:spPr>
                <a:xfrm>
                  <a:off x="7763196" y="4084051"/>
                  <a:ext cx="0" cy="52875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ttore diritto 87">
                  <a:extLst>
                    <a:ext uri="{FF2B5EF4-FFF2-40B4-BE49-F238E27FC236}">
                      <a16:creationId xmlns:a16="http://schemas.microsoft.com/office/drawing/2014/main" id="{889235ED-07AE-4175-B68C-A33E54562E56}"/>
                    </a:ext>
                  </a:extLst>
                </p:cNvPr>
                <p:cNvCxnSpPr/>
                <p:nvPr/>
              </p:nvCxnSpPr>
              <p:spPr>
                <a:xfrm>
                  <a:off x="7926230" y="4084051"/>
                  <a:ext cx="0" cy="52875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>
                  <a:extLst>
                    <a:ext uri="{FF2B5EF4-FFF2-40B4-BE49-F238E27FC236}">
                      <a16:creationId xmlns:a16="http://schemas.microsoft.com/office/drawing/2014/main" id="{6559F969-BC90-42E5-AEA9-09E598454B4D}"/>
                    </a:ext>
                  </a:extLst>
                </p:cNvPr>
                <p:cNvCxnSpPr/>
                <p:nvPr/>
              </p:nvCxnSpPr>
              <p:spPr>
                <a:xfrm>
                  <a:off x="8089264" y="4084051"/>
                  <a:ext cx="0" cy="52875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>
                  <a:extLst>
                    <a:ext uri="{FF2B5EF4-FFF2-40B4-BE49-F238E27FC236}">
                      <a16:creationId xmlns:a16="http://schemas.microsoft.com/office/drawing/2014/main" id="{0F3F3A5D-2B47-461A-B6E9-4CE8AE298473}"/>
                    </a:ext>
                  </a:extLst>
                </p:cNvPr>
                <p:cNvCxnSpPr/>
                <p:nvPr/>
              </p:nvCxnSpPr>
              <p:spPr>
                <a:xfrm>
                  <a:off x="8252300" y="4084051"/>
                  <a:ext cx="0" cy="52875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>
                  <a:extLst>
                    <a:ext uri="{FF2B5EF4-FFF2-40B4-BE49-F238E27FC236}">
                      <a16:creationId xmlns:a16="http://schemas.microsoft.com/office/drawing/2014/main" id="{CB2A4E29-14E5-4FA2-A496-A73644A6F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5017" y="3742683"/>
                  <a:ext cx="0" cy="12852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056C1613-00FA-4E9F-B708-5DDB0CC9A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5017" y="3503232"/>
                  <a:ext cx="0" cy="12852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ttore diritto 92">
                  <a:extLst>
                    <a:ext uri="{FF2B5EF4-FFF2-40B4-BE49-F238E27FC236}">
                      <a16:creationId xmlns:a16="http://schemas.microsoft.com/office/drawing/2014/main" id="{87FDF4A8-697B-48A8-B248-ABB0B8A71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5017" y="3583049"/>
                  <a:ext cx="0" cy="12852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53CCB30D-8677-4DA9-A99D-6A52069C5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5017" y="3662866"/>
                  <a:ext cx="0" cy="12852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ttore diritto 94">
                  <a:extLst>
                    <a:ext uri="{FF2B5EF4-FFF2-40B4-BE49-F238E27FC236}">
                      <a16:creationId xmlns:a16="http://schemas.microsoft.com/office/drawing/2014/main" id="{687405F1-934E-4DC7-A2CD-87B7A9717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5017" y="3822500"/>
                  <a:ext cx="0" cy="12852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345AC254-368D-4F3A-ADC7-492D13B64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5017" y="3902318"/>
                  <a:ext cx="0" cy="128520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ttore diritto 96">
                  <a:extLst>
                    <a:ext uri="{FF2B5EF4-FFF2-40B4-BE49-F238E27FC236}">
                      <a16:creationId xmlns:a16="http://schemas.microsoft.com/office/drawing/2014/main" id="{4EA3CBA5-234A-47A9-844F-240DCFB30868}"/>
                    </a:ext>
                  </a:extLst>
                </p:cNvPr>
                <p:cNvCxnSpPr/>
                <p:nvPr/>
              </p:nvCxnSpPr>
              <p:spPr>
                <a:xfrm>
                  <a:off x="7041680" y="4465099"/>
                  <a:ext cx="1224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402B7313-AF23-4249-B2D5-12C4F31F9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060046" y="4411099"/>
                  <a:ext cx="108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B277942E-C4E3-418D-9438-C702EBF22A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094971" y="4411099"/>
                  <a:ext cx="108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ttore diritto 99">
                  <a:extLst>
                    <a:ext uri="{FF2B5EF4-FFF2-40B4-BE49-F238E27FC236}">
                      <a16:creationId xmlns:a16="http://schemas.microsoft.com/office/drawing/2014/main" id="{688A8A25-8CCF-4047-9F0D-F88C5BF59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402946" y="4411099"/>
                  <a:ext cx="108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C6E44652-10C5-4A2F-8740-C1200ED8E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475971" y="4411099"/>
                  <a:ext cx="108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B38876CF-1A22-40B3-92FD-BAF84E160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552171" y="4411099"/>
                  <a:ext cx="108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ttore diritto 102">
                  <a:extLst>
                    <a:ext uri="{FF2B5EF4-FFF2-40B4-BE49-F238E27FC236}">
                      <a16:creationId xmlns:a16="http://schemas.microsoft.com/office/drawing/2014/main" id="{6B1C76F1-C133-471C-8243-E4B4647FD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66471" y="4411099"/>
                  <a:ext cx="108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ttore diritto 103">
                  <a:extLst>
                    <a:ext uri="{FF2B5EF4-FFF2-40B4-BE49-F238E27FC236}">
                      <a16:creationId xmlns:a16="http://schemas.microsoft.com/office/drawing/2014/main" id="{ECDADE8C-19B3-4922-86E4-62510187E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012546" y="4411099"/>
                  <a:ext cx="108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ttore diritto 104">
                  <a:extLst>
                    <a:ext uri="{FF2B5EF4-FFF2-40B4-BE49-F238E27FC236}">
                      <a16:creationId xmlns:a16="http://schemas.microsoft.com/office/drawing/2014/main" id="{E3C8D5BB-BEB4-4CF7-BAB7-684533CE8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158596" y="4411099"/>
                  <a:ext cx="108000" cy="0"/>
                </a:xfrm>
                <a:prstGeom prst="line">
                  <a:avLst/>
                </a:prstGeom>
                <a:ln w="12700">
                  <a:solidFill>
                    <a:srgbClr val="FF993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ttore diritto 105">
                  <a:extLst>
                    <a:ext uri="{FF2B5EF4-FFF2-40B4-BE49-F238E27FC236}">
                      <a16:creationId xmlns:a16="http://schemas.microsoft.com/office/drawing/2014/main" id="{73951D18-B71D-440F-BFD6-4878C4487C85}"/>
                    </a:ext>
                  </a:extLst>
                </p:cNvPr>
                <p:cNvCxnSpPr/>
                <p:nvPr/>
              </p:nvCxnSpPr>
              <p:spPr>
                <a:xfrm>
                  <a:off x="7041680" y="4296824"/>
                  <a:ext cx="1224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diritto 106">
                  <a:extLst>
                    <a:ext uri="{FF2B5EF4-FFF2-40B4-BE49-F238E27FC236}">
                      <a16:creationId xmlns:a16="http://schemas.microsoft.com/office/drawing/2014/main" id="{9EFDADD9-0507-4EE8-BB69-C098876EE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060046" y="4242824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8" name="Immagine 77">
                <a:extLst>
                  <a:ext uri="{FF2B5EF4-FFF2-40B4-BE49-F238E27FC236}">
                    <a16:creationId xmlns:a16="http://schemas.microsoft.com/office/drawing/2014/main" id="{C1CC14C4-2FC0-4F15-B02E-3410127D2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946361" y="3608570"/>
                <a:ext cx="268435" cy="268435"/>
              </a:xfrm>
              <a:prstGeom prst="rect">
                <a:avLst/>
              </a:prstGeom>
            </p:spPr>
          </p:pic>
          <p:sp>
            <p:nvSpPr>
              <p:cNvPr id="79" name="Freccia a destra 78">
                <a:extLst>
                  <a:ext uri="{FF2B5EF4-FFF2-40B4-BE49-F238E27FC236}">
                    <a16:creationId xmlns:a16="http://schemas.microsoft.com/office/drawing/2014/main" id="{94E77A1F-058D-4C97-9F17-77DBF8B5BA43}"/>
                  </a:ext>
                </a:extLst>
              </p:cNvPr>
              <p:cNvSpPr/>
              <p:nvPr/>
            </p:nvSpPr>
            <p:spPr>
              <a:xfrm>
                <a:off x="9723890" y="3662038"/>
                <a:ext cx="180000" cy="161497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DFA17813-744F-4830-A6B4-B641E9ABA798}"/>
                  </a:ext>
                </a:extLst>
              </p:cNvPr>
              <p:cNvSpPr txBox="1"/>
              <p:nvPr/>
            </p:nvSpPr>
            <p:spPr>
              <a:xfrm>
                <a:off x="8468356" y="3293596"/>
                <a:ext cx="1278640" cy="246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000" b="1" dirty="0" err="1"/>
                  <a:t>Alarms</a:t>
                </a:r>
                <a:endParaRPr lang="en-GB" sz="1000" b="1" dirty="0"/>
              </a:p>
            </p:txBody>
          </p:sp>
          <p:sp>
            <p:nvSpPr>
              <p:cNvPr id="81" name="Freccia a destra 80">
                <a:extLst>
                  <a:ext uri="{FF2B5EF4-FFF2-40B4-BE49-F238E27FC236}">
                    <a16:creationId xmlns:a16="http://schemas.microsoft.com/office/drawing/2014/main" id="{CCFC4688-41F5-4C35-9A83-1A20B63D60BC}"/>
                  </a:ext>
                </a:extLst>
              </p:cNvPr>
              <p:cNvSpPr/>
              <p:nvPr/>
            </p:nvSpPr>
            <p:spPr>
              <a:xfrm>
                <a:off x="10245640" y="3651569"/>
                <a:ext cx="360000" cy="161497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E8D8D3C8-B990-4BC5-AE04-4416C2E0FB60}"/>
              </a:ext>
            </a:extLst>
          </p:cNvPr>
          <p:cNvSpPr txBox="1"/>
          <p:nvPr/>
        </p:nvSpPr>
        <p:spPr>
          <a:xfrm>
            <a:off x="645851" y="4610910"/>
            <a:ext cx="941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Two </a:t>
            </a:r>
            <a:r>
              <a:rPr lang="it-IT" sz="3200" b="1" dirty="0" err="1"/>
              <a:t>phases</a:t>
            </a:r>
            <a:endParaRPr lang="it-IT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Calibration</a:t>
            </a:r>
            <a:r>
              <a:rPr lang="it-IT" sz="2800" dirty="0"/>
              <a:t> of the </a:t>
            </a:r>
            <a:r>
              <a:rPr lang="it-IT" sz="2800" dirty="0" err="1"/>
              <a:t>algorithm</a:t>
            </a:r>
            <a:r>
              <a:rPr lang="it-IT" sz="2800" dirty="0"/>
              <a:t> </a:t>
            </a:r>
            <a:r>
              <a:rPr lang="it-IT" sz="2800" dirty="0">
                <a:sym typeface="Wingdings" panose="05000000000000000000" pitchFamily="2" charset="2"/>
              </a:rPr>
              <a:t> 1 x week</a:t>
            </a:r>
            <a:r>
              <a:rPr lang="it-IT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Temperature </a:t>
            </a:r>
            <a:r>
              <a:rPr lang="it-IT" sz="2800" dirty="0" err="1"/>
              <a:t>compensation</a:t>
            </a:r>
            <a:r>
              <a:rPr lang="it-IT" sz="2800" dirty="0"/>
              <a:t> </a:t>
            </a:r>
            <a:r>
              <a:rPr lang="it-IT" sz="2800" dirty="0">
                <a:sym typeface="Wingdings" panose="05000000000000000000" pitchFamily="2" charset="2"/>
              </a:rPr>
              <a:t> 1 x day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964319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888</Words>
  <Application>Microsoft Office PowerPoint</Application>
  <PresentationFormat>Widescreen</PresentationFormat>
  <Paragraphs>262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Burrello</dc:creator>
  <cp:lastModifiedBy>alessio Burrello</cp:lastModifiedBy>
  <cp:revision>7</cp:revision>
  <dcterms:created xsi:type="dcterms:W3CDTF">2019-10-03T10:22:53Z</dcterms:created>
  <dcterms:modified xsi:type="dcterms:W3CDTF">2019-11-08T21:43:37Z</dcterms:modified>
</cp:coreProperties>
</file>