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70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3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5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2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717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92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4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72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87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2B52B0-0CEA-4893-A464-F04CF35F2A1C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9EE6E-679A-4990-84B5-86419FF1E3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54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7F4FA-0DAA-0125-62BC-4C6E5BA76955}"/>
              </a:ext>
            </a:extLst>
          </p:cNvPr>
          <p:cNvSpPr txBox="1"/>
          <p:nvPr/>
        </p:nvSpPr>
        <p:spPr>
          <a:xfrm>
            <a:off x="157018" y="147841"/>
            <a:ext cx="502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A25EE-60B0-7738-95AA-02B15D981E10}"/>
              </a:ext>
            </a:extLst>
          </p:cNvPr>
          <p:cNvSpPr txBox="1"/>
          <p:nvPr/>
        </p:nvSpPr>
        <p:spPr>
          <a:xfrm>
            <a:off x="958273" y="979116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getInlineOptions</a:t>
            </a:r>
            <a:endParaRPr lang="ko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32D0451-0CFD-EF5C-F62B-4AFCB4C9D26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403764" y="1348449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0C1DB5E-096F-96CF-76BC-31F352EA5562}"/>
              </a:ext>
            </a:extLst>
          </p:cNvPr>
          <p:cNvSpPr txBox="1"/>
          <p:nvPr/>
        </p:nvSpPr>
        <p:spPr>
          <a:xfrm>
            <a:off x="958273" y="1810389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readInput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6A213C-D324-377D-0BC5-D7B8FE9A9ED9}"/>
              </a:ext>
            </a:extLst>
          </p:cNvPr>
          <p:cNvSpPr txBox="1"/>
          <p:nvPr/>
        </p:nvSpPr>
        <p:spPr>
          <a:xfrm>
            <a:off x="958273" y="2641662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formatInput</a:t>
            </a:r>
            <a:endParaRPr lang="ko-KR" altLang="en-US" b="1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40BA0AA-349F-0F23-B81A-3245DBFB095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403764" y="2179722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3B3A03-E951-03E7-0ACE-ED38A859262F}"/>
              </a:ext>
            </a:extLst>
          </p:cNvPr>
          <p:cNvSpPr txBox="1"/>
          <p:nvPr/>
        </p:nvSpPr>
        <p:spPr>
          <a:xfrm>
            <a:off x="958273" y="3472935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cellReduction</a:t>
            </a:r>
            <a:endParaRPr lang="ko-KR" altLang="en-US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075E94E-1789-9E51-28B9-FFFDCB033503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2403764" y="3010995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5237B1E-4D7B-4758-3C96-0D7826CBBF92}"/>
              </a:ext>
            </a:extLst>
          </p:cNvPr>
          <p:cNvSpPr txBox="1"/>
          <p:nvPr/>
        </p:nvSpPr>
        <p:spPr>
          <a:xfrm>
            <a:off x="958273" y="4304208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findRotationalSymmetry</a:t>
            </a:r>
            <a:endParaRPr lang="ko-KR" altLang="en-US" b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6BD081F-FC6D-658E-FA86-1C305758AC93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2403764" y="3842268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4D7F1E-A868-3374-F3DB-FA5FF582DF39}"/>
              </a:ext>
            </a:extLst>
          </p:cNvPr>
          <p:cNvSpPr txBox="1"/>
          <p:nvPr/>
        </p:nvSpPr>
        <p:spPr>
          <a:xfrm>
            <a:off x="958273" y="5135481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identifyCrystal</a:t>
            </a:r>
            <a:endParaRPr lang="ko-KR" altLang="en-US" b="1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35679CE-F8C6-7EB2-742A-04B79FBB4951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2403764" y="4673541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A33FF6-080C-78B7-6454-150639E732DD}"/>
              </a:ext>
            </a:extLst>
          </p:cNvPr>
          <p:cNvSpPr txBox="1"/>
          <p:nvPr/>
        </p:nvSpPr>
        <p:spPr>
          <a:xfrm>
            <a:off x="958273" y="5966754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restricAtomicCoordinates</a:t>
            </a:r>
            <a:endParaRPr lang="ko-KR" altLang="en-US" b="1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4F0902A-291F-7546-6BCC-E3D556E11635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>
            <a:off x="2403764" y="5504814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7512C16-B939-9E98-3786-D2D700F98625}"/>
              </a:ext>
            </a:extLst>
          </p:cNvPr>
          <p:cNvSpPr txBox="1"/>
          <p:nvPr/>
        </p:nvSpPr>
        <p:spPr>
          <a:xfrm>
            <a:off x="5294746" y="979116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findSymmetryOperators</a:t>
            </a:r>
            <a:endParaRPr lang="en-US" altLang="ko-KR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7B5D67-CA61-815A-2D71-A2D96B5EA15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 rot="5400000" flipH="1" flipV="1">
            <a:off x="1893515" y="1489365"/>
            <a:ext cx="5356970" cy="4336473"/>
          </a:xfrm>
          <a:prstGeom prst="bentConnector5">
            <a:avLst>
              <a:gd name="adj1" fmla="val -4267"/>
              <a:gd name="adj2" fmla="val 50000"/>
              <a:gd name="adj3" fmla="val 1042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B6D586-C2B6-8696-BCF0-246C39C189F8}"/>
              </a:ext>
            </a:extLst>
          </p:cNvPr>
          <p:cNvSpPr txBox="1"/>
          <p:nvPr/>
        </p:nvSpPr>
        <p:spPr>
          <a:xfrm>
            <a:off x="5294745" y="1810389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loadInSpaceGroup</a:t>
            </a:r>
            <a:endParaRPr lang="en-US" altLang="ko-KR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8562FD2-6A1A-B272-B651-CD38ACFC2639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>
          <a:xfrm flipH="1">
            <a:off x="6740237" y="1348449"/>
            <a:ext cx="1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2E02DA-89E0-ABEE-1F92-171338C0C64A}"/>
              </a:ext>
            </a:extLst>
          </p:cNvPr>
          <p:cNvSpPr txBox="1"/>
          <p:nvPr/>
        </p:nvSpPr>
        <p:spPr>
          <a:xfrm>
            <a:off x="5294745" y="2641662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identifySpaceGroup</a:t>
            </a:r>
            <a:endParaRPr lang="en-US" altLang="ko-KR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5CC936E-D1C6-DDE4-72C7-25DF9494ED14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6740236" y="2179722"/>
            <a:ext cx="0" cy="4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2C07A67-D2E9-5640-D78F-B48472DA2A98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>
            <a:off x="6740236" y="3010994"/>
            <a:ext cx="0" cy="461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687F0E1-6071-2DE8-0518-DD008D4D1DAD}"/>
              </a:ext>
            </a:extLst>
          </p:cNvPr>
          <p:cNvSpPr txBox="1"/>
          <p:nvPr/>
        </p:nvSpPr>
        <p:spPr>
          <a:xfrm>
            <a:off x="5294745" y="3472934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symmetrizeStructure</a:t>
            </a:r>
            <a:endParaRPr lang="en-US" altLang="ko-KR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861687-80EB-1F26-F913-C9FE4BD3BD19}"/>
              </a:ext>
            </a:extLst>
          </p:cNvPr>
          <p:cNvSpPr txBox="1"/>
          <p:nvPr/>
        </p:nvSpPr>
        <p:spPr>
          <a:xfrm>
            <a:off x="5294745" y="4304206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writeOutput</a:t>
            </a:r>
            <a:endParaRPr lang="en-US" altLang="ko-KR" b="1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CAA293E-081E-0C0D-49D5-31E4645E9BB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>
            <a:off x="6740236" y="3842266"/>
            <a:ext cx="0" cy="4619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17A34E5-775C-AFC0-FCB2-D584F442D33B}"/>
              </a:ext>
            </a:extLst>
          </p:cNvPr>
          <p:cNvSpPr/>
          <p:nvPr/>
        </p:nvSpPr>
        <p:spPr>
          <a:xfrm>
            <a:off x="886691" y="1727200"/>
            <a:ext cx="3029520" cy="137640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1329AA-DE28-3AC7-356C-2F92C125233D}"/>
              </a:ext>
            </a:extLst>
          </p:cNvPr>
          <p:cNvSpPr txBox="1"/>
          <p:nvPr/>
        </p:nvSpPr>
        <p:spPr>
          <a:xfrm>
            <a:off x="2668154" y="1357869"/>
            <a:ext cx="1491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 err="1"/>
              <a:t>Input_m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040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E1EE3-CF77-CDC7-D06C-6C03A03DA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3B5C9B-449B-CA84-38A3-155FD5D9083D}"/>
              </a:ext>
            </a:extLst>
          </p:cNvPr>
          <p:cNvSpPr txBox="1"/>
          <p:nvPr/>
        </p:nvSpPr>
        <p:spPr>
          <a:xfrm>
            <a:off x="258618" y="221735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getInlineOptions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225E6-C9AC-CC8B-ECF6-47604FA7EA85}"/>
              </a:ext>
            </a:extLst>
          </p:cNvPr>
          <p:cNvSpPr txBox="1"/>
          <p:nvPr/>
        </p:nvSpPr>
        <p:spPr>
          <a:xfrm>
            <a:off x="258618" y="794386"/>
            <a:ext cx="5022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in variables from inline command.</a:t>
            </a:r>
          </a:p>
        </p:txBody>
      </p:sp>
      <p:pic>
        <p:nvPicPr>
          <p:cNvPr id="9" name="그림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FDAACA-EF4E-D921-B123-194F77F18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1" y="1163718"/>
            <a:ext cx="7430537" cy="348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D54F77-F5BA-2940-1019-7E63D376F73D}"/>
              </a:ext>
            </a:extLst>
          </p:cNvPr>
          <p:cNvSpPr txBox="1"/>
          <p:nvPr/>
        </p:nvSpPr>
        <p:spPr>
          <a:xfrm>
            <a:off x="258617" y="5573685"/>
            <a:ext cx="802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ex)</a:t>
            </a:r>
          </a:p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symmetrizeCrystal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–d –l 0.001 –a 0.0001 –o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symm.out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input.fdf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lattice tolerance to 0.001 (unitless), atomic tolerance to 0.0001 Bohr, output filename as ‘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symm.out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input filename as ‘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input.fdf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EF7EE-256F-AB69-84D3-3180FD3E5AE0}"/>
              </a:ext>
            </a:extLst>
          </p:cNvPr>
          <p:cNvSpPr txBox="1"/>
          <p:nvPr/>
        </p:nvSpPr>
        <p:spPr>
          <a:xfrm>
            <a:off x="258617" y="4650355"/>
            <a:ext cx="6160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values are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tolerance = 0.01 Bohr, Atomic tolerance = 0.005 Bohr,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filename = ‘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symmetrizedStructure.out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debug = .false.</a:t>
            </a:r>
          </a:p>
        </p:txBody>
      </p:sp>
    </p:spTree>
    <p:extLst>
      <p:ext uri="{BB962C8B-B14F-4D97-AF65-F5344CB8AC3E}">
        <p14:creationId xmlns:p14="http://schemas.microsoft.com/office/powerpoint/2010/main" val="253227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F530-B225-92CB-09F6-4F15D87F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565C64-7109-2B2A-88D8-7F1E4339141F}"/>
              </a:ext>
            </a:extLst>
          </p:cNvPr>
          <p:cNvSpPr txBox="1"/>
          <p:nvPr/>
        </p:nvSpPr>
        <p:spPr>
          <a:xfrm>
            <a:off x="258618" y="416313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readInput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21395E-584B-50B9-E0D8-C19492AF885D}"/>
                  </a:ext>
                </a:extLst>
              </p:cNvPr>
              <p:cNvSpPr txBox="1"/>
              <p:nvPr/>
            </p:nvSpPr>
            <p:spPr>
              <a:xfrm>
                <a:off x="258618" y="794386"/>
                <a:ext cx="8599055" cy="3349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 in structure from file with name ‘</a:t>
                </a:r>
                <a:r>
                  <a:rPr lang="en-US" altLang="ko-KR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input_filename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’.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of variables read and corresponding label in SIESTA input: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 err="1">
                    <a:cs typeface="Times New Roman" panose="02020603050405020304" pitchFamily="18" charset="0"/>
                  </a:rPr>
                  <a:t>lattice_constant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– </a:t>
                </a:r>
                <a:r>
                  <a:rPr lang="en-US" altLang="ko-KR" dirty="0" err="1">
                    <a:cs typeface="Times New Roman" panose="02020603050405020304" pitchFamily="18" charset="0"/>
                  </a:rPr>
                  <a:t>LatticeConstant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: Automatically converted to Bohr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 err="1">
                    <a:cs typeface="Times New Roman" panose="02020603050405020304" pitchFamily="18" charset="0"/>
                  </a:rPr>
                  <a:t>lattice_vectors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– </a:t>
                </a:r>
                <a:r>
                  <a:rPr lang="en-US" altLang="ko-KR" dirty="0" err="1">
                    <a:cs typeface="Times New Roman" panose="02020603050405020304" pitchFamily="18" charset="0"/>
                  </a:rPr>
                  <a:t>LatticeVectors</a:t>
                </a:r>
                <a:endParaRPr lang="en-US" altLang="ko-KR" dirty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en-US" altLang="ko-KR" dirty="0" err="1">
                    <a:cs typeface="Times New Roman" panose="02020603050405020304" pitchFamily="18" charset="0"/>
                  </a:rPr>
                  <a:t>n_atom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- </a:t>
                </a:r>
                <a:r>
                  <a:rPr lang="en-US" altLang="ko-KR" dirty="0" err="1">
                    <a:cs typeface="Times New Roman" panose="02020603050405020304" pitchFamily="18" charset="0"/>
                  </a:rPr>
                  <a:t>NumberOfAtoms</a:t>
                </a:r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 startAt="3"/>
                </a:pPr>
                <a:r>
                  <a:rPr lang="en-US" altLang="ko-KR" dirty="0" err="1">
                    <a:cs typeface="Times New Roman" panose="02020603050405020304" pitchFamily="18" charset="0"/>
                  </a:rPr>
                  <a:t>atomic_coordinates_format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- </a:t>
                </a:r>
                <a:r>
                  <a:rPr lang="en-US" altLang="ko-KR" dirty="0" err="1">
                    <a:cs typeface="Times New Roman" panose="02020603050405020304" pitchFamily="18" charset="0"/>
                  </a:rPr>
                  <a:t>AtomicCoordinatesFormat</a:t>
                </a:r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 startAt="3"/>
                </a:pPr>
                <a:r>
                  <a:rPr lang="en-US" altLang="ko-KR" dirty="0" err="1">
                    <a:cs typeface="Times New Roman" panose="02020603050405020304" pitchFamily="18" charset="0"/>
                  </a:rPr>
                  <a:t>atomic_coordinates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- </a:t>
                </a:r>
                <a:r>
                  <a:rPr lang="en-US" altLang="ko-KR" dirty="0" err="1">
                    <a:cs typeface="Times New Roman" panose="02020603050405020304" pitchFamily="18" charset="0"/>
                  </a:rPr>
                  <a:t>AtomicCoordinatesAndAtomicSpecies</a:t>
                </a:r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 startAt="3"/>
                </a:pPr>
                <a:r>
                  <a:rPr lang="en-US" altLang="ko-KR" dirty="0" err="1">
                    <a:cs typeface="Times New Roman" panose="02020603050405020304" pitchFamily="18" charset="0"/>
                  </a:rPr>
                  <a:t>n_species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- </a:t>
                </a:r>
                <a:r>
                  <a:rPr lang="en-US" altLang="ko-KR" dirty="0" err="1">
                    <a:cs typeface="Times New Roman" panose="02020603050405020304" pitchFamily="18" charset="0"/>
                  </a:rPr>
                  <a:t>NumberOfSpecies</a:t>
                </a:r>
                <a:endParaRPr lang="en-US" altLang="ko-KR" dirty="0">
                  <a:cs typeface="Times New Roman" panose="02020603050405020304" pitchFamily="18" charset="0"/>
                </a:endParaRPr>
              </a:p>
              <a:p>
                <a:pPr marL="342900" indent="-342900">
                  <a:buFontTx/>
                  <a:buAutoNum type="arabicPeriod" startAt="3"/>
                </a:pPr>
                <a:r>
                  <a:rPr lang="en-US" altLang="ko-KR" dirty="0" err="1">
                    <a:cs typeface="Times New Roman" panose="02020603050405020304" pitchFamily="18" charset="0"/>
                  </a:rPr>
                  <a:t>atomic_species_index</a:t>
                </a:r>
                <a:r>
                  <a:rPr lang="en-US" altLang="ko-KR" dirty="0">
                    <a:cs typeface="Times New Roman" panose="02020603050405020304" pitchFamily="18" charset="0"/>
                  </a:rPr>
                  <a:t> – </a:t>
                </a:r>
                <a:r>
                  <a:rPr lang="en-US" altLang="ko-KR" dirty="0" err="1"/>
                  <a:t>AtomicCoordinatesAndAtomicSpecies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21395E-584B-50B9-E0D8-C19492AF8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794386"/>
                <a:ext cx="8599055" cy="3349635"/>
              </a:xfrm>
              <a:prstGeom prst="rect">
                <a:avLst/>
              </a:prstGeom>
              <a:blipFill>
                <a:blip r:embed="rId2"/>
                <a:stretch>
                  <a:fillRect l="-638" t="-909" b="-2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A68DEF6-7B12-CCC9-3A7E-96956C6048F2}"/>
              </a:ext>
            </a:extLst>
          </p:cNvPr>
          <p:cNvSpPr txBox="1"/>
          <p:nvPr/>
        </p:nvSpPr>
        <p:spPr>
          <a:xfrm>
            <a:off x="258618" y="46981"/>
            <a:ext cx="1491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Input_m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16567-5A1C-0DA7-894F-9679BC724807}"/>
              </a:ext>
            </a:extLst>
          </p:cNvPr>
          <p:cNvSpPr txBox="1"/>
          <p:nvPr/>
        </p:nvSpPr>
        <p:spPr>
          <a:xfrm>
            <a:off x="258619" y="4152762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formatInput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39BB8-6449-B5A3-3D0E-CA891109DF8A}"/>
                  </a:ext>
                </a:extLst>
              </p:cNvPr>
              <p:cNvSpPr txBox="1"/>
              <p:nvPr/>
            </p:nvSpPr>
            <p:spPr>
              <a:xfrm>
                <a:off x="258618" y="4530835"/>
                <a:ext cx="8599055" cy="1499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 lattice vectors by lattice constant, change format of atomic coordinates to cartesian in Bohr.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so that the atomic coordinates do not have to change with the lattice vectors.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changing fractional coordinates,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𝑓𝑟𝑎𝑐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39BB8-6449-B5A3-3D0E-CA891109D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4530835"/>
                <a:ext cx="8599055" cy="1499578"/>
              </a:xfrm>
              <a:prstGeom prst="rect">
                <a:avLst/>
              </a:prstGeom>
              <a:blipFill>
                <a:blip r:embed="rId3"/>
                <a:stretch>
                  <a:fillRect l="-567" t="-2033" b="-16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66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FFCA8-6D75-617E-E71F-8AD415911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4BDE8-8F73-BD87-FCCD-4C4893E8DB67}"/>
              </a:ext>
            </a:extLst>
          </p:cNvPr>
          <p:cNvSpPr txBox="1"/>
          <p:nvPr/>
        </p:nvSpPr>
        <p:spPr>
          <a:xfrm>
            <a:off x="258618" y="221735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cellReduction</a:t>
            </a: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3B5DD6-0C96-6C6C-9B41-DC0C51BBB57C}"/>
                  </a:ext>
                </a:extLst>
              </p:cNvPr>
              <p:cNvSpPr txBox="1"/>
              <p:nvPr/>
            </p:nvSpPr>
            <p:spPr>
              <a:xfrm>
                <a:off x="258618" y="794386"/>
                <a:ext cx="8617527" cy="374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Makes sure that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angles between the lattice vectors are obtuse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1,2,3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lattice vectors are ordered so that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lattice vectors have the same length, order it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maximized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maximized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maximized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so that matrix representation of space group matches with the symmetry operators of the structure.</a:t>
                </a: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-&gt; Is 3. needed?</a:t>
                </a:r>
              </a:p>
              <a:p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comparison normalized metric is used.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maxval</m:t>
                      </m:r>
                      <m:d>
                        <m:d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ko-KR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3,3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that we can use unitless tolerance that does not have to change with the input structure.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3B5DD6-0C96-6C6C-9B41-DC0C51BBB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8" y="794386"/>
                <a:ext cx="8617527" cy="3741152"/>
              </a:xfrm>
              <a:prstGeom prst="rect">
                <a:avLst/>
              </a:prstGeom>
              <a:blipFill>
                <a:blip r:embed="rId2"/>
                <a:stretch>
                  <a:fillRect l="-566" t="-4072" r="-1132" b="-1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69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9F36-DEAC-C883-F8DD-A8C05CFD4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7F344-EDF5-7359-BE78-D128DB2AB62E}"/>
              </a:ext>
            </a:extLst>
          </p:cNvPr>
          <p:cNvSpPr txBox="1"/>
          <p:nvPr/>
        </p:nvSpPr>
        <p:spPr>
          <a:xfrm>
            <a:off x="258618" y="221735"/>
            <a:ext cx="289098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findRotationalSymmetry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A928EC-8CCB-40E9-AB99-53A394C50113}"/>
              </a:ext>
            </a:extLst>
          </p:cNvPr>
          <p:cNvSpPr txBox="1"/>
          <p:nvPr/>
        </p:nvSpPr>
        <p:spPr>
          <a:xfrm>
            <a:off x="258618" y="794386"/>
            <a:ext cx="861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all matrices with elements {-1, 0, 1} that have determinant 1 or -1.</a:t>
            </a:r>
          </a:p>
        </p:txBody>
      </p:sp>
    </p:spTree>
    <p:extLst>
      <p:ext uri="{BB962C8B-B14F-4D97-AF65-F5344CB8AC3E}">
        <p14:creationId xmlns:p14="http://schemas.microsoft.com/office/powerpoint/2010/main" val="86896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364</Words>
  <Application>Microsoft Office PowerPoint</Application>
  <PresentationFormat>화면 슬라이드 쇼(4:3)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JeeYong Lee</dc:creator>
  <cp:lastModifiedBy>JeeYong Lee</cp:lastModifiedBy>
  <cp:revision>23</cp:revision>
  <dcterms:created xsi:type="dcterms:W3CDTF">2025-06-25T11:07:32Z</dcterms:created>
  <dcterms:modified xsi:type="dcterms:W3CDTF">2025-06-27T07:52:55Z</dcterms:modified>
</cp:coreProperties>
</file>