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bilay Cagatay" userId="30b4a99c78906037" providerId="LiveId" clId="{E8CE8B5E-917E-4E69-9A67-092A018685CF}"/>
    <pc:docChg chg="modSld">
      <pc:chgData name="Kubilay Cagatay" userId="30b4a99c78906037" providerId="LiveId" clId="{E8CE8B5E-917E-4E69-9A67-092A018685CF}" dt="2021-02-23T07:25:51.022" v="1" actId="14100"/>
      <pc:docMkLst>
        <pc:docMk/>
      </pc:docMkLst>
      <pc:sldChg chg="modSp mod">
        <pc:chgData name="Kubilay Cagatay" userId="30b4a99c78906037" providerId="LiveId" clId="{E8CE8B5E-917E-4E69-9A67-092A018685CF}" dt="2021-02-23T07:25:51.022" v="1" actId="14100"/>
        <pc:sldMkLst>
          <pc:docMk/>
          <pc:sldMk cId="1802378076" sldId="263"/>
        </pc:sldMkLst>
        <pc:spChg chg="mod">
          <ac:chgData name="Kubilay Cagatay" userId="30b4a99c78906037" providerId="LiveId" clId="{E8CE8B5E-917E-4E69-9A67-092A018685CF}" dt="2021-02-23T07:25:51.022" v="1" actId="14100"/>
          <ac:spMkLst>
            <pc:docMk/>
            <pc:sldMk cId="1802378076" sldId="263"/>
            <ac:spMk id="3" creationId="{8B133D46-4AF4-4448-BEF7-69BA2775EFDF}"/>
          </ac:spMkLst>
        </pc:spChg>
        <pc:picChg chg="mod">
          <ac:chgData name="Kubilay Cagatay" userId="30b4a99c78906037" providerId="LiveId" clId="{E8CE8B5E-917E-4E69-9A67-092A018685CF}" dt="2021-02-23T07:25:32.408" v="0" actId="1076"/>
          <ac:picMkLst>
            <pc:docMk/>
            <pc:sldMk cId="1802378076" sldId="263"/>
            <ac:picMk id="5" creationId="{FEE8870B-A9FD-431B-80C4-8B8994653C7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94785B-BD5C-4F3D-BEF6-44FAFDF731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FEACB6-BCE3-42AE-861F-05C1F3414D89}">
      <dgm:prSet/>
      <dgm:spPr/>
      <dgm:t>
        <a:bodyPr/>
        <a:lstStyle/>
        <a:p>
          <a:r>
            <a:rPr lang="en-US"/>
            <a:t>If your website is trying to rank quickly for a specific topic, and yet there is not a piece of high-value content that addresses that topic, the probability of showing up in the Google search results is small.</a:t>
          </a:r>
        </a:p>
      </dgm:t>
    </dgm:pt>
    <dgm:pt modelId="{38164AD5-89FA-4064-9A4E-A985E96816B7}" type="parTrans" cxnId="{B9ACEDE9-87CC-4529-A814-4062CA938729}">
      <dgm:prSet/>
      <dgm:spPr/>
      <dgm:t>
        <a:bodyPr/>
        <a:lstStyle/>
        <a:p>
          <a:endParaRPr lang="en-US"/>
        </a:p>
      </dgm:t>
    </dgm:pt>
    <dgm:pt modelId="{A3F1BA58-40C0-4D92-97DD-9EAA72C060D0}" type="sibTrans" cxnId="{B9ACEDE9-87CC-4529-A814-4062CA938729}">
      <dgm:prSet/>
      <dgm:spPr/>
      <dgm:t>
        <a:bodyPr/>
        <a:lstStyle/>
        <a:p>
          <a:endParaRPr lang="en-US"/>
        </a:p>
      </dgm:t>
    </dgm:pt>
    <dgm:pt modelId="{55E23490-8B03-4559-BF66-764CC9F39667}">
      <dgm:prSet/>
      <dgm:spPr/>
      <dgm:t>
        <a:bodyPr/>
        <a:lstStyle/>
        <a:p>
          <a:r>
            <a:rPr lang="en-US"/>
            <a:t>To find these gaps in content and rankings there is a strategy called a Gap Analysis that is used by SEO strategists. This strategy takes an inventory of current content and keyword targets and then compares them to the keywords and topics the website is trying to rank for – which gives you the gap between expectations and reality.</a:t>
          </a:r>
        </a:p>
      </dgm:t>
    </dgm:pt>
    <dgm:pt modelId="{28D8AE21-CBDF-4543-826B-A9119AA4B1C2}" type="parTrans" cxnId="{4B7A2F18-B9B0-4CB1-8586-B00D85965762}">
      <dgm:prSet/>
      <dgm:spPr/>
      <dgm:t>
        <a:bodyPr/>
        <a:lstStyle/>
        <a:p>
          <a:endParaRPr lang="en-US"/>
        </a:p>
      </dgm:t>
    </dgm:pt>
    <dgm:pt modelId="{49B5C496-715F-4C80-A695-4C319AB16F91}" type="sibTrans" cxnId="{4B7A2F18-B9B0-4CB1-8586-B00D85965762}">
      <dgm:prSet/>
      <dgm:spPr/>
      <dgm:t>
        <a:bodyPr/>
        <a:lstStyle/>
        <a:p>
          <a:endParaRPr lang="en-US"/>
        </a:p>
      </dgm:t>
    </dgm:pt>
    <dgm:pt modelId="{6B6DCF32-EB29-494D-BB1A-1A80716D1C3D}" type="pres">
      <dgm:prSet presAssocID="{8594785B-BD5C-4F3D-BEF6-44FAFDF7315F}" presName="linear" presStyleCnt="0">
        <dgm:presLayoutVars>
          <dgm:animLvl val="lvl"/>
          <dgm:resizeHandles val="exact"/>
        </dgm:presLayoutVars>
      </dgm:prSet>
      <dgm:spPr/>
    </dgm:pt>
    <dgm:pt modelId="{32B43CD1-ED60-4F33-AC13-4EE3B10F5809}" type="pres">
      <dgm:prSet presAssocID="{90FEACB6-BCE3-42AE-861F-05C1F3414D89}" presName="parentText" presStyleLbl="node1" presStyleIdx="0" presStyleCnt="2">
        <dgm:presLayoutVars>
          <dgm:chMax val="0"/>
          <dgm:bulletEnabled val="1"/>
        </dgm:presLayoutVars>
      </dgm:prSet>
      <dgm:spPr/>
    </dgm:pt>
    <dgm:pt modelId="{007C9038-AB16-4C3F-BD9B-D3C24A67C2AA}" type="pres">
      <dgm:prSet presAssocID="{A3F1BA58-40C0-4D92-97DD-9EAA72C060D0}" presName="spacer" presStyleCnt="0"/>
      <dgm:spPr/>
    </dgm:pt>
    <dgm:pt modelId="{ED086BDA-6FE2-4155-8CFF-5657CB249BFB}" type="pres">
      <dgm:prSet presAssocID="{55E23490-8B03-4559-BF66-764CC9F39667}" presName="parentText" presStyleLbl="node1" presStyleIdx="1" presStyleCnt="2">
        <dgm:presLayoutVars>
          <dgm:chMax val="0"/>
          <dgm:bulletEnabled val="1"/>
        </dgm:presLayoutVars>
      </dgm:prSet>
      <dgm:spPr/>
    </dgm:pt>
  </dgm:ptLst>
  <dgm:cxnLst>
    <dgm:cxn modelId="{BFBAB611-27A8-4E70-B0AA-14753B11311D}" type="presOf" srcId="{8594785B-BD5C-4F3D-BEF6-44FAFDF7315F}" destId="{6B6DCF32-EB29-494D-BB1A-1A80716D1C3D}" srcOrd="0" destOrd="0" presId="urn:microsoft.com/office/officeart/2005/8/layout/vList2"/>
    <dgm:cxn modelId="{CD357D17-84C4-423F-B5C2-055594693689}" type="presOf" srcId="{90FEACB6-BCE3-42AE-861F-05C1F3414D89}" destId="{32B43CD1-ED60-4F33-AC13-4EE3B10F5809}" srcOrd="0" destOrd="0" presId="urn:microsoft.com/office/officeart/2005/8/layout/vList2"/>
    <dgm:cxn modelId="{4B7A2F18-B9B0-4CB1-8586-B00D85965762}" srcId="{8594785B-BD5C-4F3D-BEF6-44FAFDF7315F}" destId="{55E23490-8B03-4559-BF66-764CC9F39667}" srcOrd="1" destOrd="0" parTransId="{28D8AE21-CBDF-4543-826B-A9119AA4B1C2}" sibTransId="{49B5C496-715F-4C80-A695-4C319AB16F91}"/>
    <dgm:cxn modelId="{40CEA13E-2289-44BC-97BF-E2CFE27F200F}" type="presOf" srcId="{55E23490-8B03-4559-BF66-764CC9F39667}" destId="{ED086BDA-6FE2-4155-8CFF-5657CB249BFB}" srcOrd="0" destOrd="0" presId="urn:microsoft.com/office/officeart/2005/8/layout/vList2"/>
    <dgm:cxn modelId="{B9ACEDE9-87CC-4529-A814-4062CA938729}" srcId="{8594785B-BD5C-4F3D-BEF6-44FAFDF7315F}" destId="{90FEACB6-BCE3-42AE-861F-05C1F3414D89}" srcOrd="0" destOrd="0" parTransId="{38164AD5-89FA-4064-9A4E-A985E96816B7}" sibTransId="{A3F1BA58-40C0-4D92-97DD-9EAA72C060D0}"/>
    <dgm:cxn modelId="{2A01AC24-00B7-44C7-9049-90371EBB8854}" type="presParOf" srcId="{6B6DCF32-EB29-494D-BB1A-1A80716D1C3D}" destId="{32B43CD1-ED60-4F33-AC13-4EE3B10F5809}" srcOrd="0" destOrd="0" presId="urn:microsoft.com/office/officeart/2005/8/layout/vList2"/>
    <dgm:cxn modelId="{F675F35B-68D2-4B5D-B573-0ADFD4EA92DF}" type="presParOf" srcId="{6B6DCF32-EB29-494D-BB1A-1A80716D1C3D}" destId="{007C9038-AB16-4C3F-BD9B-D3C24A67C2AA}" srcOrd="1" destOrd="0" presId="urn:microsoft.com/office/officeart/2005/8/layout/vList2"/>
    <dgm:cxn modelId="{7B2D0149-445C-435F-9E94-79855C1040ED}" type="presParOf" srcId="{6B6DCF32-EB29-494D-BB1A-1A80716D1C3D}" destId="{ED086BDA-6FE2-4155-8CFF-5657CB249BF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43CD1-ED60-4F33-AC13-4EE3B10F5809}">
      <dsp:nvSpPr>
        <dsp:cNvPr id="0" name=""/>
        <dsp:cNvSpPr/>
      </dsp:nvSpPr>
      <dsp:spPr>
        <a:xfrm>
          <a:off x="0" y="76008"/>
          <a:ext cx="7485413" cy="112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If your website is trying to rank quickly for a specific topic, and yet there is not a piece of high-value content that addresses that topic, the probability of showing up in the Google search results is small.</a:t>
          </a:r>
        </a:p>
      </dsp:txBody>
      <dsp:txXfrm>
        <a:off x="55030" y="131038"/>
        <a:ext cx="7375353" cy="1017235"/>
      </dsp:txXfrm>
    </dsp:sp>
    <dsp:sp modelId="{ED086BDA-6FE2-4155-8CFF-5657CB249BFB}">
      <dsp:nvSpPr>
        <dsp:cNvPr id="0" name=""/>
        <dsp:cNvSpPr/>
      </dsp:nvSpPr>
      <dsp:spPr>
        <a:xfrm>
          <a:off x="0" y="1249383"/>
          <a:ext cx="7485413" cy="11272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To find these gaps in content and rankings there is a strategy called a Gap Analysis that is used by SEO strategists. This strategy takes an inventory of current content and keyword targets and then compares them to the keywords and topics the website is trying to rank for – which gives you the gap between expectations and reality.</a:t>
          </a:r>
        </a:p>
      </dsp:txBody>
      <dsp:txXfrm>
        <a:off x="55030" y="1304413"/>
        <a:ext cx="7375353" cy="10172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510-D196-4197-AEB8-3943EA54EF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2E559A-D9F6-4249-BD77-B83CEF725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FD59F5-C389-4C7C-8AA2-6C3AC8C544F1}"/>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5" name="Footer Placeholder 4">
            <a:extLst>
              <a:ext uri="{FF2B5EF4-FFF2-40B4-BE49-F238E27FC236}">
                <a16:creationId xmlns:a16="http://schemas.microsoft.com/office/drawing/2014/main" id="{EF426862-4B6B-4A9E-B258-A8356F40E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60B33-97C9-4BC5-8790-55C9C93A67AC}"/>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131864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6B38-E361-4494-A391-D6EC5DD9DD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BBC7EC-FFEC-4BF2-85E0-65AF47FF7E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1D954-71C2-4747-BD38-5F4FC28504D7}"/>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5" name="Footer Placeholder 4">
            <a:extLst>
              <a:ext uri="{FF2B5EF4-FFF2-40B4-BE49-F238E27FC236}">
                <a16:creationId xmlns:a16="http://schemas.microsoft.com/office/drawing/2014/main" id="{DC8CBFCC-E3F7-4925-9CAA-F10C69F7F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C8EA0-6CF0-44EE-96CC-9FCD5A79439E}"/>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98790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0B357-F9BA-4751-9D2F-3B18BC686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C5B6E1-D5DC-4514-8964-F66839F00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E4EB6-29B3-4D1F-B96E-EA5725669611}"/>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5" name="Footer Placeholder 4">
            <a:extLst>
              <a:ext uri="{FF2B5EF4-FFF2-40B4-BE49-F238E27FC236}">
                <a16:creationId xmlns:a16="http://schemas.microsoft.com/office/drawing/2014/main" id="{C89C9F21-6679-4AE9-AEFB-C02D4E326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82F7D-C1CC-4CCE-9928-30463891AF10}"/>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71134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3745-CA38-46AE-A666-8B0AE41B1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A9F94-400D-4290-B7C3-6CCD5B142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FE22E-77D7-4CA7-A870-A1C69C83AD1F}"/>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5" name="Footer Placeholder 4">
            <a:extLst>
              <a:ext uri="{FF2B5EF4-FFF2-40B4-BE49-F238E27FC236}">
                <a16:creationId xmlns:a16="http://schemas.microsoft.com/office/drawing/2014/main" id="{4F8C3493-D8A4-4DD5-B06C-A8841B13C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B070C-DAF6-4622-A5E9-C3A5882E906F}"/>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417216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DAC0-20CA-47B2-BD1F-82020C18D3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FF4F67-6FDC-4C7F-A48E-D009F1C4F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5B87E5-8816-47AF-9D5C-235F1E4722D8}"/>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5" name="Footer Placeholder 4">
            <a:extLst>
              <a:ext uri="{FF2B5EF4-FFF2-40B4-BE49-F238E27FC236}">
                <a16:creationId xmlns:a16="http://schemas.microsoft.com/office/drawing/2014/main" id="{05615ECB-0EC4-4143-9776-B9F0DF134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F7C08-632D-486F-B10F-F661611EF9D2}"/>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33821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495D-04D4-46A5-9C58-8DE27253A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F47B6-9721-4D4D-B950-7C9FD8B84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2452D8-EF18-4113-A1BC-840451837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798B24-E4B7-4FBF-AC71-8DFAAB0DBC2E}"/>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6" name="Footer Placeholder 5">
            <a:extLst>
              <a:ext uri="{FF2B5EF4-FFF2-40B4-BE49-F238E27FC236}">
                <a16:creationId xmlns:a16="http://schemas.microsoft.com/office/drawing/2014/main" id="{16F8EAD9-F98D-472D-9128-B6434323C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796C8-DFCF-4DFD-85F7-2D8D20FE1A58}"/>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381714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7C6F-ACBA-419B-B69D-87A16D0505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ECFB17-1C48-4001-B02A-A3FA2DB10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866B4-5080-4ABA-90AD-504F384488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D171CC-E74F-4122-B223-E769F1A9D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8EBFDC-ADD3-4DDB-A23E-9AB81B78F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5E317B-19B5-4069-9330-A4649F2DC279}"/>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8" name="Footer Placeholder 7">
            <a:extLst>
              <a:ext uri="{FF2B5EF4-FFF2-40B4-BE49-F238E27FC236}">
                <a16:creationId xmlns:a16="http://schemas.microsoft.com/office/drawing/2014/main" id="{17B4FE31-818A-4AAE-91C8-A5D58B9B15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B6675-EE73-4211-95FB-71F0646B91CA}"/>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417235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BDA6-26FD-4B5F-845C-72A15B5A05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64C949-57EB-465E-BFB8-A20DC7641705}"/>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4" name="Footer Placeholder 3">
            <a:extLst>
              <a:ext uri="{FF2B5EF4-FFF2-40B4-BE49-F238E27FC236}">
                <a16:creationId xmlns:a16="http://schemas.microsoft.com/office/drawing/2014/main" id="{B5A08D0B-1E3F-44D1-9748-64A1A29A6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B889A6-ACFC-4E6E-A4D7-60E328E88526}"/>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32294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5A471-D83E-4A74-8014-DEA91E162100}"/>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3" name="Footer Placeholder 2">
            <a:extLst>
              <a:ext uri="{FF2B5EF4-FFF2-40B4-BE49-F238E27FC236}">
                <a16:creationId xmlns:a16="http://schemas.microsoft.com/office/drawing/2014/main" id="{FE6E1CBB-A53F-4D09-8A98-1A95E4508E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535602-FEC2-48F7-A293-53249B0F8130}"/>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1664337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C2BD-85FC-4D53-83C5-967E8DA98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3F12E5-4227-4458-A339-7D2670B2A0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57F7EC-7F56-4668-A457-11C02DDD3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5DBCD-2727-4232-81E6-AD90D3627E0B}"/>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6" name="Footer Placeholder 5">
            <a:extLst>
              <a:ext uri="{FF2B5EF4-FFF2-40B4-BE49-F238E27FC236}">
                <a16:creationId xmlns:a16="http://schemas.microsoft.com/office/drawing/2014/main" id="{F2E6A080-313A-4E3A-9D72-6B41E8C0A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8BC443-3EB5-4468-A3EE-8FBE895041B7}"/>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153010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BCED-4C65-45EF-B2F0-FD76E1D10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22F89-B8F3-4FE4-A405-8F6E064C9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3F29E-AB7B-4638-A854-90C088666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E1990-1F7D-4591-BD66-3ED978F11708}"/>
              </a:ext>
            </a:extLst>
          </p:cNvPr>
          <p:cNvSpPr>
            <a:spLocks noGrp="1"/>
          </p:cNvSpPr>
          <p:nvPr>
            <p:ph type="dt" sz="half" idx="10"/>
          </p:nvPr>
        </p:nvSpPr>
        <p:spPr/>
        <p:txBody>
          <a:bodyPr/>
          <a:lstStyle/>
          <a:p>
            <a:fld id="{D50B1B09-D46C-42A0-976A-94638099359B}" type="datetimeFigureOut">
              <a:rPr lang="en-US" smtClean="0"/>
              <a:t>2/22/2021</a:t>
            </a:fld>
            <a:endParaRPr lang="en-US"/>
          </a:p>
        </p:txBody>
      </p:sp>
      <p:sp>
        <p:nvSpPr>
          <p:cNvPr id="6" name="Footer Placeholder 5">
            <a:extLst>
              <a:ext uri="{FF2B5EF4-FFF2-40B4-BE49-F238E27FC236}">
                <a16:creationId xmlns:a16="http://schemas.microsoft.com/office/drawing/2014/main" id="{A254598C-8A12-4347-A645-163A009B5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CDF59-76AB-4102-B4CF-55DABDB63437}"/>
              </a:ext>
            </a:extLst>
          </p:cNvPr>
          <p:cNvSpPr>
            <a:spLocks noGrp="1"/>
          </p:cNvSpPr>
          <p:nvPr>
            <p:ph type="sldNum" sz="quarter" idx="12"/>
          </p:nvPr>
        </p:nvSpPr>
        <p:spPr/>
        <p:txBody>
          <a:bodyPr/>
          <a:lstStyle/>
          <a:p>
            <a:fld id="{04C94020-4149-4FDD-8DBF-08A1CD4FDDA8}" type="slidenum">
              <a:rPr lang="en-US" smtClean="0"/>
              <a:t>‹#›</a:t>
            </a:fld>
            <a:endParaRPr lang="en-US"/>
          </a:p>
        </p:txBody>
      </p:sp>
    </p:spTree>
    <p:extLst>
      <p:ext uri="{BB962C8B-B14F-4D97-AF65-F5344CB8AC3E}">
        <p14:creationId xmlns:p14="http://schemas.microsoft.com/office/powerpoint/2010/main" val="2676952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12D11-C4D1-412B-BE9F-A8A3F34EE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2BE676-71DA-4F8C-907C-6F538D664E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D1FB6-80E5-4A8B-9E72-99F3D7F88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B1B09-D46C-42A0-976A-94638099359B}" type="datetimeFigureOut">
              <a:rPr lang="en-US" smtClean="0"/>
              <a:t>2/22/2021</a:t>
            </a:fld>
            <a:endParaRPr lang="en-US"/>
          </a:p>
        </p:txBody>
      </p:sp>
      <p:sp>
        <p:nvSpPr>
          <p:cNvPr id="5" name="Footer Placeholder 4">
            <a:extLst>
              <a:ext uri="{FF2B5EF4-FFF2-40B4-BE49-F238E27FC236}">
                <a16:creationId xmlns:a16="http://schemas.microsoft.com/office/drawing/2014/main" id="{A094F276-2293-4666-8459-B60A578250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D22299-D3D0-4E13-99C2-D61D8C75C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94020-4149-4FDD-8DBF-08A1CD4FDDA8}" type="slidenum">
              <a:rPr lang="en-US" smtClean="0"/>
              <a:t>‹#›</a:t>
            </a:fld>
            <a:endParaRPr lang="en-US"/>
          </a:p>
        </p:txBody>
      </p:sp>
    </p:spTree>
    <p:extLst>
      <p:ext uri="{BB962C8B-B14F-4D97-AF65-F5344CB8AC3E}">
        <p14:creationId xmlns:p14="http://schemas.microsoft.com/office/powerpoint/2010/main" val="303601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8E47DE7-FB72-49F8-A398-8979B55DBF48}"/>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Understanding Search Engine Optimization (SEO)</a:t>
            </a:r>
          </a:p>
        </p:txBody>
      </p:sp>
      <p:sp>
        <p:nvSpPr>
          <p:cNvPr id="3" name="Subtitle 2">
            <a:extLst>
              <a:ext uri="{FF2B5EF4-FFF2-40B4-BE49-F238E27FC236}">
                <a16:creationId xmlns:a16="http://schemas.microsoft.com/office/drawing/2014/main" id="{D163D8EA-BA63-4746-A1A2-F8184EA868D3}"/>
              </a:ext>
            </a:extLst>
          </p:cNvPr>
          <p:cNvSpPr>
            <a:spLocks noGrp="1"/>
          </p:cNvSpPr>
          <p:nvPr>
            <p:ph type="subTitle" idx="1"/>
          </p:nvPr>
        </p:nvSpPr>
        <p:spPr>
          <a:xfrm>
            <a:off x="3045367" y="3886200"/>
            <a:ext cx="6222457" cy="1600200"/>
          </a:xfrm>
        </p:spPr>
        <p:txBody>
          <a:bodyPr>
            <a:normAutofit/>
          </a:bodyPr>
          <a:lstStyle/>
          <a:p>
            <a:endParaRPr lang="en-US" dirty="0">
              <a:solidFill>
                <a:srgbClr val="FFFFFF"/>
              </a:solidFill>
            </a:endParaRPr>
          </a:p>
          <a:p>
            <a:r>
              <a:rPr lang="en-US" dirty="0">
                <a:solidFill>
                  <a:srgbClr val="FFFFFF"/>
                </a:solidFill>
              </a:rPr>
              <a:t>Kubilay Cagatay</a:t>
            </a:r>
          </a:p>
          <a:p>
            <a:r>
              <a:rPr lang="en-US" dirty="0">
                <a:solidFill>
                  <a:srgbClr val="FFFFFF"/>
                </a:solidFill>
              </a:rPr>
              <a:t>WEB 225</a:t>
            </a:r>
          </a:p>
        </p:txBody>
      </p:sp>
    </p:spTree>
    <p:extLst>
      <p:ext uri="{BB962C8B-B14F-4D97-AF65-F5344CB8AC3E}">
        <p14:creationId xmlns:p14="http://schemas.microsoft.com/office/powerpoint/2010/main" val="103435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2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2617E1A-1DA1-4E0F-80EC-91364B2B76E8}"/>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Pros</a:t>
            </a:r>
            <a:endParaRPr lang="en-US" sz="4000" dirty="0">
              <a:solidFill>
                <a:srgbClr val="FFFFFF"/>
              </a:solidFill>
            </a:endParaRPr>
          </a:p>
        </p:txBody>
      </p:sp>
      <p:sp>
        <p:nvSpPr>
          <p:cNvPr id="3" name="Content Placeholder 2">
            <a:extLst>
              <a:ext uri="{FF2B5EF4-FFF2-40B4-BE49-F238E27FC236}">
                <a16:creationId xmlns:a16="http://schemas.microsoft.com/office/drawing/2014/main" id="{F4CE1F85-31DF-453C-8F13-554C4EC238D7}"/>
              </a:ext>
            </a:extLst>
          </p:cNvPr>
          <p:cNvSpPr>
            <a:spLocks noGrp="1"/>
          </p:cNvSpPr>
          <p:nvPr>
            <p:ph idx="1"/>
          </p:nvPr>
        </p:nvSpPr>
        <p:spPr>
          <a:xfrm>
            <a:off x="1222646" y="2494450"/>
            <a:ext cx="4255804" cy="4363550"/>
          </a:xfrm>
        </p:spPr>
        <p:txBody>
          <a:bodyPr>
            <a:normAutofit fontScale="85000" lnSpcReduction="10000"/>
          </a:bodyPr>
          <a:lstStyle/>
          <a:p>
            <a:pPr marL="0" marR="0">
              <a:lnSpc>
                <a:spcPct val="107000"/>
              </a:lnSpc>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Improved traffic – You get a great ranking to help attract potential visitors to your website. </a:t>
            </a:r>
          </a:p>
          <a:p>
            <a:pPr marL="0" marR="0">
              <a:lnSpc>
                <a:spcPct val="107000"/>
              </a:lnSpc>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Improved web presence – Not just in organic searches but also in different applications.</a:t>
            </a:r>
          </a:p>
          <a:p>
            <a:pPr marL="0" marR="0">
              <a:lnSpc>
                <a:spcPct val="107000"/>
              </a:lnSpc>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Target visitors – Instead of getting a lot of general traffic that has little interest in your services or products. </a:t>
            </a:r>
          </a:p>
          <a:p>
            <a:pPr marL="0" marR="0">
              <a:lnSpc>
                <a:spcPct val="107000"/>
              </a:lnSpc>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Greater internet presence – A good SEO strategy can ensure that your website is seen by more people. They may not come immediately to your website.</a:t>
            </a:r>
          </a:p>
          <a:p>
            <a:pPr marL="0" marR="0">
              <a:lnSpc>
                <a:spcPct val="107000"/>
              </a:lnSpc>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Better conversion rate – Good SEO habits help design your website so that your visitors have an easier time navigating and getting the information they want.  This helps turn visitors into customers.</a:t>
            </a:r>
          </a:p>
        </p:txBody>
      </p:sp>
      <p:pic>
        <p:nvPicPr>
          <p:cNvPr id="21" name="Picture 20" descr="Diagram&#10;&#10;Description automatically generated">
            <a:extLst>
              <a:ext uri="{FF2B5EF4-FFF2-40B4-BE49-F238E27FC236}">
                <a16:creationId xmlns:a16="http://schemas.microsoft.com/office/drawing/2014/main" id="{C8A2B8F3-3FC6-40FB-99C3-0FC7E833C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993" y="2177172"/>
            <a:ext cx="6462839" cy="3628824"/>
          </a:xfrm>
          <a:prstGeom prst="rect">
            <a:avLst/>
          </a:prstGeom>
        </p:spPr>
      </p:pic>
    </p:spTree>
    <p:extLst>
      <p:ext uri="{BB962C8B-B14F-4D97-AF65-F5344CB8AC3E}">
        <p14:creationId xmlns:p14="http://schemas.microsoft.com/office/powerpoint/2010/main" val="401519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8CE6A-773B-4ABF-BDCA-56D939DD8FE2}"/>
              </a:ext>
            </a:extLst>
          </p:cNvPr>
          <p:cNvSpPr>
            <a:spLocks noGrp="1"/>
          </p:cNvSpPr>
          <p:nvPr>
            <p:ph type="title"/>
          </p:nvPr>
        </p:nvSpPr>
        <p:spPr>
          <a:xfrm>
            <a:off x="589560" y="856180"/>
            <a:ext cx="4560584" cy="1128068"/>
          </a:xfrm>
        </p:spPr>
        <p:txBody>
          <a:bodyPr anchor="ctr">
            <a:normAutofit/>
          </a:bodyPr>
          <a:lstStyle/>
          <a:p>
            <a:r>
              <a:rPr lang="en-US" sz="4000" dirty="0">
                <a:solidFill>
                  <a:schemeClr val="accent1">
                    <a:lumMod val="75000"/>
                  </a:schemeClr>
                </a:solidFill>
              </a:rPr>
              <a:t>Cons</a:t>
            </a:r>
          </a:p>
        </p:txBody>
      </p:sp>
      <p:grpSp>
        <p:nvGrpSpPr>
          <p:cNvPr id="3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4BDDE6-98A6-48D8-8920-042F008B3BD5}"/>
              </a:ext>
            </a:extLst>
          </p:cNvPr>
          <p:cNvSpPr>
            <a:spLocks noGrp="1"/>
          </p:cNvSpPr>
          <p:nvPr>
            <p:ph idx="1"/>
          </p:nvPr>
        </p:nvSpPr>
        <p:spPr>
          <a:xfrm>
            <a:off x="590719" y="2330505"/>
            <a:ext cx="4559425" cy="3979585"/>
          </a:xfrm>
        </p:spPr>
        <p:txBody>
          <a:bodyPr anchor="ctr">
            <a:normAutofit/>
          </a:bodyPr>
          <a:lstStyle/>
          <a:p>
            <a:pPr marL="0" marR="0">
              <a:spcBef>
                <a:spcPts val="0"/>
              </a:spcBef>
              <a:spcAft>
                <a:spcPts val="800"/>
              </a:spcAft>
            </a:pPr>
            <a:r>
              <a:rPr lang="en-US"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Results are not instantaneous – You need patience and wait for the SEO to take effect. Search engine ranking and indexing can take anywhere from hours to weeks to do.</a:t>
            </a:r>
          </a:p>
          <a:p>
            <a:pPr marL="0" marR="0">
              <a:spcBef>
                <a:spcPts val="0"/>
              </a:spcBef>
              <a:spcAft>
                <a:spcPts val="800"/>
              </a:spcAft>
            </a:pPr>
            <a:r>
              <a:rPr lang="en-US"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RPIs are not quick either – Returns on investments do not show up the next day.</a:t>
            </a:r>
          </a:p>
          <a:p>
            <a:pPr marL="0" marR="0">
              <a:spcBef>
                <a:spcPts val="0"/>
              </a:spcBef>
              <a:spcAft>
                <a:spcPts val="800"/>
              </a:spcAft>
            </a:pPr>
            <a:r>
              <a:rPr lang="en-US"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SEO work can be expensive – It costs to use proper SEO strategies. It may be money you can’t afford to spend.</a:t>
            </a:r>
          </a:p>
          <a:p>
            <a:pPr marL="0" marR="0">
              <a:spcBef>
                <a:spcPts val="0"/>
              </a:spcBef>
              <a:spcAft>
                <a:spcPts val="800"/>
              </a:spcAft>
            </a:pPr>
            <a:r>
              <a:rPr lang="en-US"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No guarantees – SEO is not a magic wand that will bring your customer son demand. You may not see any results.</a:t>
            </a:r>
          </a:p>
          <a:p>
            <a:pPr marL="0" marR="0">
              <a:spcBef>
                <a:spcPts val="0"/>
              </a:spcBef>
              <a:spcAft>
                <a:spcPts val="800"/>
              </a:spcAft>
            </a:pPr>
            <a:r>
              <a:rPr lang="en-US"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Rankings are lost – This may be due to changes in search engine and algorithm changes.</a:t>
            </a:r>
          </a:p>
          <a:p>
            <a:pPr marL="0" marR="0">
              <a:spcBef>
                <a:spcPts val="0"/>
              </a:spcBef>
              <a:spcAft>
                <a:spcPts val="800"/>
              </a:spcAft>
            </a:pPr>
            <a:r>
              <a:rPr lang="en-US" sz="14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Competition – Your competition may be smarter than you and a lot more aggressive.</a:t>
            </a:r>
          </a:p>
          <a:p>
            <a:endParaRPr lang="en-US" sz="1400" dirty="0">
              <a:solidFill>
                <a:schemeClr val="accent1">
                  <a:lumMod val="75000"/>
                </a:schemeClr>
              </a:solidFill>
            </a:endParaRPr>
          </a:p>
        </p:txBody>
      </p:sp>
      <p:sp>
        <p:nvSpPr>
          <p:cNvPr id="40"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 up of hands shaking&#10;&#10;Description automatically generated with low confidence">
            <a:extLst>
              <a:ext uri="{FF2B5EF4-FFF2-40B4-BE49-F238E27FC236}">
                <a16:creationId xmlns:a16="http://schemas.microsoft.com/office/drawing/2014/main" id="{0EE01CAD-3ED7-4A63-B726-1CE55DF9491E}"/>
              </a:ext>
            </a:extLst>
          </p:cNvPr>
          <p:cNvPicPr>
            <a:picLocks noChangeAspect="1"/>
          </p:cNvPicPr>
          <p:nvPr/>
        </p:nvPicPr>
        <p:blipFill rotWithShape="1">
          <a:blip r:embed="rId2">
            <a:extLst>
              <a:ext uri="{28A0092B-C50C-407E-A947-70E740481C1C}">
                <a14:useLocalDpi xmlns:a14="http://schemas.microsoft.com/office/drawing/2010/main" val="0"/>
              </a:ext>
            </a:extLst>
          </a:blip>
          <a:srcRect l="22364" r="17546"/>
          <a:stretch/>
        </p:blipFill>
        <p:spPr>
          <a:xfrm>
            <a:off x="5977788" y="799352"/>
            <a:ext cx="5425410" cy="5259296"/>
          </a:xfrm>
          <a:prstGeom prst="rect">
            <a:avLst/>
          </a:prstGeom>
        </p:spPr>
      </p:pic>
    </p:spTree>
    <p:extLst>
      <p:ext uri="{BB962C8B-B14F-4D97-AF65-F5344CB8AC3E}">
        <p14:creationId xmlns:p14="http://schemas.microsoft.com/office/powerpoint/2010/main" val="148630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Rectangle 29">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 name="Title 1">
            <a:extLst>
              <a:ext uri="{FF2B5EF4-FFF2-40B4-BE49-F238E27FC236}">
                <a16:creationId xmlns:a16="http://schemas.microsoft.com/office/drawing/2014/main" id="{75F3EBCB-796E-436E-9D81-D60BA68143CC}"/>
              </a:ext>
            </a:extLst>
          </p:cNvPr>
          <p:cNvSpPr>
            <a:spLocks noGrp="1"/>
          </p:cNvSpPr>
          <p:nvPr>
            <p:ph type="title"/>
          </p:nvPr>
        </p:nvSpPr>
        <p:spPr>
          <a:xfrm>
            <a:off x="8016641" y="662400"/>
            <a:ext cx="3410309" cy="1492132"/>
          </a:xfrm>
        </p:spPr>
        <p:txBody>
          <a:bodyPr anchor="t">
            <a:normAutofit/>
          </a:bodyPr>
          <a:lstStyle/>
          <a:p>
            <a:r>
              <a:rPr lang="en-US"/>
              <a:t>SEO Concepts</a:t>
            </a:r>
            <a:endParaRPr lang="en-US" dirty="0"/>
          </a:p>
        </p:txBody>
      </p:sp>
      <p:sp>
        <p:nvSpPr>
          <p:cNvPr id="34" name="Freeform: Shape 33">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45C20BC8-1C06-49E4-99FA-C047E0C8B7FA}"/>
              </a:ext>
            </a:extLst>
          </p:cNvPr>
          <p:cNvPicPr>
            <a:picLocks noChangeAspect="1"/>
          </p:cNvPicPr>
          <p:nvPr/>
        </p:nvPicPr>
        <p:blipFill rotWithShape="1">
          <a:blip r:embed="rId2">
            <a:extLst>
              <a:ext uri="{28A0092B-C50C-407E-A947-70E740481C1C}">
                <a14:useLocalDpi xmlns:a14="http://schemas.microsoft.com/office/drawing/2010/main" val="0"/>
              </a:ext>
            </a:extLst>
          </a:blip>
          <a:srcRect r="3337"/>
          <a:stretch/>
        </p:blipFill>
        <p:spPr>
          <a:xfrm>
            <a:off x="765050" y="1678619"/>
            <a:ext cx="6015897" cy="3500762"/>
          </a:xfrm>
          <a:prstGeom prst="rect">
            <a:avLst/>
          </a:prstGeom>
        </p:spPr>
      </p:pic>
      <p:sp>
        <p:nvSpPr>
          <p:cNvPr id="3" name="Content Placeholder 2">
            <a:extLst>
              <a:ext uri="{FF2B5EF4-FFF2-40B4-BE49-F238E27FC236}">
                <a16:creationId xmlns:a16="http://schemas.microsoft.com/office/drawing/2014/main" id="{A47CE89B-4878-476A-85BE-75FFB0680D02}"/>
              </a:ext>
            </a:extLst>
          </p:cNvPr>
          <p:cNvSpPr>
            <a:spLocks noGrp="1"/>
          </p:cNvSpPr>
          <p:nvPr>
            <p:ph idx="1"/>
          </p:nvPr>
        </p:nvSpPr>
        <p:spPr>
          <a:xfrm>
            <a:off x="8016641" y="1678619"/>
            <a:ext cx="3985969" cy="4452181"/>
          </a:xfrm>
        </p:spPr>
        <p:txBody>
          <a:bodyPr>
            <a:normAutofit/>
          </a:bodyPr>
          <a:lstStyle/>
          <a:p>
            <a:pPr marL="0" indent="0">
              <a:buNone/>
            </a:pPr>
            <a:r>
              <a:rPr lang="en-US" sz="2000" dirty="0">
                <a:solidFill>
                  <a:schemeClr val="tx1">
                    <a:alpha val="60000"/>
                  </a:schemeClr>
                </a:solidFill>
                <a:effectLst/>
                <a:latin typeface="Calibri" panose="020F0502020204030204" pitchFamily="34" charset="0"/>
                <a:ea typeface="Calibri" panose="020F0502020204030204" pitchFamily="34" charset="0"/>
                <a:cs typeface="Times New Roman" panose="02020603050405020304" pitchFamily="18" charset="0"/>
              </a:rPr>
              <a:t>SEO stands for “search engine optimization.” In simple terms, it means the process of improving your site to increase its visibility for relevant searches. The better visibility your pages have in search results, the more likely you are to garner attention and attract prospective and existing customers to your business.</a:t>
            </a:r>
          </a:p>
          <a:p>
            <a:pPr marL="0" indent="0">
              <a:buNone/>
            </a:pPr>
            <a:endParaRPr lang="en-US" sz="2000" dirty="0">
              <a:solidFill>
                <a:schemeClr val="tx1">
                  <a:alpha val="60000"/>
                </a:schemeClr>
              </a:solidFill>
            </a:endParaRPr>
          </a:p>
        </p:txBody>
      </p:sp>
    </p:spTree>
    <p:extLst>
      <p:ext uri="{BB962C8B-B14F-4D97-AF65-F5344CB8AC3E}">
        <p14:creationId xmlns:p14="http://schemas.microsoft.com/office/powerpoint/2010/main" val="133727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1980CB-A6FD-46A1-991D-1141BA7B3CE7}"/>
              </a:ext>
            </a:extLst>
          </p:cNvPr>
          <p:cNvSpPr>
            <a:spLocks noGrp="1"/>
          </p:cNvSpPr>
          <p:nvPr>
            <p:ph type="title"/>
          </p:nvPr>
        </p:nvSpPr>
        <p:spPr>
          <a:xfrm>
            <a:off x="1179576" y="822960"/>
            <a:ext cx="9829800" cy="1325880"/>
          </a:xfrm>
        </p:spPr>
        <p:txBody>
          <a:bodyPr>
            <a:normAutofit/>
          </a:bodyPr>
          <a:lstStyle/>
          <a:p>
            <a:pPr algn="ctr"/>
            <a:r>
              <a:rPr lang="en-US" sz="4000">
                <a:solidFill>
                  <a:srgbClr val="FFFFFF"/>
                </a:solidFill>
              </a:rPr>
              <a:t>Secrets of Popularity</a:t>
            </a:r>
          </a:p>
        </p:txBody>
      </p:sp>
      <p:sp>
        <p:nvSpPr>
          <p:cNvPr id="3" name="Content Placeholder 2">
            <a:extLst>
              <a:ext uri="{FF2B5EF4-FFF2-40B4-BE49-F238E27FC236}">
                <a16:creationId xmlns:a16="http://schemas.microsoft.com/office/drawing/2014/main" id="{203F9469-F67D-44FB-B90A-82BD36C170A2}"/>
              </a:ext>
            </a:extLst>
          </p:cNvPr>
          <p:cNvSpPr>
            <a:spLocks noGrp="1"/>
          </p:cNvSpPr>
          <p:nvPr>
            <p:ph idx="1"/>
          </p:nvPr>
        </p:nvSpPr>
        <p:spPr>
          <a:xfrm>
            <a:off x="804672" y="2827419"/>
            <a:ext cx="5126896" cy="3227626"/>
          </a:xfrm>
        </p:spPr>
        <p:txBody>
          <a:bodyPr anchor="ctr">
            <a:normAutofit/>
          </a:bodyPr>
          <a:lstStyle/>
          <a:p>
            <a:pPr marL="0" marR="0" indent="0">
              <a:spcBef>
                <a:spcPts val="0"/>
              </a:spcBef>
              <a:spcAft>
                <a:spcPts val="800"/>
              </a:spcAft>
              <a:buNone/>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Google’s focus on creating relevant, user-focused content really is the key to its algorithm of scalable relevance. </a:t>
            </a:r>
          </a:p>
          <a:p>
            <a:pPr marL="0" marR="0" indent="0">
              <a:spcBef>
                <a:spcPts val="0"/>
              </a:spcBef>
              <a:spcAft>
                <a:spcPts val="800"/>
              </a:spcAft>
              <a:buNone/>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Google is constantly trying to find ways to reward content that truly answers users’ questions and ways to minimize or filter out content built for content’s sake.</a:t>
            </a:r>
          </a:p>
          <a:p>
            <a:pPr marL="0" marR="0" indent="0">
              <a:spcBef>
                <a:spcPts val="0"/>
              </a:spcBef>
              <a:spcAft>
                <a:spcPts val="800"/>
              </a:spcAft>
              <a:buNone/>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Hyperlinks are the most important factor when it comes to ranking web pages. This is the result of them being difficult to manipulate.</a:t>
            </a:r>
          </a:p>
          <a:p>
            <a:pPr marL="0" marR="0" indent="0">
              <a:spcBef>
                <a:spcPts val="0"/>
              </a:spcBef>
              <a:spcAft>
                <a:spcPts val="800"/>
              </a:spcAft>
              <a:buNone/>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Modern search engines look at link profiles from many different perspectives and use those relationships to determine rank. The takeaway for you is that time spent earning links is time well spent.</a:t>
            </a:r>
            <a:endParaRPr lang="en-US" sz="1600" dirty="0">
              <a:solidFill>
                <a:schemeClr val="accent1">
                  <a:lumMod val="75000"/>
                </a:schemeClr>
              </a:solidFill>
            </a:endParaRPr>
          </a:p>
        </p:txBody>
      </p:sp>
      <p:pic>
        <p:nvPicPr>
          <p:cNvPr id="7" name="Picture 6" descr="Text, shape&#10;&#10;Description automatically generated">
            <a:extLst>
              <a:ext uri="{FF2B5EF4-FFF2-40B4-BE49-F238E27FC236}">
                <a16:creationId xmlns:a16="http://schemas.microsoft.com/office/drawing/2014/main" id="{7BABEC7D-AF8F-4C7A-8DBA-CCB37105E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720" y="2743201"/>
            <a:ext cx="5778128" cy="3227626"/>
          </a:xfrm>
          <a:prstGeom prst="rect">
            <a:avLst/>
          </a:prstGeom>
        </p:spPr>
      </p:pic>
    </p:spTree>
    <p:extLst>
      <p:ext uri="{BB962C8B-B14F-4D97-AF65-F5344CB8AC3E}">
        <p14:creationId xmlns:p14="http://schemas.microsoft.com/office/powerpoint/2010/main" val="368919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A0B4-0371-4A68-B593-5E862EAA0DBF}"/>
              </a:ext>
            </a:extLst>
          </p:cNvPr>
          <p:cNvSpPr>
            <a:spLocks noGrp="1"/>
          </p:cNvSpPr>
          <p:nvPr>
            <p:ph type="title"/>
          </p:nvPr>
        </p:nvSpPr>
        <p:spPr>
          <a:xfrm>
            <a:off x="106533" y="3710613"/>
            <a:ext cx="4117450" cy="2619166"/>
          </a:xfrm>
        </p:spPr>
        <p:txBody>
          <a:bodyPr anchor="ctr">
            <a:normAutofit/>
          </a:bodyPr>
          <a:lstStyle/>
          <a:p>
            <a:r>
              <a:rPr lang="en-US" sz="3600" dirty="0">
                <a:solidFill>
                  <a:schemeClr val="accent1">
                    <a:lumMod val="75000"/>
                  </a:schemeClr>
                </a:solidFill>
              </a:rPr>
              <a:t>Secrets of Relevancy</a:t>
            </a:r>
          </a:p>
        </p:txBody>
      </p:sp>
      <p:pic>
        <p:nvPicPr>
          <p:cNvPr id="5" name="Picture 4" descr="Logo, company name&#10;&#10;Description automatically generated">
            <a:extLst>
              <a:ext uri="{FF2B5EF4-FFF2-40B4-BE49-F238E27FC236}">
                <a16:creationId xmlns:a16="http://schemas.microsoft.com/office/drawing/2014/main" id="{8D613E2E-50A8-4C8E-B96D-35515AD8D9DC}"/>
              </a:ext>
            </a:extLst>
          </p:cNvPr>
          <p:cNvPicPr>
            <a:picLocks noChangeAspect="1"/>
          </p:cNvPicPr>
          <p:nvPr/>
        </p:nvPicPr>
        <p:blipFill rotWithShape="1">
          <a:blip r:embed="rId2">
            <a:extLst>
              <a:ext uri="{28A0092B-C50C-407E-A947-70E740481C1C}">
                <a14:useLocalDpi xmlns:a14="http://schemas.microsoft.com/office/drawing/2010/main" val="0"/>
              </a:ext>
            </a:extLst>
          </a:blip>
          <a:srcRect t="20855" b="2117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aphicFrame>
        <p:nvGraphicFramePr>
          <p:cNvPr id="7" name="Content Placeholder 2">
            <a:extLst>
              <a:ext uri="{FF2B5EF4-FFF2-40B4-BE49-F238E27FC236}">
                <a16:creationId xmlns:a16="http://schemas.microsoft.com/office/drawing/2014/main" id="{F7679131-12B9-4778-824D-EAE98A883207}"/>
              </a:ext>
            </a:extLst>
          </p:cNvPr>
          <p:cNvGraphicFramePr>
            <a:graphicFrameLocks noGrp="1"/>
          </p:cNvGraphicFramePr>
          <p:nvPr>
            <p:ph idx="1"/>
          </p:nvPr>
        </p:nvGraphicFramePr>
        <p:xfrm>
          <a:off x="4223982" y="3752850"/>
          <a:ext cx="7485413" cy="2452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171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72C14-EFF7-48CA-89A4-6276F4D3B3BB}"/>
              </a:ext>
            </a:extLst>
          </p:cNvPr>
          <p:cNvSpPr>
            <a:spLocks noGrp="1"/>
          </p:cNvSpPr>
          <p:nvPr>
            <p:ph type="title"/>
          </p:nvPr>
        </p:nvSpPr>
        <p:spPr>
          <a:xfrm>
            <a:off x="640080" y="325369"/>
            <a:ext cx="4368602" cy="1956841"/>
          </a:xfrm>
        </p:spPr>
        <p:txBody>
          <a:bodyPr anchor="b">
            <a:normAutofit/>
          </a:bodyPr>
          <a:lstStyle/>
          <a:p>
            <a:r>
              <a:rPr lang="en-US" sz="4200" dirty="0">
                <a:solidFill>
                  <a:schemeClr val="accent1">
                    <a:lumMod val="75000"/>
                  </a:schemeClr>
                </a:solidFill>
              </a:rPr>
              <a:t>1,000-foot view – Understanding the Neighborhood</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670DE1-880F-472C-82C1-0EF1C3F41836}"/>
              </a:ext>
            </a:extLst>
          </p:cNvPr>
          <p:cNvSpPr>
            <a:spLocks noGrp="1"/>
          </p:cNvSpPr>
          <p:nvPr>
            <p:ph idx="1"/>
          </p:nvPr>
        </p:nvSpPr>
        <p:spPr>
          <a:xfrm>
            <a:off x="640080" y="2872899"/>
            <a:ext cx="4243589" cy="3320668"/>
          </a:xfrm>
        </p:spPr>
        <p:txBody>
          <a:bodyPr>
            <a:normAutofit/>
          </a:bodyPr>
          <a:lstStyle/>
          <a:p>
            <a:pPr marL="0" indent="0">
              <a:buNone/>
            </a:pP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You need to make sure you know where your website will stand in the context of the World Wide Web.</a:t>
            </a:r>
          </a:p>
          <a:p>
            <a:pPr marL="0" indent="0">
              <a:buNone/>
            </a:pP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When viewing a website from the 1,000-foot level, be sure to complete the following: </a:t>
            </a:r>
          </a:p>
          <a:p>
            <a:pPr marL="0" indent="0">
              <a:buNone/>
            </a:pP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Search for the broadest keyword that the given site might potentially rank Identify the maturity of the search engine results page (SERP) based on the criteria listed in this chapter.</a:t>
            </a:r>
          </a:p>
          <a:p>
            <a:pPr marL="0" indent="0">
              <a:buNone/>
            </a:pPr>
            <a:r>
              <a:rPr lang="en-US" sz="17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Identify major competitors and record them in a list for later competitive analysis.</a:t>
            </a:r>
          </a:p>
          <a:p>
            <a:pPr marL="0" indent="0">
              <a:buNone/>
            </a:pPr>
            <a:endParaRPr lang="en-US" sz="1700" dirty="0">
              <a:solidFill>
                <a:schemeClr val="accent1">
                  <a:lumMod val="75000"/>
                </a:schemeClr>
              </a:solidFill>
            </a:endParaRPr>
          </a:p>
        </p:txBody>
      </p:sp>
      <p:pic>
        <p:nvPicPr>
          <p:cNvPr id="5" name="Picture 4" descr="A picture containing outdoor object, manhole cover, grate&#10;&#10;Description automatically generated">
            <a:extLst>
              <a:ext uri="{FF2B5EF4-FFF2-40B4-BE49-F238E27FC236}">
                <a16:creationId xmlns:a16="http://schemas.microsoft.com/office/drawing/2014/main" id="{84FD39D0-1FE2-4AAC-BFE1-38DB9EED8039}"/>
              </a:ext>
            </a:extLst>
          </p:cNvPr>
          <p:cNvPicPr>
            <a:picLocks noChangeAspect="1"/>
          </p:cNvPicPr>
          <p:nvPr/>
        </p:nvPicPr>
        <p:blipFill rotWithShape="1">
          <a:blip r:embed="rId2">
            <a:extLst>
              <a:ext uri="{28A0092B-C50C-407E-A947-70E740481C1C}">
                <a14:useLocalDpi xmlns:a14="http://schemas.microsoft.com/office/drawing/2010/main" val="0"/>
              </a:ext>
            </a:extLst>
          </a:blip>
          <a:srcRect l="14921" r="1837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1664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3FE360F-9344-4F65-AA2B-60D99AE6EEA6}"/>
              </a:ext>
            </a:extLst>
          </p:cNvPr>
          <p:cNvSpPr>
            <a:spLocks noGrp="1"/>
          </p:cNvSpPr>
          <p:nvPr>
            <p:ph type="title"/>
          </p:nvPr>
        </p:nvSpPr>
        <p:spPr>
          <a:xfrm>
            <a:off x="6094105" y="802955"/>
            <a:ext cx="4977976" cy="1454051"/>
          </a:xfrm>
        </p:spPr>
        <p:txBody>
          <a:bodyPr>
            <a:normAutofit/>
          </a:bodyPr>
          <a:lstStyle/>
          <a:p>
            <a:r>
              <a:rPr lang="en-US" dirty="0">
                <a:solidFill>
                  <a:schemeClr val="accent1">
                    <a:lumMod val="75000"/>
                  </a:schemeClr>
                </a:solidFill>
              </a:rPr>
              <a:t>100-foot view – the Website</a:t>
            </a:r>
          </a:p>
        </p:txBody>
      </p:sp>
      <p:sp>
        <p:nvSpPr>
          <p:cNvPr id="3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879254D2-D5AE-4F9C-960E-E32830DA2F83}"/>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8546" r="20067"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41CF2FAB-3250-484B-8B45-7DD6ED9AEA6F}"/>
              </a:ext>
            </a:extLst>
          </p:cNvPr>
          <p:cNvSpPr>
            <a:spLocks noGrp="1"/>
          </p:cNvSpPr>
          <p:nvPr>
            <p:ph idx="1"/>
          </p:nvPr>
        </p:nvSpPr>
        <p:spPr>
          <a:xfrm>
            <a:off x="5810251" y="1819275"/>
            <a:ext cx="6257924" cy="4838699"/>
          </a:xfrm>
        </p:spPr>
        <p:txBody>
          <a:bodyPr anchor="ctr">
            <a:normAutofit/>
          </a:bodyPr>
          <a:lstStyle/>
          <a:p>
            <a:pPr marL="0" marR="0">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When professional SEOs first come to a website that they plan to work with, they view it through a very different lens than if they were just idly surfing. They instinctively start viewing it from the perspective of a search engine.</a:t>
            </a:r>
          </a:p>
          <a:p>
            <a:pPr marL="0" marR="0">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When viewing a website from the 100-foot level, be sure to take the following actions: Decide if the domain name is appropriate for the given site based on the criteria outlined in this chapter.</a:t>
            </a:r>
          </a:p>
          <a:p>
            <a:pPr marL="0" marR="0">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Based on your initial reaction, decide if the graphical design of the website is appropriate.</a:t>
            </a:r>
          </a:p>
          <a:p>
            <a:pPr marL="0" marR="0">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Check for the common canonicalization errors.</a:t>
            </a:r>
          </a:p>
          <a:p>
            <a:pPr marL="0" marR="0">
              <a:spcBef>
                <a:spcPts val="0"/>
              </a:spcBef>
              <a:spcAft>
                <a:spcPts val="800"/>
              </a:spcAft>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Check to see if a robots.txt exists and get an idea of how important SEO was to the website developers.</a:t>
            </a:r>
          </a:p>
        </p:txBody>
      </p:sp>
    </p:spTree>
    <p:extLst>
      <p:ext uri="{BB962C8B-B14F-4D97-AF65-F5344CB8AC3E}">
        <p14:creationId xmlns:p14="http://schemas.microsoft.com/office/powerpoint/2010/main" val="387398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2AD36B35-6DA4-4760-A44C-64EAB0ECC8D5}"/>
              </a:ext>
            </a:extLst>
          </p:cNvPr>
          <p:cNvPicPr>
            <a:picLocks noChangeAspect="1"/>
          </p:cNvPicPr>
          <p:nvPr/>
        </p:nvPicPr>
        <p:blipFill rotWithShape="1">
          <a:blip r:embed="rId2">
            <a:extLst>
              <a:ext uri="{28A0092B-C50C-407E-A947-70E740481C1C}">
                <a14:useLocalDpi xmlns:a14="http://schemas.microsoft.com/office/drawing/2010/main" val="0"/>
              </a:ext>
            </a:extLst>
          </a:blip>
          <a:srcRect l="2589" r="4966"/>
          <a:stretch/>
        </p:blipFill>
        <p:spPr>
          <a:xfrm>
            <a:off x="0" y="10"/>
            <a:ext cx="12192000" cy="6857990"/>
          </a:xfrm>
          <a:prstGeom prst="rect">
            <a:avLst/>
          </a:prstGeom>
        </p:spPr>
      </p:pic>
      <p:sp>
        <p:nvSpPr>
          <p:cNvPr id="2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22AABECD-0C11-4E54-A30E-8E2102A1C362}"/>
              </a:ext>
            </a:extLst>
          </p:cNvPr>
          <p:cNvSpPr>
            <a:spLocks noGrp="1"/>
          </p:cNvSpPr>
          <p:nvPr>
            <p:ph type="title"/>
          </p:nvPr>
        </p:nvSpPr>
        <p:spPr>
          <a:xfrm>
            <a:off x="0" y="784686"/>
            <a:ext cx="4204137" cy="1342754"/>
          </a:xfrm>
        </p:spPr>
        <p:txBody>
          <a:bodyPr>
            <a:normAutofit/>
          </a:bodyPr>
          <a:lstStyle/>
          <a:p>
            <a:pPr algn="ctr"/>
            <a:r>
              <a:rPr lang="en-US" sz="3600" dirty="0">
                <a:solidFill>
                  <a:schemeClr val="accent1">
                    <a:lumMod val="75000"/>
                  </a:schemeClr>
                </a:solidFill>
              </a:rPr>
              <a:t>10-foot view – the Webpage</a:t>
            </a:r>
          </a:p>
        </p:txBody>
      </p:sp>
      <p:cxnSp>
        <p:nvCxnSpPr>
          <p:cNvPr id="22" name="Straight Connector 18">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4AF58C52-2594-4756-9F41-47FF6ED35ECA}"/>
              </a:ext>
            </a:extLst>
          </p:cNvPr>
          <p:cNvSpPr>
            <a:spLocks noGrp="1"/>
          </p:cNvSpPr>
          <p:nvPr>
            <p:ph idx="1"/>
          </p:nvPr>
        </p:nvSpPr>
        <p:spPr>
          <a:xfrm>
            <a:off x="70945" y="1961965"/>
            <a:ext cx="5788317" cy="4896024"/>
          </a:xfrm>
        </p:spPr>
        <p:txBody>
          <a:bodyPr anchor="ctr">
            <a:normAutofit/>
          </a:bodyPr>
          <a:lstStyle/>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Importance of Good Site Architecture</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The optimal structure for a website would look like a pyramid</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Be hyper-relevant to a specific topic</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Include subject in title tag</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Include subject in URL</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Include subject in image alt text</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Specify subject several times throughout text content</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Provide unique content about a given subject</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Link back to its category page</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Link back to its subcategory page</a:t>
            </a:r>
          </a:p>
          <a:p>
            <a:pPr marL="0" marR="0">
              <a:spcBef>
                <a:spcPts val="0"/>
              </a:spcBef>
              <a:spcAft>
                <a:spcPts val="800"/>
              </a:spcAft>
            </a:pPr>
            <a:r>
              <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Link back to its homepage</a:t>
            </a:r>
          </a:p>
          <a:p>
            <a:endParaRPr lang="en-US" sz="1600" dirty="0">
              <a:solidFill>
                <a:schemeClr val="accent1">
                  <a:lumMod val="75000"/>
                </a:schemeClr>
              </a:solidFill>
            </a:endParaRPr>
          </a:p>
        </p:txBody>
      </p:sp>
    </p:spTree>
    <p:extLst>
      <p:ext uri="{BB962C8B-B14F-4D97-AF65-F5344CB8AC3E}">
        <p14:creationId xmlns:p14="http://schemas.microsoft.com/office/powerpoint/2010/main" val="221443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4EE7CDF-A3C8-41C4-9759-3741927ADF5A}"/>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1 foot view – Individual Content Pieces</a:t>
            </a:r>
          </a:p>
        </p:txBody>
      </p:sp>
      <p:sp>
        <p:nvSpPr>
          <p:cNvPr id="3" name="Content Placeholder 2">
            <a:extLst>
              <a:ext uri="{FF2B5EF4-FFF2-40B4-BE49-F238E27FC236}">
                <a16:creationId xmlns:a16="http://schemas.microsoft.com/office/drawing/2014/main" id="{8B133D46-4AF4-4448-BEF7-69BA2775EFDF}"/>
              </a:ext>
            </a:extLst>
          </p:cNvPr>
          <p:cNvSpPr>
            <a:spLocks noGrp="1"/>
          </p:cNvSpPr>
          <p:nvPr>
            <p:ph idx="1"/>
          </p:nvPr>
        </p:nvSpPr>
        <p:spPr>
          <a:xfrm>
            <a:off x="1222646" y="2543175"/>
            <a:ext cx="5249176" cy="3981912"/>
          </a:xfrm>
        </p:spPr>
        <p:txBody>
          <a:bodyPr>
            <a:normAutofit/>
          </a:bodyPr>
          <a:lstStyle/>
          <a:p>
            <a:pPr marL="0" marR="0" indent="0">
              <a:spcBef>
                <a:spcPts val="0"/>
              </a:spcBef>
              <a:spcAft>
                <a:spcPts val="800"/>
              </a:spcAft>
              <a:buNone/>
            </a:pPr>
            <a:r>
              <a:rPr lang="en-US" sz="1600" dirty="0">
                <a:solidFill>
                  <a:schemeClr val="accent1">
                    <a:lumMod val="75000"/>
                  </a:schemeClr>
                </a:solidFill>
                <a:effectLst/>
                <a:latin typeface="Calibri" panose="020F0502020204030204" pitchFamily="34" charset="0"/>
                <a:ea typeface="Verdana" panose="020B0604030504040204" pitchFamily="34" charset="0"/>
                <a:cs typeface="Times New Roman" panose="02020603050405020304" pitchFamily="18" charset="0"/>
              </a:rPr>
              <a:t>The content is the single most important element on the website.</a:t>
            </a:r>
          </a:p>
          <a:p>
            <a:pPr marL="0" marR="0" indent="0">
              <a:spcBef>
                <a:spcPts val="0"/>
              </a:spcBef>
              <a:spcAft>
                <a:spcPts val="800"/>
              </a:spcAft>
              <a:buNone/>
            </a:pPr>
            <a:r>
              <a:rPr lang="en-US" sz="1600" dirty="0">
                <a:solidFill>
                  <a:schemeClr val="accent1">
                    <a:lumMod val="75000"/>
                  </a:schemeClr>
                </a:solidFill>
                <a:effectLst/>
                <a:latin typeface="Calibri" panose="020F0502020204030204" pitchFamily="34" charset="0"/>
                <a:ea typeface="Verdana" panose="020B0604030504040204" pitchFamily="34" charset="0"/>
                <a:cs typeface="Times New Roman" panose="02020603050405020304" pitchFamily="18" charset="0"/>
              </a:rPr>
              <a:t>The best content is that which does the best job of supplying the largest demand. It might take the form of an XKCD comic that is supplying nerd jokes to a large group of technologists who want to laugh. It also might be a Wikipedia article that explains to the world the definition of Web 2.0. It can be a video, an image, sound, or text, but it must satisfy a demand in order to be considered good content.</a:t>
            </a:r>
          </a:p>
          <a:p>
            <a:pPr marL="0" marR="0" indent="0">
              <a:spcBef>
                <a:spcPts val="0"/>
              </a:spcBef>
              <a:spcAft>
                <a:spcPts val="800"/>
              </a:spcAft>
              <a:buNone/>
            </a:pPr>
            <a:r>
              <a:rPr lang="en-US" sz="1600" dirty="0">
                <a:solidFill>
                  <a:schemeClr val="accent1">
                    <a:lumMod val="75000"/>
                  </a:schemeClr>
                </a:solidFill>
                <a:effectLst/>
                <a:latin typeface="Calibri" panose="020F0502020204030204" pitchFamily="34" charset="0"/>
                <a:ea typeface="Verdana" panose="020B0604030504040204" pitchFamily="34" charset="0"/>
                <a:cs typeface="Times New Roman" panose="02020603050405020304" pitchFamily="18" charset="0"/>
              </a:rPr>
              <a:t>From an SEO perspective, there is no difference between the best and worst content on the Net if it is not linkable. If people can’t link to it, search engines will be very unlikely to rank it, and the content won’t drive traffic to the given website.</a:t>
            </a:r>
          </a:p>
        </p:txBody>
      </p:sp>
      <p:pic>
        <p:nvPicPr>
          <p:cNvPr id="5" name="Picture 4" descr="Logo, company name&#10;&#10;Description automatically generated">
            <a:extLst>
              <a:ext uri="{FF2B5EF4-FFF2-40B4-BE49-F238E27FC236}">
                <a16:creationId xmlns:a16="http://schemas.microsoft.com/office/drawing/2014/main" id="{FEE8870B-A9FD-431B-80C4-8B8994653C7F}"/>
              </a:ext>
            </a:extLst>
          </p:cNvPr>
          <p:cNvPicPr>
            <a:picLocks noChangeAspect="1"/>
          </p:cNvPicPr>
          <p:nvPr/>
        </p:nvPicPr>
        <p:blipFill rotWithShape="1">
          <a:blip r:embed="rId2">
            <a:extLst>
              <a:ext uri="{28A0092B-C50C-407E-A947-70E740481C1C}">
                <a14:useLocalDpi xmlns:a14="http://schemas.microsoft.com/office/drawing/2010/main" val="0"/>
              </a:ext>
            </a:extLst>
          </a:blip>
          <a:srcRect t="138" b="2230"/>
          <a:stretch/>
        </p:blipFill>
        <p:spPr>
          <a:xfrm>
            <a:off x="6420696" y="2378076"/>
            <a:ext cx="4802404" cy="3563372"/>
          </a:xfrm>
          <a:prstGeom prst="rect">
            <a:avLst/>
          </a:prstGeom>
        </p:spPr>
      </p:pic>
    </p:spTree>
    <p:extLst>
      <p:ext uri="{BB962C8B-B14F-4D97-AF65-F5344CB8AC3E}">
        <p14:creationId xmlns:p14="http://schemas.microsoft.com/office/powerpoint/2010/main" val="180237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024F0CE-8655-4183-AF23-507A3713269E}"/>
              </a:ext>
            </a:extLst>
          </p:cNvPr>
          <p:cNvSpPr>
            <a:spLocks noGrp="1"/>
          </p:cNvSpPr>
          <p:nvPr>
            <p:ph type="title"/>
          </p:nvPr>
        </p:nvSpPr>
        <p:spPr>
          <a:xfrm>
            <a:off x="1146879" y="998002"/>
            <a:ext cx="3182940" cy="1471959"/>
          </a:xfrm>
        </p:spPr>
        <p:txBody>
          <a:bodyPr>
            <a:normAutofit/>
          </a:bodyPr>
          <a:lstStyle/>
          <a:p>
            <a:r>
              <a:rPr lang="en-US" sz="3600">
                <a:solidFill>
                  <a:srgbClr val="FFFFFF"/>
                </a:solidFill>
              </a:rPr>
              <a:t>Best Practices</a:t>
            </a:r>
          </a:p>
        </p:txBody>
      </p:sp>
      <p:sp>
        <p:nvSpPr>
          <p:cNvPr id="3" name="Content Placeholder 2">
            <a:extLst>
              <a:ext uri="{FF2B5EF4-FFF2-40B4-BE49-F238E27FC236}">
                <a16:creationId xmlns:a16="http://schemas.microsoft.com/office/drawing/2014/main" id="{3EF7F9A9-4047-48B0-8AEC-4B3916253051}"/>
              </a:ext>
            </a:extLst>
          </p:cNvPr>
          <p:cNvSpPr>
            <a:spLocks noGrp="1"/>
          </p:cNvSpPr>
          <p:nvPr>
            <p:ph idx="1"/>
          </p:nvPr>
        </p:nvSpPr>
        <p:spPr>
          <a:xfrm>
            <a:off x="1139635" y="2546161"/>
            <a:ext cx="3200451" cy="2985929"/>
          </a:xfrm>
        </p:spPr>
        <p:txBody>
          <a:bodyPr anchor="t">
            <a:normAutofit/>
          </a:bodyPr>
          <a:lstStyle/>
          <a:p>
            <a:pPr marL="0" indent="0">
              <a:buNone/>
            </a:pPr>
            <a:r>
              <a:rPr lang="en-US" sz="200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SEO best practices are a set of tasks designed to help improve a website’s search engine rankings. Common search engine optimization best practices include on-site optimization, researching keywords, and building backlinks to a site.</a:t>
            </a:r>
          </a:p>
          <a:p>
            <a:pPr marL="0" indent="0">
              <a:buNone/>
            </a:pPr>
            <a:endParaRPr lang="en-US" sz="2000">
              <a:solidFill>
                <a:srgbClr val="FEFFFF"/>
              </a:solidFill>
            </a:endParaRPr>
          </a:p>
        </p:txBody>
      </p:sp>
      <p:pic>
        <p:nvPicPr>
          <p:cNvPr id="5" name="Picture 4" descr="A picture containing graphical user interface&#10;&#10;Description automatically generated">
            <a:extLst>
              <a:ext uri="{FF2B5EF4-FFF2-40B4-BE49-F238E27FC236}">
                <a16:creationId xmlns:a16="http://schemas.microsoft.com/office/drawing/2014/main" id="{41514153-F323-4A9E-B6A5-66D45748A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801" y="868209"/>
            <a:ext cx="8868542" cy="5121582"/>
          </a:xfrm>
          <a:prstGeom prst="rect">
            <a:avLst/>
          </a:prstGeom>
        </p:spPr>
      </p:pic>
    </p:spTree>
    <p:extLst>
      <p:ext uri="{BB962C8B-B14F-4D97-AF65-F5344CB8AC3E}">
        <p14:creationId xmlns:p14="http://schemas.microsoft.com/office/powerpoint/2010/main" val="106489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1025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Understanding Search Engine Optimization (SEO)</vt:lpstr>
      <vt:lpstr>SEO Concepts</vt:lpstr>
      <vt:lpstr>Secrets of Popularity</vt:lpstr>
      <vt:lpstr>Secrets of Relevancy</vt:lpstr>
      <vt:lpstr>1,000-foot view – Understanding the Neighborhood</vt:lpstr>
      <vt:lpstr>100-foot view – the Website</vt:lpstr>
      <vt:lpstr>10-foot view – the Webpage</vt:lpstr>
      <vt:lpstr>1 foot view – Individual Content Pieces</vt:lpstr>
      <vt:lpstr>Best Practices</vt:lpstr>
      <vt:lpstr>Pros</vt:lpstr>
      <vt:lpstr>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Search Engine Optimization (SEO)</dc:title>
  <dc:creator>Kubilay Cagatay</dc:creator>
  <cp:lastModifiedBy>Kubilay Cagatay</cp:lastModifiedBy>
  <cp:revision>9</cp:revision>
  <dcterms:created xsi:type="dcterms:W3CDTF">2021-02-20T19:10:43Z</dcterms:created>
  <dcterms:modified xsi:type="dcterms:W3CDTF">2021-02-23T07:25:57Z</dcterms:modified>
</cp:coreProperties>
</file>