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bilay Cagatay" userId="30b4a99c78906037" providerId="LiveId" clId="{6FA4D215-719C-40B9-9D38-23766B0BA57E}"/>
    <pc:docChg chg="modSld">
      <pc:chgData name="Kubilay Cagatay" userId="30b4a99c78906037" providerId="LiveId" clId="{6FA4D215-719C-40B9-9D38-23766B0BA57E}" dt="2021-03-02T23:52:59.338" v="6" actId="1076"/>
      <pc:docMkLst>
        <pc:docMk/>
      </pc:docMkLst>
      <pc:sldChg chg="modSp mod">
        <pc:chgData name="Kubilay Cagatay" userId="30b4a99c78906037" providerId="LiveId" clId="{6FA4D215-719C-40B9-9D38-23766B0BA57E}" dt="2021-03-02T23:52:59.338" v="6" actId="1076"/>
        <pc:sldMkLst>
          <pc:docMk/>
          <pc:sldMk cId="3415277363" sldId="265"/>
        </pc:sldMkLst>
        <pc:spChg chg="mod">
          <ac:chgData name="Kubilay Cagatay" userId="30b4a99c78906037" providerId="LiveId" clId="{6FA4D215-719C-40B9-9D38-23766B0BA57E}" dt="2021-03-02T23:52:59.338" v="6" actId="1076"/>
          <ac:spMkLst>
            <pc:docMk/>
            <pc:sldMk cId="3415277363" sldId="265"/>
            <ac:spMk id="3" creationId="{E34F6D58-0ADB-4559-9F49-2AE6D920A9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D8B7-BB94-4C48-A66C-A3E41FBD1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2DAA8A-9D99-42C0-8C53-508CE2A27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D0809-7A98-4E19-8253-FC59E5129459}"/>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5" name="Footer Placeholder 4">
            <a:extLst>
              <a:ext uri="{FF2B5EF4-FFF2-40B4-BE49-F238E27FC236}">
                <a16:creationId xmlns:a16="http://schemas.microsoft.com/office/drawing/2014/main" id="{373B1F19-B46D-440A-B03E-85EF3FEC3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EFA5E-DDAD-4B64-A044-E10F37B826B5}"/>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185429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1DB1-1EAF-44C3-A31D-A66EF1F067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54192-64CE-4DEF-A581-D21963910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97E8D-BD85-4FE8-8DF4-14BEAC3ACD02}"/>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5" name="Footer Placeholder 4">
            <a:extLst>
              <a:ext uri="{FF2B5EF4-FFF2-40B4-BE49-F238E27FC236}">
                <a16:creationId xmlns:a16="http://schemas.microsoft.com/office/drawing/2014/main" id="{EFAF87A1-0FA5-4C87-A9E2-6F6499DF3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8D754-E3B7-45A6-B02B-4C20E6FC77D2}"/>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64236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46228-428A-4A61-AF49-595C96705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1C9513-46E7-47B0-A137-B219725B3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795B7-22D8-444E-8BB0-B6F0AA715AF6}"/>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5" name="Footer Placeholder 4">
            <a:extLst>
              <a:ext uri="{FF2B5EF4-FFF2-40B4-BE49-F238E27FC236}">
                <a16:creationId xmlns:a16="http://schemas.microsoft.com/office/drawing/2014/main" id="{931D46A2-15EF-4888-BAC3-7B6BD33DE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D91FC-1941-486A-BBE2-B3509B9B0173}"/>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381199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1BD5-4304-4222-BAD6-F75355633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AF5B1-83CA-4390-BB77-FE26E134C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AB7BB-0C13-45CD-8C73-495714B46690}"/>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5" name="Footer Placeholder 4">
            <a:extLst>
              <a:ext uri="{FF2B5EF4-FFF2-40B4-BE49-F238E27FC236}">
                <a16:creationId xmlns:a16="http://schemas.microsoft.com/office/drawing/2014/main" id="{933278EC-CCF9-42F5-A06D-C6EAA1203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328F9-0E87-4E6A-A233-FE36EA28A69A}"/>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262618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3CE4-1AFA-41FA-88F1-424C967BA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69289-0B74-497A-95AE-06DA48060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C08397-C482-4CF9-853B-36CEE73D94F2}"/>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5" name="Footer Placeholder 4">
            <a:extLst>
              <a:ext uri="{FF2B5EF4-FFF2-40B4-BE49-F238E27FC236}">
                <a16:creationId xmlns:a16="http://schemas.microsoft.com/office/drawing/2014/main" id="{17B26D73-CA30-4922-B2EC-C43BEFA38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22E15-C72B-4AFF-82F4-3B67F3EFDF7A}"/>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57318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709C-8909-4449-8B3C-E2583475B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3BE2C-C22B-433E-A8DA-DCD77CD81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DD782-CE1E-4429-9077-540813B1A3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3F0194-893C-4394-AB00-A6F78B74DC7E}"/>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6" name="Footer Placeholder 5">
            <a:extLst>
              <a:ext uri="{FF2B5EF4-FFF2-40B4-BE49-F238E27FC236}">
                <a16:creationId xmlns:a16="http://schemas.microsoft.com/office/drawing/2014/main" id="{0B65FE2F-881A-4152-9DBD-24BBC4BF36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E471D-BB60-4704-8697-074E5172AE68}"/>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419352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1CD4-4B15-48D2-965B-BE3B64B47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83E19E-D443-4BE5-B3D6-62B64FD5E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9D1EF7-2085-4F31-A930-06F27680C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00B9D-3A10-451D-81AF-F7496BF6F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7518CB-8FED-4554-9EE0-380F3DF57A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4BD00-ACD6-47C6-B33F-79BE8B2CA2DD}"/>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8" name="Footer Placeholder 7">
            <a:extLst>
              <a:ext uri="{FF2B5EF4-FFF2-40B4-BE49-F238E27FC236}">
                <a16:creationId xmlns:a16="http://schemas.microsoft.com/office/drawing/2014/main" id="{88C5B368-6E70-4144-A448-6EA4FD2876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963BF-8746-4552-BEBF-7AE445D13269}"/>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49514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8A42-24C9-4AD5-A323-34D05B31DD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3A7C2E-E644-435B-91A0-4CF5A120712C}"/>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4" name="Footer Placeholder 3">
            <a:extLst>
              <a:ext uri="{FF2B5EF4-FFF2-40B4-BE49-F238E27FC236}">
                <a16:creationId xmlns:a16="http://schemas.microsoft.com/office/drawing/2014/main" id="{FCD75315-C483-4C09-B0DB-CB7AE0D58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D2408-EE70-4A59-9390-C976ED724B32}"/>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133974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70388-C0D2-49CF-8945-DD0E0F561A92}"/>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3" name="Footer Placeholder 2">
            <a:extLst>
              <a:ext uri="{FF2B5EF4-FFF2-40B4-BE49-F238E27FC236}">
                <a16:creationId xmlns:a16="http://schemas.microsoft.com/office/drawing/2014/main" id="{2D506D65-8165-4092-8648-43D3BD88E0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30A66F-0236-4D1F-B491-0E01BFE53A26}"/>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236685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312B-0069-49EC-9EC9-72994E98D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03840-65D2-4CCF-858D-5A5626288E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FB42F-2A37-44A0-911F-F6473016C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6F092-69DC-4DF8-8E49-964E86F57F5F}"/>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6" name="Footer Placeholder 5">
            <a:extLst>
              <a:ext uri="{FF2B5EF4-FFF2-40B4-BE49-F238E27FC236}">
                <a16:creationId xmlns:a16="http://schemas.microsoft.com/office/drawing/2014/main" id="{A1B4842C-0852-4D4F-B367-7FF52C1C5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1D4C9-7E38-4A60-87D0-9E0B238EC5E7}"/>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426624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69E9-09BC-47A8-A4AC-60B59A529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E9BC0-288B-492C-8D0C-BA58F9BD6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2A3650-6023-45EB-8AC8-57B95A330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67A05-FD86-4D0E-A30D-84131F24F1EE}"/>
              </a:ext>
            </a:extLst>
          </p:cNvPr>
          <p:cNvSpPr>
            <a:spLocks noGrp="1"/>
          </p:cNvSpPr>
          <p:nvPr>
            <p:ph type="dt" sz="half" idx="10"/>
          </p:nvPr>
        </p:nvSpPr>
        <p:spPr/>
        <p:txBody>
          <a:bodyPr/>
          <a:lstStyle/>
          <a:p>
            <a:fld id="{325DCFD8-2184-42CD-B180-66A60FC22E68}" type="datetimeFigureOut">
              <a:rPr lang="en-US" smtClean="0"/>
              <a:t>3/2/2021</a:t>
            </a:fld>
            <a:endParaRPr lang="en-US"/>
          </a:p>
        </p:txBody>
      </p:sp>
      <p:sp>
        <p:nvSpPr>
          <p:cNvPr id="6" name="Footer Placeholder 5">
            <a:extLst>
              <a:ext uri="{FF2B5EF4-FFF2-40B4-BE49-F238E27FC236}">
                <a16:creationId xmlns:a16="http://schemas.microsoft.com/office/drawing/2014/main" id="{0828D3C6-5C87-4F91-90D7-4A65B132D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C7E79-3198-442B-B26D-53BA85FD1596}"/>
              </a:ext>
            </a:extLst>
          </p:cNvPr>
          <p:cNvSpPr>
            <a:spLocks noGrp="1"/>
          </p:cNvSpPr>
          <p:nvPr>
            <p:ph type="sldNum" sz="quarter" idx="12"/>
          </p:nvPr>
        </p:nvSpPr>
        <p:spPr/>
        <p:txBody>
          <a:bodyPr/>
          <a:lstStyle/>
          <a:p>
            <a:fld id="{50A8B00F-0F2F-4FDC-B196-C96AB8A5BFFC}" type="slidenum">
              <a:rPr lang="en-US" smtClean="0"/>
              <a:t>‹#›</a:t>
            </a:fld>
            <a:endParaRPr lang="en-US"/>
          </a:p>
        </p:txBody>
      </p:sp>
    </p:spTree>
    <p:extLst>
      <p:ext uri="{BB962C8B-B14F-4D97-AF65-F5344CB8AC3E}">
        <p14:creationId xmlns:p14="http://schemas.microsoft.com/office/powerpoint/2010/main" val="34486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0698B-8EB9-4567-AC46-5A5C1FD3F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4ECFC5-B4E8-48B7-A5EB-359834090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7EFEF-E27B-4A62-B78C-8AD723CC2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DCFD8-2184-42CD-B180-66A60FC22E68}" type="datetimeFigureOut">
              <a:rPr lang="en-US" smtClean="0"/>
              <a:t>3/2/2021</a:t>
            </a:fld>
            <a:endParaRPr lang="en-US"/>
          </a:p>
        </p:txBody>
      </p:sp>
      <p:sp>
        <p:nvSpPr>
          <p:cNvPr id="5" name="Footer Placeholder 4">
            <a:extLst>
              <a:ext uri="{FF2B5EF4-FFF2-40B4-BE49-F238E27FC236}">
                <a16:creationId xmlns:a16="http://schemas.microsoft.com/office/drawing/2014/main" id="{4574949E-5A30-4D56-B55F-2A9751B083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77EA8C-41BE-46FA-9948-EBDF7881F5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8B00F-0F2F-4FDC-B196-C96AB8A5BFFC}" type="slidenum">
              <a:rPr lang="en-US" smtClean="0"/>
              <a:t>‹#›</a:t>
            </a:fld>
            <a:endParaRPr lang="en-US"/>
          </a:p>
        </p:txBody>
      </p:sp>
    </p:spTree>
    <p:extLst>
      <p:ext uri="{BB962C8B-B14F-4D97-AF65-F5344CB8AC3E}">
        <p14:creationId xmlns:p14="http://schemas.microsoft.com/office/powerpoint/2010/main" val="4245300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ow20.com/blog/2017/03/15/best-practices-cross-device-conversions/" TargetMode="External"/><Relationship Id="rId7" Type="http://schemas.openxmlformats.org/officeDocument/2006/relationships/hyperlink" Target="https://gtmetrix.com/"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tools.pingdom.com/" TargetMode="External"/><Relationship Id="rId5" Type="http://schemas.openxmlformats.org/officeDocument/2006/relationships/hyperlink" Target="https://developers.google.com/speed/pagespeed/insights" TargetMode="External"/><Relationship Id="rId4" Type="http://schemas.openxmlformats.org/officeDocument/2006/relationships/hyperlink" Target="https://moz.com/learn/seo/schema-structured-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webmasters/tool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428B87-AE55-48F0-8B18-A704870CF063}"/>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Lesson 3: Finding SEO Problems</a:t>
            </a:r>
          </a:p>
        </p:txBody>
      </p:sp>
      <p:sp>
        <p:nvSpPr>
          <p:cNvPr id="3" name="Subtitle 2">
            <a:extLst>
              <a:ext uri="{FF2B5EF4-FFF2-40B4-BE49-F238E27FC236}">
                <a16:creationId xmlns:a16="http://schemas.microsoft.com/office/drawing/2014/main" id="{BA908235-2AB1-4A8A-90D3-3548593B993D}"/>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Kubilay </a:t>
            </a:r>
            <a:r>
              <a:rPr lang="en-US" dirty="0" err="1">
                <a:solidFill>
                  <a:srgbClr val="FFFFFF"/>
                </a:solidFill>
              </a:rPr>
              <a:t>Cagatatay</a:t>
            </a:r>
            <a:endParaRPr lang="en-US" dirty="0">
              <a:solidFill>
                <a:srgbClr val="FFFFFF"/>
              </a:solidFill>
            </a:endParaRPr>
          </a:p>
          <a:p>
            <a:r>
              <a:rPr lang="en-US" dirty="0">
                <a:solidFill>
                  <a:srgbClr val="FFFFFF"/>
                </a:solidFill>
              </a:rPr>
              <a:t>WEB 225</a:t>
            </a:r>
          </a:p>
        </p:txBody>
      </p:sp>
    </p:spTree>
    <p:extLst>
      <p:ext uri="{BB962C8B-B14F-4D97-AF65-F5344CB8AC3E}">
        <p14:creationId xmlns:p14="http://schemas.microsoft.com/office/powerpoint/2010/main" val="786756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CF080C-3B71-43D3-AA51-33EBE90406F7}"/>
              </a:ext>
            </a:extLst>
          </p:cNvPr>
          <p:cNvSpPr>
            <a:spLocks noGrp="1"/>
          </p:cNvSpPr>
          <p:nvPr>
            <p:ph type="title"/>
          </p:nvPr>
        </p:nvSpPr>
        <p:spPr>
          <a:xfrm>
            <a:off x="640079" y="2053641"/>
            <a:ext cx="3669161" cy="2760098"/>
          </a:xfrm>
        </p:spPr>
        <p:txBody>
          <a:bodyPr>
            <a:normAutofit/>
          </a:bodyPr>
          <a:lstStyle/>
          <a:p>
            <a:r>
              <a:rPr lang="en-US" b="1" i="0">
                <a:solidFill>
                  <a:srgbClr val="FFFFFF"/>
                </a:solidFill>
                <a:effectLst/>
                <a:latin typeface="sofia_probold"/>
              </a:rPr>
              <a:t>The Solution</a:t>
            </a:r>
            <a:endParaRPr lang="en-US">
              <a:solidFill>
                <a:srgbClr val="FFFFFF"/>
              </a:solidFill>
            </a:endParaRPr>
          </a:p>
        </p:txBody>
      </p:sp>
      <p:sp>
        <p:nvSpPr>
          <p:cNvPr id="3" name="Content Placeholder 2">
            <a:extLst>
              <a:ext uri="{FF2B5EF4-FFF2-40B4-BE49-F238E27FC236}">
                <a16:creationId xmlns:a16="http://schemas.microsoft.com/office/drawing/2014/main" id="{E34F6D58-0ADB-4559-9F49-2AE6D920A9DF}"/>
              </a:ext>
            </a:extLst>
          </p:cNvPr>
          <p:cNvSpPr>
            <a:spLocks noGrp="1"/>
          </p:cNvSpPr>
          <p:nvPr>
            <p:ph idx="1"/>
          </p:nvPr>
        </p:nvSpPr>
        <p:spPr>
          <a:xfrm>
            <a:off x="6096000" y="1065258"/>
            <a:ext cx="5876525" cy="4727483"/>
          </a:xfrm>
        </p:spPr>
        <p:txBody>
          <a:bodyPr anchor="ctr">
            <a:normAutofit/>
          </a:bodyPr>
          <a:lstStyle/>
          <a:p>
            <a:pPr marL="0" marR="0" fontAlgn="base">
              <a:spcBef>
                <a:spcPts val="0"/>
              </a:spcBef>
              <a:spcAft>
                <a:spcPts val="1800"/>
              </a:spcAft>
            </a:pPr>
            <a:r>
              <a:rPr lang="en-US" sz="24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Implementing these tags is rather simple. Simply locate the image component in your HTML code and add the alt tag to it.</a:t>
            </a:r>
            <a:endParaRPr lang="en-US" sz="2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1800"/>
              </a:spcAft>
            </a:pPr>
            <a:r>
              <a:rPr lang="en-US" sz="24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image source resembles this:</a:t>
            </a:r>
            <a:endParaRPr lang="en-US" sz="2400" dirty="0">
              <a:solidFill>
                <a:schemeClr val="accent1">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fontAlgn="base">
              <a:spcBef>
                <a:spcPts val="0"/>
              </a:spcBef>
              <a:spcAft>
                <a:spcPts val="1800"/>
              </a:spcAft>
            </a:pPr>
            <a:r>
              <a:rPr lang="en-US" sz="24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US" sz="2400" b="1"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img</a:t>
            </a:r>
            <a:r>
              <a:rPr lang="en-US" sz="24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src</a:t>
            </a:r>
            <a:r>
              <a:rPr lang="en-US" sz="24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=“image.jpg” alt=“image description” title=“image tooltip”&gt;</a:t>
            </a:r>
            <a:endParaRPr lang="en-US" sz="2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527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28">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le 1">
            <a:extLst>
              <a:ext uri="{FF2B5EF4-FFF2-40B4-BE49-F238E27FC236}">
                <a16:creationId xmlns:a16="http://schemas.microsoft.com/office/drawing/2014/main" id="{D8864C34-69F2-4C1F-89B1-6D1FB5521706}"/>
              </a:ext>
            </a:extLst>
          </p:cNvPr>
          <p:cNvSpPr>
            <a:spLocks noGrp="1"/>
          </p:cNvSpPr>
          <p:nvPr>
            <p:ph type="title"/>
          </p:nvPr>
        </p:nvSpPr>
        <p:spPr>
          <a:xfrm>
            <a:off x="753925" y="1601735"/>
            <a:ext cx="10684151" cy="1991979"/>
          </a:xfrm>
        </p:spPr>
        <p:txBody>
          <a:bodyPr vert="horz" lIns="91440" tIns="45720" rIns="91440" bIns="45720" rtlCol="0" anchor="b">
            <a:normAutofit/>
          </a:bodyPr>
          <a:lstStyle/>
          <a:p>
            <a:pPr algn="ctr"/>
            <a:r>
              <a:rPr lang="en-US" sz="6600" b="1" kern="1200" dirty="0">
                <a:solidFill>
                  <a:srgbClr val="FFFFFF"/>
                </a:solidFill>
                <a:latin typeface="+mj-lt"/>
                <a:ea typeface="+mj-ea"/>
                <a:cs typeface="+mj-cs"/>
              </a:rPr>
              <a:t>Thank you!</a:t>
            </a:r>
          </a:p>
        </p:txBody>
      </p:sp>
      <p:pic>
        <p:nvPicPr>
          <p:cNvPr id="35" name="Picture 34">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177230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C0212-3457-4529-B441-403E547E5D87}"/>
              </a:ext>
            </a:extLst>
          </p:cNvPr>
          <p:cNvSpPr>
            <a:spLocks noGrp="1"/>
          </p:cNvSpPr>
          <p:nvPr>
            <p:ph type="title"/>
          </p:nvPr>
        </p:nvSpPr>
        <p:spPr>
          <a:xfrm>
            <a:off x="793662" y="386930"/>
            <a:ext cx="10066122" cy="1298448"/>
          </a:xfrm>
        </p:spPr>
        <p:txBody>
          <a:bodyPr anchor="b">
            <a:normAutofit/>
          </a:bodyPr>
          <a:lstStyle/>
          <a:p>
            <a:pPr algn="ctr"/>
            <a:r>
              <a:rPr lang="en-US" sz="4800" dirty="0">
                <a:solidFill>
                  <a:schemeClr val="accent1">
                    <a:lumMod val="75000"/>
                  </a:schemeClr>
                </a:solidFill>
              </a:rPr>
              <a:t>https://www.barnesandnoble.com/</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7C928A-5E31-4623-B9B1-DE3431116AEB}"/>
              </a:ext>
            </a:extLst>
          </p:cNvPr>
          <p:cNvSpPr>
            <a:spLocks noGrp="1"/>
          </p:cNvSpPr>
          <p:nvPr>
            <p:ph idx="1"/>
          </p:nvPr>
        </p:nvSpPr>
        <p:spPr>
          <a:xfrm>
            <a:off x="793661" y="2524715"/>
            <a:ext cx="4958534" cy="3714244"/>
          </a:xfrm>
        </p:spPr>
        <p:txBody>
          <a:bodyPr anchor="ctr">
            <a:normAutofit/>
          </a:bodyPr>
          <a:lstStyle/>
          <a:p>
            <a:pPr marL="0" marR="0" indent="0">
              <a:spcBef>
                <a:spcPts val="0"/>
              </a:spcBef>
              <a:spcAft>
                <a:spcPts val="800"/>
              </a:spcAft>
              <a:buNone/>
            </a:pPr>
            <a:r>
              <a:rPr lang="en-US" sz="2000" dirty="0">
                <a:solidFill>
                  <a:schemeClr val="accent1">
                    <a:lumMod val="75000"/>
                  </a:schemeClr>
                </a:solidFill>
                <a:effectLst/>
                <a:ea typeface="Calibri" panose="020F0502020204030204" pitchFamily="34" charset="0"/>
                <a:cs typeface="Times New Roman" panose="02020603050405020304" pitchFamily="18" charset="0"/>
              </a:rPr>
              <a:t>Barnes &amp; Noble.com leverages the power of the Barnes &amp; Noble brand to offer online customers the Web's premier destination for books, eBooks, magazines, toys &amp; games, music, DVD and Blu-ray, and related products and services.</a:t>
            </a:r>
          </a:p>
        </p:txBody>
      </p:sp>
      <p:pic>
        <p:nvPicPr>
          <p:cNvPr id="5" name="Picture 4" descr="A picture containing text, restaurant&#10;&#10;Description automatically generated">
            <a:extLst>
              <a:ext uri="{FF2B5EF4-FFF2-40B4-BE49-F238E27FC236}">
                <a16:creationId xmlns:a16="http://schemas.microsoft.com/office/drawing/2014/main" id="{1756806E-C274-49A0-87C6-A0E59830FC40}"/>
              </a:ext>
            </a:extLst>
          </p:cNvPr>
          <p:cNvPicPr>
            <a:picLocks noChangeAspect="1"/>
          </p:cNvPicPr>
          <p:nvPr/>
        </p:nvPicPr>
        <p:blipFill rotWithShape="1">
          <a:blip r:embed="rId2">
            <a:extLst>
              <a:ext uri="{28A0092B-C50C-407E-A947-70E740481C1C}">
                <a14:useLocalDpi xmlns:a14="http://schemas.microsoft.com/office/drawing/2010/main" val="0"/>
              </a:ext>
            </a:extLst>
          </a:blip>
          <a:srcRect l="17103" r="4900" b="2"/>
          <a:stretch/>
        </p:blipFill>
        <p:spPr>
          <a:xfrm>
            <a:off x="5911532" y="2484255"/>
            <a:ext cx="5150277" cy="3714244"/>
          </a:xfrm>
          <a:prstGeom prst="rect">
            <a:avLst/>
          </a:prstGeom>
        </p:spPr>
      </p:pic>
      <p:sp>
        <p:nvSpPr>
          <p:cNvPr id="55"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0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1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770A8-DF8F-4B9E-9329-BD1D350936C0}"/>
              </a:ext>
            </a:extLst>
          </p:cNvPr>
          <p:cNvSpPr>
            <a:spLocks noGrp="1"/>
          </p:cNvSpPr>
          <p:nvPr>
            <p:ph type="title"/>
          </p:nvPr>
        </p:nvSpPr>
        <p:spPr>
          <a:xfrm>
            <a:off x="8643193" y="489507"/>
            <a:ext cx="3091607" cy="1655483"/>
          </a:xfrm>
        </p:spPr>
        <p:txBody>
          <a:bodyPr anchor="b">
            <a:normAutofit/>
          </a:bodyPr>
          <a:lstStyle/>
          <a:p>
            <a:pPr algn="ctr"/>
            <a:r>
              <a:rPr lang="en-US" sz="3700" b="1" i="0" dirty="0">
                <a:solidFill>
                  <a:schemeClr val="accent1">
                    <a:lumMod val="75000"/>
                  </a:schemeClr>
                </a:solidFill>
                <a:effectLst/>
                <a:latin typeface="sofia_probold"/>
              </a:rPr>
              <a:t>Substandard Mobile Experience</a:t>
            </a:r>
            <a:endParaRPr lang="en-US" sz="3700" dirty="0">
              <a:solidFill>
                <a:schemeClr val="accent1">
                  <a:lumMod val="75000"/>
                </a:schemeClr>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E255191A-98A8-44ED-B976-0FEFB2B10B68}"/>
              </a:ext>
            </a:extLst>
          </p:cNvPr>
          <p:cNvPicPr>
            <a:picLocks noChangeAspect="1"/>
          </p:cNvPicPr>
          <p:nvPr/>
        </p:nvPicPr>
        <p:blipFill rotWithShape="1">
          <a:blip r:embed="rId2">
            <a:extLst>
              <a:ext uri="{28A0092B-C50C-407E-A947-70E740481C1C}">
                <a14:useLocalDpi xmlns:a14="http://schemas.microsoft.com/office/drawing/2010/main" val="0"/>
              </a:ext>
            </a:extLst>
          </a:blip>
          <a:srcRect r="28766" b="-1"/>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BE3B038F-17FF-4E1D-9893-00B84B19C5C1}"/>
              </a:ext>
            </a:extLst>
          </p:cNvPr>
          <p:cNvSpPr>
            <a:spLocks noGrp="1"/>
          </p:cNvSpPr>
          <p:nvPr>
            <p:ph idx="1"/>
          </p:nvPr>
        </p:nvSpPr>
        <p:spPr>
          <a:xfrm>
            <a:off x="8643193" y="2418408"/>
            <a:ext cx="2942813" cy="3540265"/>
          </a:xfrm>
        </p:spPr>
        <p:txBody>
          <a:bodyPr>
            <a:normAutofit/>
          </a:bodyPr>
          <a:lstStyle/>
          <a:p>
            <a:pPr marL="0" marR="0">
              <a:spcBef>
                <a:spcPts val="0"/>
              </a:spcBef>
              <a:spcAft>
                <a:spcPts val="800"/>
              </a:spcAft>
            </a:pPr>
            <a:r>
              <a:rPr lang="en-US" sz="19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Mobile phone usage is at an all-time high. Last year, there were over 224 million smartphone users in the U.S. alone.</a:t>
            </a:r>
          </a:p>
          <a:p>
            <a:pPr marL="0" marR="0">
              <a:spcBef>
                <a:spcPts val="0"/>
              </a:spcBef>
              <a:spcAft>
                <a:spcPts val="800"/>
              </a:spcAft>
            </a:pPr>
            <a:r>
              <a:rPr lang="en-US" sz="19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Considering that 40% of web visitors will skip your website if it’s not mobile friendly, you need to optimize your site for mobile and you need to optimize it NOW.</a:t>
            </a:r>
          </a:p>
          <a:p>
            <a:pPr marL="0" indent="0">
              <a:buNone/>
            </a:pPr>
            <a:endParaRPr lang="en-US" sz="1900" dirty="0">
              <a:solidFill>
                <a:schemeClr val="accent1">
                  <a:lumMod val="75000"/>
                </a:schemeClr>
              </a:solidFill>
            </a:endParaRPr>
          </a:p>
        </p:txBody>
      </p:sp>
      <p:sp>
        <p:nvSpPr>
          <p:cNvPr id="55" name="Rectangle 2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08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0590F6-55C6-47DD-A1B3-94D51D91DEA2}"/>
              </a:ext>
            </a:extLst>
          </p:cNvPr>
          <p:cNvSpPr>
            <a:spLocks noGrp="1"/>
          </p:cNvSpPr>
          <p:nvPr>
            <p:ph type="title"/>
          </p:nvPr>
        </p:nvSpPr>
        <p:spPr>
          <a:xfrm>
            <a:off x="640079" y="2053641"/>
            <a:ext cx="3669161" cy="2760098"/>
          </a:xfrm>
        </p:spPr>
        <p:txBody>
          <a:bodyPr>
            <a:normAutofit/>
          </a:bodyPr>
          <a:lstStyle/>
          <a:p>
            <a:pPr algn="ctr"/>
            <a:r>
              <a:rPr lang="en-US"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Solution</a:t>
            </a:r>
            <a:endParaRPr lang="en-US" b="1" dirty="0">
              <a:solidFill>
                <a:srgbClr val="FFFFFF"/>
              </a:solidFill>
            </a:endParaRPr>
          </a:p>
        </p:txBody>
      </p:sp>
      <p:sp>
        <p:nvSpPr>
          <p:cNvPr id="3" name="Content Placeholder 2">
            <a:extLst>
              <a:ext uri="{FF2B5EF4-FFF2-40B4-BE49-F238E27FC236}">
                <a16:creationId xmlns:a16="http://schemas.microsoft.com/office/drawing/2014/main" id="{0EB854B2-1286-4643-B92D-9A5A1E037642}"/>
              </a:ext>
            </a:extLst>
          </p:cNvPr>
          <p:cNvSpPr>
            <a:spLocks noGrp="1"/>
          </p:cNvSpPr>
          <p:nvPr>
            <p:ph idx="1"/>
          </p:nvPr>
        </p:nvSpPr>
        <p:spPr>
          <a:xfrm>
            <a:off x="6090574" y="801866"/>
            <a:ext cx="5306084" cy="5230634"/>
          </a:xfrm>
        </p:spPr>
        <p:txBody>
          <a:bodyPr anchor="ctr">
            <a:normAutofit/>
          </a:bodyPr>
          <a:lstStyle/>
          <a:p>
            <a:pPr marL="0" marR="0">
              <a:spcBef>
                <a:spcPts val="0"/>
              </a:spcBef>
              <a:spcAft>
                <a:spcPts val="800"/>
              </a:spcAft>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Don't block JavaScript, images, and CSS, because Google's search bots look for these elements to correctly categorize the content.</a:t>
            </a:r>
          </a:p>
          <a:p>
            <a:pPr marL="0" marR="0">
              <a:spcBef>
                <a:spcPts val="0"/>
              </a:spcBef>
              <a:spcAft>
                <a:spcPts val="800"/>
              </a:spcAft>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Avoid Flash content and </a:t>
            </a:r>
            <a:r>
              <a:rPr lang="en-US" sz="1700"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optimize for cross-device conversions</a:t>
            </a: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800"/>
              </a:spcAft>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Design the website so that fat-fingered smartphone users can easily tap on buttons and browse comfortably.</a:t>
            </a:r>
          </a:p>
          <a:p>
            <a:pPr marL="0" marR="0">
              <a:spcBef>
                <a:spcPts val="0"/>
              </a:spcBef>
              <a:spcAft>
                <a:spcPts val="800"/>
              </a:spcAft>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Searches with rich snippets are likely to stand out on mobile devices and attract more clicks, so use </a:t>
            </a:r>
            <a:r>
              <a:rPr lang="en-US" sz="1700"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schema.org structured data</a:t>
            </a: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800"/>
              </a:spcAft>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Take the litmus-test. Subject your website to these three mobile-readiness tests, and act on the insights you get:</a:t>
            </a:r>
          </a:p>
          <a:p>
            <a:pPr marL="0" marR="0">
              <a:spcBef>
                <a:spcPts val="0"/>
              </a:spcBef>
              <a:spcAft>
                <a:spcPts val="800"/>
              </a:spcAft>
            </a:pPr>
            <a:r>
              <a:rPr lang="en-US" sz="1700"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Google Page Insights</a:t>
            </a:r>
            <a:endPar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Pingdom</a:t>
            </a:r>
            <a:endPar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GMetrix</a:t>
            </a:r>
            <a:endPar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solidFill>
                <a:schemeClr val="accent1">
                  <a:lumMod val="75000"/>
                </a:schemeClr>
              </a:solidFill>
            </a:endParaRPr>
          </a:p>
        </p:txBody>
      </p:sp>
    </p:spTree>
    <p:extLst>
      <p:ext uri="{BB962C8B-B14F-4D97-AF65-F5344CB8AC3E}">
        <p14:creationId xmlns:p14="http://schemas.microsoft.com/office/powerpoint/2010/main" val="129366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8199-E5CB-4CEC-8657-D97B3B1B75E6}"/>
              </a:ext>
            </a:extLst>
          </p:cNvPr>
          <p:cNvSpPr>
            <a:spLocks noGrp="1"/>
          </p:cNvSpPr>
          <p:nvPr>
            <p:ph type="title"/>
          </p:nvPr>
        </p:nvSpPr>
        <p:spPr>
          <a:xfrm>
            <a:off x="8380520" y="506027"/>
            <a:ext cx="3622090" cy="994299"/>
          </a:xfrm>
        </p:spPr>
        <p:txBody>
          <a:bodyPr anchor="b">
            <a:normAutofit/>
          </a:bodyPr>
          <a:lstStyle/>
          <a:p>
            <a:pPr algn="ctr"/>
            <a:r>
              <a:rPr lang="en-US" sz="2400" b="1" dirty="0">
                <a:solidFill>
                  <a:schemeClr val="accent1">
                    <a:lumMod val="75000"/>
                  </a:schemeClr>
                </a:solidFill>
              </a:rPr>
              <a:t>https://www.discovery.com/</a:t>
            </a:r>
          </a:p>
        </p:txBody>
      </p:sp>
      <p:pic>
        <p:nvPicPr>
          <p:cNvPr id="5" name="Picture 4" descr="A person standing in front of a waterfall&#10;&#10;Description automatically generated with medium confidence">
            <a:extLst>
              <a:ext uri="{FF2B5EF4-FFF2-40B4-BE49-F238E27FC236}">
                <a16:creationId xmlns:a16="http://schemas.microsoft.com/office/drawing/2014/main" id="{6B73AF2B-4C37-4831-A7EB-2C718CE22D40}"/>
              </a:ext>
            </a:extLst>
          </p:cNvPr>
          <p:cNvPicPr>
            <a:picLocks noChangeAspect="1"/>
          </p:cNvPicPr>
          <p:nvPr/>
        </p:nvPicPr>
        <p:blipFill rotWithShape="1">
          <a:blip r:embed="rId2">
            <a:extLst>
              <a:ext uri="{28A0092B-C50C-407E-A947-70E740481C1C}">
                <a14:useLocalDpi xmlns:a14="http://schemas.microsoft.com/office/drawing/2010/main" val="0"/>
              </a:ext>
            </a:extLst>
          </a:blip>
          <a:srcRect r="5022"/>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65114444-6009-427E-BD0D-7869839DE1FC}"/>
              </a:ext>
            </a:extLst>
          </p:cNvPr>
          <p:cNvSpPr>
            <a:spLocks noGrp="1"/>
          </p:cNvSpPr>
          <p:nvPr>
            <p:ph idx="1"/>
          </p:nvPr>
        </p:nvSpPr>
        <p:spPr>
          <a:xfrm>
            <a:off x="8643193" y="2418408"/>
            <a:ext cx="3359417" cy="3698307"/>
          </a:xfrm>
        </p:spPr>
        <p:txBody>
          <a:bodyPr>
            <a:normAutofit/>
          </a:bodyPr>
          <a:lstStyle/>
          <a:p>
            <a:pPr marL="0" indent="0" algn="ctr">
              <a:buNone/>
            </a:pPr>
            <a:r>
              <a:rPr lang="en-US" sz="2000"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rPr>
              <a:t>Discovery Channel is an American multinational pay television network and flagship channel owned by Discovery, Inc., a publicly traded company run by CEO David Zaslav.</a:t>
            </a:r>
            <a:endParaRPr lang="en-US"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000" dirty="0">
              <a:solidFill>
                <a:schemeClr val="accent1">
                  <a:lumMod val="75000"/>
                </a:schemeClr>
              </a:solidFill>
            </a:endParaRPr>
          </a:p>
        </p:txBody>
      </p:sp>
      <p:sp>
        <p:nvSpPr>
          <p:cNvPr id="23"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45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 Word&#10;&#10;Description automatically generated">
            <a:extLst>
              <a:ext uri="{FF2B5EF4-FFF2-40B4-BE49-F238E27FC236}">
                <a16:creationId xmlns:a16="http://schemas.microsoft.com/office/drawing/2014/main" id="{69C94CD9-C332-40C6-A954-7DBE8A67AD6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47555"/>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5C3243A5-05B9-46A8-86CE-443C43652F9A}"/>
              </a:ext>
            </a:extLst>
          </p:cNvPr>
          <p:cNvSpPr>
            <a:spLocks noGrp="1"/>
          </p:cNvSpPr>
          <p:nvPr>
            <p:ph type="title"/>
          </p:nvPr>
        </p:nvSpPr>
        <p:spPr>
          <a:xfrm>
            <a:off x="804998" y="798445"/>
            <a:ext cx="4803636" cy="1311664"/>
          </a:xfrm>
        </p:spPr>
        <p:txBody>
          <a:bodyPr>
            <a:normAutofit/>
          </a:bodyPr>
          <a:lstStyle/>
          <a:p>
            <a:pPr algn="ctr" fontAlgn="base"/>
            <a:r>
              <a:rPr lang="en-US" b="1" i="0" dirty="0">
                <a:solidFill>
                  <a:schemeClr val="accent1">
                    <a:lumMod val="75000"/>
                  </a:schemeClr>
                </a:solidFill>
                <a:effectLst/>
                <a:latin typeface="sofia_probold"/>
              </a:rPr>
              <a:t>Broken Links</a:t>
            </a:r>
          </a:p>
        </p:txBody>
      </p:sp>
      <p:sp>
        <p:nvSpPr>
          <p:cNvPr id="3" name="Content Placeholder 2">
            <a:extLst>
              <a:ext uri="{FF2B5EF4-FFF2-40B4-BE49-F238E27FC236}">
                <a16:creationId xmlns:a16="http://schemas.microsoft.com/office/drawing/2014/main" id="{19C050E5-34C1-4CDB-A912-6917D383D172}"/>
              </a:ext>
            </a:extLst>
          </p:cNvPr>
          <p:cNvSpPr>
            <a:spLocks noGrp="1"/>
          </p:cNvSpPr>
          <p:nvPr>
            <p:ph idx="1"/>
          </p:nvPr>
        </p:nvSpPr>
        <p:spPr>
          <a:xfrm>
            <a:off x="804997" y="2272143"/>
            <a:ext cx="4706803" cy="3788830"/>
          </a:xfrm>
        </p:spPr>
        <p:txBody>
          <a:bodyPr anchor="ctr">
            <a:normAutofit/>
          </a:bodyPr>
          <a:lstStyle/>
          <a:p>
            <a:pPr fontAlgn="base"/>
            <a:r>
              <a:rPr lang="en-US" sz="1700" b="0" i="0" dirty="0">
                <a:solidFill>
                  <a:schemeClr val="accent1">
                    <a:lumMod val="75000"/>
                  </a:schemeClr>
                </a:solidFill>
                <a:effectLst/>
                <a:latin typeface="sofia_prolight"/>
              </a:rPr>
              <a:t>If your website has hundreds of pages, one or two broken links are commonplace and hardly an issue. However, dozens of broken links are a huge blow, because:</a:t>
            </a:r>
          </a:p>
          <a:p>
            <a:pPr fontAlgn="base">
              <a:buFont typeface="Arial" panose="020B0604020202020204" pitchFamily="34" charset="0"/>
              <a:buChar char="•"/>
            </a:pPr>
            <a:r>
              <a:rPr lang="en-US" sz="1700" b="0" i="0" dirty="0">
                <a:solidFill>
                  <a:schemeClr val="accent1">
                    <a:lumMod val="75000"/>
                  </a:schemeClr>
                </a:solidFill>
                <a:effectLst/>
                <a:latin typeface="sofia_prolight"/>
              </a:rPr>
              <a:t>The user’s quality perception of your website deteriorates.</a:t>
            </a:r>
          </a:p>
          <a:p>
            <a:pPr fontAlgn="base">
              <a:buFont typeface="Arial" panose="020B0604020202020204" pitchFamily="34" charset="0"/>
              <a:buChar char="•"/>
            </a:pPr>
            <a:r>
              <a:rPr lang="en-US" sz="1700" b="0" i="0" dirty="0">
                <a:solidFill>
                  <a:schemeClr val="accent1">
                    <a:lumMod val="75000"/>
                  </a:schemeClr>
                </a:solidFill>
                <a:effectLst/>
                <a:latin typeface="sofia_prolight"/>
              </a:rPr>
              <a:t>Broken links can take your crawl budget for a toss. When search bots find too many broken links, they divert to other websites, which leaves your site's important pages un-crawled and un-indexed.</a:t>
            </a:r>
          </a:p>
          <a:p>
            <a:pPr fontAlgn="base">
              <a:buFont typeface="Arial" panose="020B0604020202020204" pitchFamily="34" charset="0"/>
              <a:buChar char="•"/>
            </a:pPr>
            <a:r>
              <a:rPr lang="en-US" sz="1700" b="0" i="0" dirty="0">
                <a:solidFill>
                  <a:schemeClr val="accent1">
                    <a:lumMod val="75000"/>
                  </a:schemeClr>
                </a:solidFill>
                <a:effectLst/>
                <a:latin typeface="sofia_prolight"/>
              </a:rPr>
              <a:t>Your website’s page authority is also negatively impacted.</a:t>
            </a:r>
          </a:p>
          <a:p>
            <a:pPr marL="0" indent="0">
              <a:buNone/>
            </a:pPr>
            <a:endParaRPr lang="en-US" sz="1700" dirty="0">
              <a:solidFill>
                <a:schemeClr val="accent1">
                  <a:lumMod val="75000"/>
                </a:schemeClr>
              </a:solidFill>
            </a:endParaRPr>
          </a:p>
        </p:txBody>
      </p:sp>
    </p:spTree>
    <p:extLst>
      <p:ext uri="{BB962C8B-B14F-4D97-AF65-F5344CB8AC3E}">
        <p14:creationId xmlns:p14="http://schemas.microsoft.com/office/powerpoint/2010/main" val="282847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8E403F-0503-45F4-9A56-C7AE07DA7958}"/>
              </a:ext>
            </a:extLst>
          </p:cNvPr>
          <p:cNvSpPr>
            <a:spLocks noGrp="1"/>
          </p:cNvSpPr>
          <p:nvPr>
            <p:ph type="title"/>
          </p:nvPr>
        </p:nvSpPr>
        <p:spPr>
          <a:xfrm>
            <a:off x="640079" y="2053641"/>
            <a:ext cx="3669161" cy="2760098"/>
          </a:xfrm>
        </p:spPr>
        <p:txBody>
          <a:bodyPr>
            <a:normAutofit/>
          </a:bodyPr>
          <a:lstStyle/>
          <a:p>
            <a:pPr algn="ctr"/>
            <a:r>
              <a:rPr lang="en-US" b="1" i="0" dirty="0">
                <a:solidFill>
                  <a:srgbClr val="FFFFFF"/>
                </a:solidFill>
                <a:effectLst/>
                <a:latin typeface="sofia_probold"/>
              </a:rPr>
              <a:t>The Solution</a:t>
            </a:r>
            <a:endParaRPr lang="en-US" dirty="0">
              <a:solidFill>
                <a:srgbClr val="FFFFFF"/>
              </a:solidFill>
            </a:endParaRPr>
          </a:p>
        </p:txBody>
      </p:sp>
      <p:sp>
        <p:nvSpPr>
          <p:cNvPr id="3" name="Content Placeholder 2">
            <a:extLst>
              <a:ext uri="{FF2B5EF4-FFF2-40B4-BE49-F238E27FC236}">
                <a16:creationId xmlns:a16="http://schemas.microsoft.com/office/drawing/2014/main" id="{43811BDC-28D1-420E-8787-48DFF7CD96C8}"/>
              </a:ext>
            </a:extLst>
          </p:cNvPr>
          <p:cNvSpPr>
            <a:spLocks noGrp="1"/>
          </p:cNvSpPr>
          <p:nvPr>
            <p:ph idx="1"/>
          </p:nvPr>
        </p:nvSpPr>
        <p:spPr>
          <a:xfrm>
            <a:off x="6090573" y="801865"/>
            <a:ext cx="5716727" cy="5359237"/>
          </a:xfrm>
        </p:spPr>
        <p:txBody>
          <a:bodyPr anchor="ctr">
            <a:normAutofit/>
          </a:bodyPr>
          <a:lstStyle/>
          <a:p>
            <a:pPr marL="0" indent="0">
              <a:buNone/>
            </a:pPr>
            <a:r>
              <a:rPr lang="en-US" sz="2400" b="0" i="0" dirty="0">
                <a:solidFill>
                  <a:schemeClr val="accent1">
                    <a:lumMod val="75000"/>
                  </a:schemeClr>
                </a:solidFill>
                <a:effectLst/>
                <a:latin typeface="sofia_prolight"/>
              </a:rPr>
              <a:t>Access the </a:t>
            </a:r>
            <a:r>
              <a:rPr lang="en-US" sz="2400" b="0" i="0" u="sng" dirty="0">
                <a:solidFill>
                  <a:schemeClr val="accent1">
                    <a:lumMod val="75000"/>
                  </a:schemeClr>
                </a:solidFill>
                <a:effectLst/>
                <a:latin typeface="sofia_prolight"/>
                <a:hlinkClick r:id="rId3">
                  <a:extLst>
                    <a:ext uri="{A12FA001-AC4F-418D-AE19-62706E023703}">
                      <ahyp:hlinkClr xmlns:ahyp="http://schemas.microsoft.com/office/drawing/2018/hyperlinkcolor" val="tx"/>
                    </a:ext>
                  </a:extLst>
                </a:hlinkClick>
              </a:rPr>
              <a:t>Google Search Console</a:t>
            </a:r>
            <a:r>
              <a:rPr lang="en-US" sz="2400" b="0" i="0" dirty="0">
                <a:solidFill>
                  <a:schemeClr val="accent1">
                    <a:lumMod val="75000"/>
                  </a:schemeClr>
                </a:solidFill>
                <a:effectLst/>
                <a:latin typeface="sofia_prolight"/>
              </a:rPr>
              <a:t> and click on the “Crawl Errors” option under “Crawl” to understand which of your pages are returning 404 responses. Any 404 errors should be fixed early so they do not trouble your visitors and route them to other parts of your website – or off your site all together! – instead.</a:t>
            </a:r>
            <a:endParaRPr lang="en-US" sz="2400" dirty="0">
              <a:solidFill>
                <a:schemeClr val="accent1">
                  <a:lumMod val="75000"/>
                </a:schemeClr>
              </a:solidFill>
            </a:endParaRPr>
          </a:p>
        </p:txBody>
      </p:sp>
    </p:spTree>
    <p:extLst>
      <p:ext uri="{BB962C8B-B14F-4D97-AF65-F5344CB8AC3E}">
        <p14:creationId xmlns:p14="http://schemas.microsoft.com/office/powerpoint/2010/main" val="106871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EE0D-D71E-41A1-B167-7360170B0B6A}"/>
              </a:ext>
            </a:extLst>
          </p:cNvPr>
          <p:cNvSpPr>
            <a:spLocks noGrp="1"/>
          </p:cNvSpPr>
          <p:nvPr>
            <p:ph type="title"/>
          </p:nvPr>
        </p:nvSpPr>
        <p:spPr>
          <a:xfrm>
            <a:off x="481012" y="3752849"/>
            <a:ext cx="4949161" cy="2452687"/>
          </a:xfrm>
        </p:spPr>
        <p:txBody>
          <a:bodyPr anchor="ctr">
            <a:normAutofit/>
          </a:bodyPr>
          <a:lstStyle/>
          <a:p>
            <a:r>
              <a:rPr lang="en-US" sz="3200" b="1" dirty="0">
                <a:solidFill>
                  <a:schemeClr val="accent1">
                    <a:lumMod val="75000"/>
                  </a:schemeClr>
                </a:solidFill>
              </a:rPr>
              <a:t>https://www.ikea.com</a:t>
            </a:r>
          </a:p>
        </p:txBody>
      </p:sp>
      <p:pic>
        <p:nvPicPr>
          <p:cNvPr id="5" name="Picture 4" descr="A picture containing text, outdoor, sign&#10;&#10;Description automatically generated">
            <a:extLst>
              <a:ext uri="{FF2B5EF4-FFF2-40B4-BE49-F238E27FC236}">
                <a16:creationId xmlns:a16="http://schemas.microsoft.com/office/drawing/2014/main" id="{3A62CEE3-E431-40C7-884F-81FA2FB8A1CF}"/>
              </a:ext>
            </a:extLst>
          </p:cNvPr>
          <p:cNvPicPr>
            <a:picLocks noChangeAspect="1"/>
          </p:cNvPicPr>
          <p:nvPr/>
        </p:nvPicPr>
        <p:blipFill rotWithShape="1">
          <a:blip r:embed="rId2">
            <a:extLst>
              <a:ext uri="{28A0092B-C50C-407E-A947-70E740481C1C}">
                <a14:useLocalDpi xmlns:a14="http://schemas.microsoft.com/office/drawing/2010/main" val="0"/>
              </a:ext>
            </a:extLst>
          </a:blip>
          <a:srcRect t="11083" b="1813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DFEA41B-1D6D-4667-ACB9-984293444186}"/>
              </a:ext>
            </a:extLst>
          </p:cNvPr>
          <p:cNvSpPr>
            <a:spLocks noGrp="1"/>
          </p:cNvSpPr>
          <p:nvPr>
            <p:ph idx="1"/>
          </p:nvPr>
        </p:nvSpPr>
        <p:spPr>
          <a:xfrm>
            <a:off x="4483223" y="3710614"/>
            <a:ext cx="7554897" cy="2494924"/>
          </a:xfrm>
        </p:spPr>
        <p:txBody>
          <a:bodyPr anchor="ctr">
            <a:normAutofit/>
          </a:bodyPr>
          <a:lstStyle/>
          <a:p>
            <a:pPr marL="0" indent="0">
              <a:buNone/>
            </a:pPr>
            <a:r>
              <a:rPr lang="en-US" sz="1800" b="0" i="0" dirty="0">
                <a:solidFill>
                  <a:schemeClr val="accent1">
                    <a:lumMod val="75000"/>
                  </a:schemeClr>
                </a:solidFill>
                <a:effectLst/>
              </a:rPr>
              <a:t>IKEA is a Swedish multinational conglomerate that designs and sells ready-to-assemble furniture, kitchen appliances and home accessories, among other useful goods and occasionally home services.</a:t>
            </a:r>
            <a:endParaRPr lang="en-US" sz="1800" dirty="0">
              <a:solidFill>
                <a:schemeClr val="accent1">
                  <a:lumMod val="75000"/>
                </a:schemeClr>
              </a:solidFill>
            </a:endParaRPr>
          </a:p>
        </p:txBody>
      </p:sp>
    </p:spTree>
    <p:extLst>
      <p:ext uri="{BB962C8B-B14F-4D97-AF65-F5344CB8AC3E}">
        <p14:creationId xmlns:p14="http://schemas.microsoft.com/office/powerpoint/2010/main" val="113493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6C0DEFB3-97C8-47D7-8682-AAEAC33392D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47555"/>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66BB830B-9C6E-49BF-92C5-C7773AF70326}"/>
              </a:ext>
            </a:extLst>
          </p:cNvPr>
          <p:cNvSpPr>
            <a:spLocks noGrp="1"/>
          </p:cNvSpPr>
          <p:nvPr>
            <p:ph type="title"/>
          </p:nvPr>
        </p:nvSpPr>
        <p:spPr>
          <a:xfrm>
            <a:off x="804998" y="798445"/>
            <a:ext cx="4803636" cy="1311664"/>
          </a:xfrm>
        </p:spPr>
        <p:txBody>
          <a:bodyPr>
            <a:normAutofit/>
          </a:bodyPr>
          <a:lstStyle/>
          <a:p>
            <a:pPr algn="ctr"/>
            <a:r>
              <a:rPr lang="en-US" b="1" i="0" dirty="0">
                <a:solidFill>
                  <a:schemeClr val="accent1">
                    <a:lumMod val="75000"/>
                  </a:schemeClr>
                </a:solidFill>
                <a:effectLst/>
                <a:latin typeface="sofia_probold"/>
              </a:rPr>
              <a:t>Missing Alt Tags and Broken Images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A2354802-3253-4FD7-86AF-D89B8C65A4DA}"/>
              </a:ext>
            </a:extLst>
          </p:cNvPr>
          <p:cNvSpPr>
            <a:spLocks noGrp="1"/>
          </p:cNvSpPr>
          <p:nvPr>
            <p:ph idx="1"/>
          </p:nvPr>
        </p:nvSpPr>
        <p:spPr>
          <a:xfrm>
            <a:off x="804997" y="2272143"/>
            <a:ext cx="4706803" cy="3788830"/>
          </a:xfrm>
        </p:spPr>
        <p:txBody>
          <a:bodyPr anchor="ctr">
            <a:normAutofit/>
          </a:bodyPr>
          <a:lstStyle/>
          <a:p>
            <a:pPr fontAlgn="base"/>
            <a:r>
              <a:rPr lang="en-US" sz="1700" b="0" i="0" dirty="0">
                <a:solidFill>
                  <a:schemeClr val="accent1">
                    <a:lumMod val="75000"/>
                  </a:schemeClr>
                </a:solidFill>
                <a:effectLst/>
              </a:rPr>
              <a:t>Problems with image optimization are common, but unless your website is overly reliant on them, you can save them for later. Missing alt tags and broken images are the two most prevalent problems business owners must fix.</a:t>
            </a:r>
          </a:p>
          <a:p>
            <a:pPr fontAlgn="base"/>
            <a:r>
              <a:rPr lang="en-US" sz="1700" b="0" i="0" dirty="0">
                <a:solidFill>
                  <a:schemeClr val="accent1">
                    <a:lumMod val="75000"/>
                  </a:schemeClr>
                </a:solidFill>
                <a:effectLst/>
              </a:rPr>
              <a:t>Alt tags are HTML attributes to images, describing their contents. If an image component fails to render properly on your website, the alt tag for the image will describe both the contents and the function. They also reinforce the required keyword by helping search engine crawlers understand the page information.</a:t>
            </a:r>
          </a:p>
        </p:txBody>
      </p:sp>
    </p:spTree>
    <p:extLst>
      <p:ext uri="{BB962C8B-B14F-4D97-AF65-F5344CB8AC3E}">
        <p14:creationId xmlns:p14="http://schemas.microsoft.com/office/powerpoint/2010/main" val="3815729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608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sofia_probold</vt:lpstr>
      <vt:lpstr>sofia_prolight</vt:lpstr>
      <vt:lpstr>Times New Roman</vt:lpstr>
      <vt:lpstr>Office Theme</vt:lpstr>
      <vt:lpstr>Lesson 3: Finding SEO Problems</vt:lpstr>
      <vt:lpstr>https://www.barnesandnoble.com/</vt:lpstr>
      <vt:lpstr>Substandard Mobile Experience</vt:lpstr>
      <vt:lpstr>The Solution</vt:lpstr>
      <vt:lpstr>https://www.discovery.com/</vt:lpstr>
      <vt:lpstr>Broken Links</vt:lpstr>
      <vt:lpstr>The Solution</vt:lpstr>
      <vt:lpstr>https://www.ikea.com</vt:lpstr>
      <vt:lpstr>Missing Alt Tags and Broken Images</vt:lpstr>
      <vt:lpstr>The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 Finding SEO Problems</dc:title>
  <dc:creator>Kubilay Cagatay</dc:creator>
  <cp:lastModifiedBy>Kubilay Cagatay</cp:lastModifiedBy>
  <cp:revision>5</cp:revision>
  <dcterms:created xsi:type="dcterms:W3CDTF">2021-02-26T06:31:18Z</dcterms:created>
  <dcterms:modified xsi:type="dcterms:W3CDTF">2021-03-02T23:53:03Z</dcterms:modified>
</cp:coreProperties>
</file>