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bilay Cagatay" userId="30b4a99c78906037" providerId="LiveId" clId="{4B523883-47AE-4CD2-B95E-C12237F1FCCB}"/>
    <pc:docChg chg="modSld">
      <pc:chgData name="Kubilay Cagatay" userId="30b4a99c78906037" providerId="LiveId" clId="{4B523883-47AE-4CD2-B95E-C12237F1FCCB}" dt="2021-03-02T23:57:16.383" v="1" actId="113"/>
      <pc:docMkLst>
        <pc:docMk/>
      </pc:docMkLst>
      <pc:sldChg chg="modSp mod">
        <pc:chgData name="Kubilay Cagatay" userId="30b4a99c78906037" providerId="LiveId" clId="{4B523883-47AE-4CD2-B95E-C12237F1FCCB}" dt="2021-03-02T23:57:16.383" v="1" actId="113"/>
        <pc:sldMkLst>
          <pc:docMk/>
          <pc:sldMk cId="780004567" sldId="265"/>
        </pc:sldMkLst>
        <pc:spChg chg="mod">
          <ac:chgData name="Kubilay Cagatay" userId="30b4a99c78906037" providerId="LiveId" clId="{4B523883-47AE-4CD2-B95E-C12237F1FCCB}" dt="2021-03-02T23:57:16.383" v="1" actId="113"/>
          <ac:spMkLst>
            <pc:docMk/>
            <pc:sldMk cId="780004567" sldId="265"/>
            <ac:spMk id="3" creationId="{9274FD20-060D-41F9-B729-80AAE66EB8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5451-ACE7-4748-8BD5-7A7B33FE2B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710A6E-4ED4-4793-8363-279BA5347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4A194E-6B2D-4C51-A9CF-1ACF70F51898}"/>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A0E28600-E403-466D-B550-FB5FB7AA8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534F3-77F3-4073-A5C4-070782A6D1DF}"/>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232479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0DAD-1E65-482A-AB0F-5E116E487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CEF27-BB43-47CB-A6A1-FD80DAEF9A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F6AA7-6F60-449B-BD31-53D751A03ADE}"/>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584D8097-3766-4F19-B848-2B60EC3D9F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92DBE-48B5-4C7A-B838-69EA95C77A66}"/>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193244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CA729E-14B7-484C-97D9-0A7573828E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C7A78-8B8D-4D77-9A4F-A6A8B1AB4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311CF-1946-434C-995E-8DF2BF90CB0F}"/>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603D04E2-3B62-4679-95F7-BCE03AC9E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3EF1F-9794-4563-B509-9374007B4894}"/>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21907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C468-9C60-48DD-8BB9-73B0A0228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563DC-16EB-4895-AD2D-1D2F6C155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0A3B1-8EC9-46F5-AF16-5570F994C251}"/>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EEC70409-54D9-4E57-8D82-96A2DA848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45405-58BC-4926-9979-340EDA8E67C6}"/>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337590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A8A4-D60A-44D6-9BE9-E48D311C06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9691C-A68C-4E98-8A37-425941EAB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FB1B21-88F0-4083-B954-86927DD142D2}"/>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59C65A15-F2E8-46B0-A964-CB354D3A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F34C2-B15D-4B24-B3C3-FFFD478C5B8D}"/>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208209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55D4-5476-4580-BC33-0392B7FCE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2C1E2-B980-4AAC-858E-7DD38DD7B1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0E97B5-3D4A-4853-A5BF-FA47E8818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BEBAE0-CE60-49C2-A700-E9E206F7C547}"/>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6" name="Footer Placeholder 5">
            <a:extLst>
              <a:ext uri="{FF2B5EF4-FFF2-40B4-BE49-F238E27FC236}">
                <a16:creationId xmlns:a16="http://schemas.microsoft.com/office/drawing/2014/main" id="{2A5C686B-82AE-44AE-959E-A15F2F708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AFF6CB-5473-45F7-AD95-46B877E59D7F}"/>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1084231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EB8E-F29E-4B6B-983E-A8E5DA43D8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448B3A-D53B-49E2-BCA0-410313553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5A40C-3C92-4E52-BC55-8CEECF33C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01CAA5-B4A8-4858-86EE-6150E0639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B8104-79E2-46DE-B68B-E873B162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7D329-4046-4DDF-AFD1-2B2817A1D1EB}"/>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8" name="Footer Placeholder 7">
            <a:extLst>
              <a:ext uri="{FF2B5EF4-FFF2-40B4-BE49-F238E27FC236}">
                <a16:creationId xmlns:a16="http://schemas.microsoft.com/office/drawing/2014/main" id="{6E77E40B-52DE-4A36-8570-3005D58912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CA42C1-DC37-4A85-A122-F2417AD3BD99}"/>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228871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4676-1077-476B-8867-380F3903D7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3EEA3-6040-4960-979A-635307BA43D7}"/>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4" name="Footer Placeholder 3">
            <a:extLst>
              <a:ext uri="{FF2B5EF4-FFF2-40B4-BE49-F238E27FC236}">
                <a16:creationId xmlns:a16="http://schemas.microsoft.com/office/drawing/2014/main" id="{F39FF527-3092-4EEC-869C-3CEBC4270C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42B18F-1876-4D74-B0C8-167C46488434}"/>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362750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63D38-8C98-4BEA-AE77-A2BD40370C97}"/>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3" name="Footer Placeholder 2">
            <a:extLst>
              <a:ext uri="{FF2B5EF4-FFF2-40B4-BE49-F238E27FC236}">
                <a16:creationId xmlns:a16="http://schemas.microsoft.com/office/drawing/2014/main" id="{F0FBF2E0-9B40-4A07-89ED-5909504482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86E291-8956-4ACC-8C77-2419123B8DF7}"/>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208790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8672-51E0-4CAB-94FF-ABDE4BF3C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4E32F-4023-4187-A89D-49CC9535F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DFB32F-8E28-4CEE-A381-41C44D8AB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CD35E-9D80-4514-B3AE-3676FC0B939A}"/>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6" name="Footer Placeholder 5">
            <a:extLst>
              <a:ext uri="{FF2B5EF4-FFF2-40B4-BE49-F238E27FC236}">
                <a16:creationId xmlns:a16="http://schemas.microsoft.com/office/drawing/2014/main" id="{EE236737-B5C4-4895-AC81-E87A263F5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B03DD-1336-4019-8CA9-F93CDDC690E1}"/>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12448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F078-4812-4D47-BA0D-77B4C0742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CDCF62-C619-4339-A4E4-D0EC06B58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0D915-853C-4754-91D1-FE7363429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593D6-0296-4351-A908-C41D32ED36DB}"/>
              </a:ext>
            </a:extLst>
          </p:cNvPr>
          <p:cNvSpPr>
            <a:spLocks noGrp="1"/>
          </p:cNvSpPr>
          <p:nvPr>
            <p:ph type="dt" sz="half" idx="10"/>
          </p:nvPr>
        </p:nvSpPr>
        <p:spPr/>
        <p:txBody>
          <a:bodyPr/>
          <a:lstStyle/>
          <a:p>
            <a:fld id="{468F6C26-9C7B-49F3-96A1-DBAF4FB62FBD}" type="datetimeFigureOut">
              <a:rPr lang="en-US" smtClean="0"/>
              <a:t>3/2/2021</a:t>
            </a:fld>
            <a:endParaRPr lang="en-US"/>
          </a:p>
        </p:txBody>
      </p:sp>
      <p:sp>
        <p:nvSpPr>
          <p:cNvPr id="6" name="Footer Placeholder 5">
            <a:extLst>
              <a:ext uri="{FF2B5EF4-FFF2-40B4-BE49-F238E27FC236}">
                <a16:creationId xmlns:a16="http://schemas.microsoft.com/office/drawing/2014/main" id="{FD3424C1-5753-4153-9251-F125126D8E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A0768-D656-4A02-8519-A30DE068E74E}"/>
              </a:ext>
            </a:extLst>
          </p:cNvPr>
          <p:cNvSpPr>
            <a:spLocks noGrp="1"/>
          </p:cNvSpPr>
          <p:nvPr>
            <p:ph type="sldNum" sz="quarter" idx="12"/>
          </p:nvPr>
        </p:nvSpPr>
        <p:spPr/>
        <p:txBody>
          <a:bodyPr/>
          <a:lstStyle/>
          <a:p>
            <a:fld id="{0D401CD7-6024-4D75-AE29-2566875E6C6C}" type="slidenum">
              <a:rPr lang="en-US" smtClean="0"/>
              <a:t>‹#›</a:t>
            </a:fld>
            <a:endParaRPr lang="en-US"/>
          </a:p>
        </p:txBody>
      </p:sp>
    </p:spTree>
    <p:extLst>
      <p:ext uri="{BB962C8B-B14F-4D97-AF65-F5344CB8AC3E}">
        <p14:creationId xmlns:p14="http://schemas.microsoft.com/office/powerpoint/2010/main" val="406320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79A519-766E-4C29-A2E4-5A74787E9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F6BB3A-613A-480D-B7F3-E3B9FD902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8072C-AC00-4844-8F52-044DF20C87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6C26-9C7B-49F3-96A1-DBAF4FB62FBD}" type="datetimeFigureOut">
              <a:rPr lang="en-US" smtClean="0"/>
              <a:t>3/2/2021</a:t>
            </a:fld>
            <a:endParaRPr lang="en-US"/>
          </a:p>
        </p:txBody>
      </p:sp>
      <p:sp>
        <p:nvSpPr>
          <p:cNvPr id="5" name="Footer Placeholder 4">
            <a:extLst>
              <a:ext uri="{FF2B5EF4-FFF2-40B4-BE49-F238E27FC236}">
                <a16:creationId xmlns:a16="http://schemas.microsoft.com/office/drawing/2014/main" id="{AD068EC7-69A0-441F-A47D-D399436C5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E58888-4400-4248-AE55-8D5BB936A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01CD7-6024-4D75-AE29-2566875E6C6C}" type="slidenum">
              <a:rPr lang="en-US" smtClean="0"/>
              <a:t>‹#›</a:t>
            </a:fld>
            <a:endParaRPr lang="en-US"/>
          </a:p>
        </p:txBody>
      </p:sp>
    </p:spTree>
    <p:extLst>
      <p:ext uri="{BB962C8B-B14F-4D97-AF65-F5344CB8AC3E}">
        <p14:creationId xmlns:p14="http://schemas.microsoft.com/office/powerpoint/2010/main" val="86022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A8D3B0-FFFE-43A9-8FD6-040DA99A5567}"/>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Lesson 4: Solving SEO Problems</a:t>
            </a:r>
          </a:p>
        </p:txBody>
      </p:sp>
      <p:sp>
        <p:nvSpPr>
          <p:cNvPr id="3" name="Subtitle 2">
            <a:extLst>
              <a:ext uri="{FF2B5EF4-FFF2-40B4-BE49-F238E27FC236}">
                <a16:creationId xmlns:a16="http://schemas.microsoft.com/office/drawing/2014/main" id="{8E952E36-C2B8-470E-8642-973118920465}"/>
              </a:ext>
            </a:extLst>
          </p:cNvPr>
          <p:cNvSpPr>
            <a:spLocks noGrp="1"/>
          </p:cNvSpPr>
          <p:nvPr>
            <p:ph type="subTitle" idx="1"/>
          </p:nvPr>
        </p:nvSpPr>
        <p:spPr>
          <a:xfrm>
            <a:off x="3045368" y="4074718"/>
            <a:ext cx="6105194" cy="682079"/>
          </a:xfrm>
        </p:spPr>
        <p:txBody>
          <a:bodyPr>
            <a:normAutofit fontScale="85000" lnSpcReduction="20000"/>
          </a:bodyPr>
          <a:lstStyle/>
          <a:p>
            <a:r>
              <a:rPr lang="en-US" dirty="0">
                <a:solidFill>
                  <a:srgbClr val="FFFFFF"/>
                </a:solidFill>
              </a:rPr>
              <a:t>Kubilay Cagatay</a:t>
            </a:r>
          </a:p>
          <a:p>
            <a:r>
              <a:rPr lang="en-US" dirty="0">
                <a:solidFill>
                  <a:srgbClr val="FFFFFF"/>
                </a:solidFill>
              </a:rPr>
              <a:t>WEB 225</a:t>
            </a:r>
          </a:p>
        </p:txBody>
      </p:sp>
    </p:spTree>
    <p:extLst>
      <p:ext uri="{BB962C8B-B14F-4D97-AF65-F5344CB8AC3E}">
        <p14:creationId xmlns:p14="http://schemas.microsoft.com/office/powerpoint/2010/main" val="3514033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Graphical user interface&#10;&#10;Description automatically generated">
            <a:extLst>
              <a:ext uri="{FF2B5EF4-FFF2-40B4-BE49-F238E27FC236}">
                <a16:creationId xmlns:a16="http://schemas.microsoft.com/office/drawing/2014/main" id="{A2C9364B-E2E4-41D4-B8B3-40B9371CEF9D}"/>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8424" r="19339" b="-1"/>
          <a:stretch/>
        </p:blipFill>
        <p:spPr>
          <a:xfrm>
            <a:off x="5797543" y="10"/>
            <a:ext cx="6394152" cy="6857990"/>
          </a:xfrm>
          <a:prstGeom prst="rect">
            <a:avLst/>
          </a:prstGeom>
        </p:spPr>
      </p:pic>
      <p:pic>
        <p:nvPicPr>
          <p:cNvPr id="13" name="Picture 12">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3" name="Content Placeholder 2">
            <a:extLst>
              <a:ext uri="{FF2B5EF4-FFF2-40B4-BE49-F238E27FC236}">
                <a16:creationId xmlns:a16="http://schemas.microsoft.com/office/drawing/2014/main" id="{9274FD20-060D-41F9-B729-80AAE66EB801}"/>
              </a:ext>
            </a:extLst>
          </p:cNvPr>
          <p:cNvSpPr>
            <a:spLocks noGrp="1"/>
          </p:cNvSpPr>
          <p:nvPr>
            <p:ph idx="1"/>
          </p:nvPr>
        </p:nvSpPr>
        <p:spPr>
          <a:xfrm>
            <a:off x="804997" y="428625"/>
            <a:ext cx="4814568" cy="6007686"/>
          </a:xfrm>
        </p:spPr>
        <p:txBody>
          <a:bodyPr anchor="ctr">
            <a:normAutofit lnSpcReduction="10000"/>
          </a:bodyPr>
          <a:lstStyle/>
          <a:p>
            <a:pPr marL="0" marR="0" indent="0">
              <a:spcBef>
                <a:spcPts val="0"/>
              </a:spcBef>
              <a:spcAft>
                <a:spcPts val="800"/>
              </a:spcAft>
              <a:buNone/>
            </a:pPr>
            <a:r>
              <a:rPr lang="en-US" sz="1800" b="1" dirty="0">
                <a:solidFill>
                  <a:schemeClr val="accent1">
                    <a:lumMod val="75000"/>
                  </a:schemeClr>
                </a:solidFill>
                <a:effectLst/>
                <a:ea typeface="Calibri" panose="020F0502020204030204" pitchFamily="34" charset="0"/>
                <a:cs typeface="Times New Roman" panose="02020603050405020304" pitchFamily="18" charset="0"/>
              </a:rPr>
              <a:t>Off-site and on-site spam</a:t>
            </a:r>
          </a:p>
          <a:p>
            <a:pPr marL="0" marR="0" indent="0">
              <a:spcBef>
                <a:spcPts val="0"/>
              </a:spcBef>
              <a:spcAft>
                <a:spcPts val="800"/>
              </a:spcAft>
              <a:buNone/>
            </a:pPr>
            <a:r>
              <a:rPr lang="en-US" sz="1800" dirty="0">
                <a:solidFill>
                  <a:schemeClr val="accent1">
                    <a:lumMod val="75000"/>
                  </a:schemeClr>
                </a:solidFill>
                <a:effectLst/>
                <a:ea typeface="Calibri" panose="020F0502020204030204" pitchFamily="34" charset="0"/>
                <a:cs typeface="Times New Roman" panose="02020603050405020304" pitchFamily="18" charset="0"/>
              </a:rPr>
              <a:t>Cloaking is a process that involves the submission of 2 different batches of reports; the reports passed to search engine teams vary from the reports that are viewable to your website visitors. However, while it is sometimes considered acceptable, cloaking methods can lead to SEO-related penalties.</a:t>
            </a:r>
          </a:p>
          <a:p>
            <a:pPr marL="0" marR="0" indent="0">
              <a:spcBef>
                <a:spcPts val="0"/>
              </a:spcBef>
              <a:spcAft>
                <a:spcPts val="800"/>
              </a:spcAft>
              <a:buNone/>
            </a:pPr>
            <a:r>
              <a:rPr lang="en-US" sz="1800" dirty="0">
                <a:solidFill>
                  <a:schemeClr val="accent1">
                    <a:lumMod val="75000"/>
                  </a:schemeClr>
                </a:solidFill>
                <a:effectLst/>
                <a:ea typeface="Calibri" panose="020F0502020204030204" pitchFamily="34" charset="0"/>
                <a:cs typeface="Times New Roman" panose="02020603050405020304" pitchFamily="18" charset="0"/>
              </a:rPr>
              <a:t>To be safe, it is therefore recommended to eliminate the practices by divulging information openly. </a:t>
            </a:r>
          </a:p>
          <a:p>
            <a:pPr marL="0" marR="0" indent="0">
              <a:spcBef>
                <a:spcPts val="0"/>
              </a:spcBef>
              <a:spcAft>
                <a:spcPts val="800"/>
              </a:spcAft>
              <a:buNone/>
            </a:pPr>
            <a:endParaRPr lang="en-US" sz="1800" dirty="0">
              <a:solidFill>
                <a:schemeClr val="accent1">
                  <a:lumMod val="75000"/>
                </a:schemeClr>
              </a:solidFill>
              <a:effectLst/>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800" b="1" dirty="0">
                <a:solidFill>
                  <a:schemeClr val="accent1">
                    <a:lumMod val="75000"/>
                  </a:schemeClr>
                </a:solidFill>
                <a:effectLst/>
                <a:ea typeface="Calibri" panose="020F0502020204030204" pitchFamily="34" charset="0"/>
                <a:cs typeface="Times New Roman" panose="02020603050405020304" pitchFamily="18" charset="0"/>
              </a:rPr>
              <a:t>Keyword stuffing</a:t>
            </a:r>
          </a:p>
          <a:p>
            <a:pPr marL="0" marR="0" indent="0">
              <a:spcBef>
                <a:spcPts val="0"/>
              </a:spcBef>
              <a:spcAft>
                <a:spcPts val="800"/>
              </a:spcAft>
              <a:buNone/>
            </a:pPr>
            <a:r>
              <a:rPr lang="en-US" sz="1800" dirty="0">
                <a:solidFill>
                  <a:schemeClr val="accent1">
                    <a:lumMod val="75000"/>
                  </a:schemeClr>
                </a:solidFill>
                <a:effectLst/>
                <a:ea typeface="Calibri" panose="020F0502020204030204" pitchFamily="34" charset="0"/>
                <a:cs typeface="Times New Roman" panose="02020603050405020304" pitchFamily="18" charset="0"/>
              </a:rPr>
              <a:t>Since enhancing educational value is the primary concern, keyword stuffing can get your website banned. Using the right terms can win you potential visitors, but only through proper usage can visitors find enough reasons to remain on your site and explore further.</a:t>
            </a:r>
          </a:p>
          <a:p>
            <a:pPr marL="0" marR="0" indent="0">
              <a:spcBef>
                <a:spcPts val="0"/>
              </a:spcBef>
              <a:spcAft>
                <a:spcPts val="800"/>
              </a:spcAft>
              <a:buNone/>
            </a:pPr>
            <a:r>
              <a:rPr lang="en-US" sz="1800" dirty="0">
                <a:solidFill>
                  <a:schemeClr val="accent1">
                    <a:lumMod val="75000"/>
                  </a:schemeClr>
                </a:solidFill>
                <a:effectLst/>
                <a:ea typeface="Calibri" panose="020F0502020204030204" pitchFamily="34" charset="0"/>
                <a:cs typeface="Times New Roman" panose="02020603050405020304" pitchFamily="18" charset="0"/>
              </a:rPr>
              <a:t>While there are clever ways to use keywords and key phrases, try not to go overboard. Always make sure that quality is delivered.</a:t>
            </a:r>
          </a:p>
        </p:txBody>
      </p:sp>
    </p:spTree>
    <p:extLst>
      <p:ext uri="{BB962C8B-B14F-4D97-AF65-F5344CB8AC3E}">
        <p14:creationId xmlns:p14="http://schemas.microsoft.com/office/powerpoint/2010/main" val="78000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7C8A33F-A57D-4F25-806F-C9C20B3C3B1E}"/>
              </a:ext>
            </a:extLst>
          </p:cNvPr>
          <p:cNvSpPr>
            <a:spLocks noGrp="1"/>
          </p:cNvSpPr>
          <p:nvPr>
            <p:ph type="title"/>
          </p:nvPr>
        </p:nvSpPr>
        <p:spPr>
          <a:xfrm>
            <a:off x="6537396" y="2780442"/>
            <a:ext cx="4805996" cy="1297115"/>
          </a:xfrm>
        </p:spPr>
        <p:txBody>
          <a:bodyPr vert="horz" lIns="91440" tIns="45720" rIns="91440" bIns="45720" rtlCol="0" anchor="t">
            <a:normAutofit/>
          </a:bodyPr>
          <a:lstStyle/>
          <a:p>
            <a:pPr algn="ctr"/>
            <a:r>
              <a:rPr lang="en-US" sz="7200" b="1" kern="1200" dirty="0">
                <a:solidFill>
                  <a:schemeClr val="accent1">
                    <a:lumMod val="75000"/>
                  </a:schemeClr>
                </a:solidFill>
                <a:latin typeface="+mj-lt"/>
                <a:ea typeface="+mj-ea"/>
                <a:cs typeface="+mj-cs"/>
              </a:rPr>
              <a:t>Thank you!</a:t>
            </a:r>
          </a:p>
        </p:txBody>
      </p:sp>
      <p:sp>
        <p:nvSpPr>
          <p:cNvPr id="1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Handshake">
            <a:extLst>
              <a:ext uri="{FF2B5EF4-FFF2-40B4-BE49-F238E27FC236}">
                <a16:creationId xmlns:a16="http://schemas.microsoft.com/office/drawing/2014/main" id="{6543F8BA-9A9B-4711-A6A5-F7880D70B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70802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library, several&#10;&#10;Description automatically generated">
            <a:extLst>
              <a:ext uri="{FF2B5EF4-FFF2-40B4-BE49-F238E27FC236}">
                <a16:creationId xmlns:a16="http://schemas.microsoft.com/office/drawing/2014/main" id="{14E80FD4-371E-40D7-A735-A1E2317E1B85}"/>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388" b="14612"/>
          <a:stretch/>
        </p:blipFill>
        <p:spPr>
          <a:xfrm>
            <a:off x="20" y="1"/>
            <a:ext cx="12191980" cy="6857999"/>
          </a:xfrm>
          <a:prstGeom prst="rect">
            <a:avLst/>
          </a:prstGeom>
        </p:spPr>
      </p:pic>
      <p:sp>
        <p:nvSpPr>
          <p:cNvPr id="2" name="Title 1">
            <a:extLst>
              <a:ext uri="{FF2B5EF4-FFF2-40B4-BE49-F238E27FC236}">
                <a16:creationId xmlns:a16="http://schemas.microsoft.com/office/drawing/2014/main" id="{A0E341EB-38A9-4B82-BD9A-190FC9A74E94}"/>
              </a:ext>
            </a:extLst>
          </p:cNvPr>
          <p:cNvSpPr>
            <a:spLocks noGrp="1"/>
          </p:cNvSpPr>
          <p:nvPr>
            <p:ph type="title"/>
          </p:nvPr>
        </p:nvSpPr>
        <p:spPr>
          <a:xfrm>
            <a:off x="838201" y="1065862"/>
            <a:ext cx="3313164" cy="4726276"/>
          </a:xfrm>
        </p:spPr>
        <p:txBody>
          <a:bodyPr>
            <a:normAutofit/>
          </a:bodyPr>
          <a:lstStyle/>
          <a:p>
            <a:pPr algn="ctr"/>
            <a:r>
              <a:rPr lang="en-US" sz="4000" b="1" dirty="0">
                <a:solidFill>
                  <a:srgbClr val="FFFFFF"/>
                </a:solidFill>
              </a:rPr>
              <a:t>What Is a Search Engine Spider? </a:t>
            </a:r>
          </a:p>
        </p:txBody>
      </p:sp>
      <p:cxnSp>
        <p:nvCxnSpPr>
          <p:cNvPr id="31" name="Straight Connector 3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2C52F5-35AE-482F-AD74-959C4CA827B4}"/>
              </a:ext>
            </a:extLst>
          </p:cNvPr>
          <p:cNvSpPr>
            <a:spLocks noGrp="1"/>
          </p:cNvSpPr>
          <p:nvPr>
            <p:ph idx="1"/>
          </p:nvPr>
        </p:nvSpPr>
        <p:spPr>
          <a:xfrm>
            <a:off x="5155379" y="1065862"/>
            <a:ext cx="5744685" cy="4726276"/>
          </a:xfrm>
        </p:spPr>
        <p:txBody>
          <a:bodyPr anchor="ctr">
            <a:normAutofit/>
          </a:bodyPr>
          <a:lstStyle/>
          <a:p>
            <a:pPr marL="0" indent="0" algn="ctr">
              <a:buNone/>
            </a:pPr>
            <a:r>
              <a:rPr lang="en-US" sz="2000" b="0" i="0" dirty="0">
                <a:solidFill>
                  <a:srgbClr val="FFFFFF"/>
                </a:solidFill>
                <a:effectLst/>
                <a:latin typeface="Open Sans"/>
              </a:rPr>
              <a:t>A</a:t>
            </a:r>
            <a:r>
              <a:rPr lang="en-US" sz="2000" i="0" dirty="0">
                <a:solidFill>
                  <a:srgbClr val="FFFFFF"/>
                </a:solidFill>
                <a:effectLst/>
                <a:latin typeface="Open Sans"/>
              </a:rPr>
              <a:t> search engine spider</a:t>
            </a:r>
            <a:r>
              <a:rPr lang="en-US" sz="2000" b="0" i="0" dirty="0">
                <a:solidFill>
                  <a:srgbClr val="FFFFFF"/>
                </a:solidFill>
                <a:effectLst/>
                <a:latin typeface="Open Sans"/>
              </a:rPr>
              <a:t>, also known as a web crawler, is an Internet bot that crawls websites and stores information for the search engine to index.</a:t>
            </a:r>
            <a:endParaRPr lang="en-US" sz="2000" dirty="0">
              <a:solidFill>
                <a:srgbClr val="FFFFFF"/>
              </a:solidFill>
            </a:endParaRPr>
          </a:p>
        </p:txBody>
      </p:sp>
    </p:spTree>
    <p:extLst>
      <p:ext uri="{BB962C8B-B14F-4D97-AF65-F5344CB8AC3E}">
        <p14:creationId xmlns:p14="http://schemas.microsoft.com/office/powerpoint/2010/main" val="221554015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A47B08B-BDAE-41C2-A937-7F779C813BF3}"/>
              </a:ext>
            </a:extLst>
          </p:cNvPr>
          <p:cNvSpPr>
            <a:spLocks noGrp="1"/>
          </p:cNvSpPr>
          <p:nvPr>
            <p:ph type="title"/>
          </p:nvPr>
        </p:nvSpPr>
        <p:spPr>
          <a:xfrm>
            <a:off x="7835104" y="1213968"/>
            <a:ext cx="3220127" cy="1715106"/>
          </a:xfrm>
        </p:spPr>
        <p:txBody>
          <a:bodyPr anchor="b">
            <a:normAutofit/>
          </a:bodyPr>
          <a:lstStyle/>
          <a:p>
            <a:pPr algn="ctr"/>
            <a:r>
              <a:rPr lang="en-US" sz="3600" b="1" i="0" dirty="0">
                <a:solidFill>
                  <a:srgbClr val="FFFFFF"/>
                </a:solidFill>
                <a:effectLst/>
                <a:latin typeface="Lato"/>
              </a:rPr>
              <a:t>How do search engine spiders work?</a:t>
            </a:r>
            <a:endParaRPr lang="en-US" sz="3600" b="1" dirty="0">
              <a:solidFill>
                <a:srgbClr val="FFFFFF"/>
              </a:solidFill>
            </a:endParaRPr>
          </a:p>
        </p:txBody>
      </p:sp>
      <p:pic>
        <p:nvPicPr>
          <p:cNvPr id="5" name="Picture 4" descr="Diagram&#10;&#10;Description automatically generated">
            <a:extLst>
              <a:ext uri="{FF2B5EF4-FFF2-40B4-BE49-F238E27FC236}">
                <a16:creationId xmlns:a16="http://schemas.microsoft.com/office/drawing/2014/main" id="{BE8A0E41-73EB-400B-8D0E-FB14E790B22E}"/>
              </a:ext>
            </a:extLst>
          </p:cNvPr>
          <p:cNvPicPr>
            <a:picLocks noChangeAspect="1"/>
          </p:cNvPicPr>
          <p:nvPr/>
        </p:nvPicPr>
        <p:blipFill rotWithShape="1">
          <a:blip r:embed="rId2">
            <a:extLst>
              <a:ext uri="{28A0092B-C50C-407E-A947-70E740481C1C}">
                <a14:useLocalDpi xmlns:a14="http://schemas.microsoft.com/office/drawing/2010/main" val="0"/>
              </a:ext>
            </a:extLst>
          </a:blip>
          <a:srcRect l="3058" r="786" b="-2"/>
          <a:stretch/>
        </p:blipFill>
        <p:spPr>
          <a:xfrm>
            <a:off x="804101" y="804101"/>
            <a:ext cx="6730556" cy="5249798"/>
          </a:xfrm>
          <a:prstGeom prst="rect">
            <a:avLst/>
          </a:prstGeom>
        </p:spPr>
      </p:pic>
      <p:sp>
        <p:nvSpPr>
          <p:cNvPr id="3" name="Content Placeholder 2">
            <a:extLst>
              <a:ext uri="{FF2B5EF4-FFF2-40B4-BE49-F238E27FC236}">
                <a16:creationId xmlns:a16="http://schemas.microsoft.com/office/drawing/2014/main" id="{BD31A341-6576-4898-839A-77E32862B74C}"/>
              </a:ext>
            </a:extLst>
          </p:cNvPr>
          <p:cNvSpPr>
            <a:spLocks noGrp="1"/>
          </p:cNvSpPr>
          <p:nvPr>
            <p:ph idx="1"/>
          </p:nvPr>
        </p:nvSpPr>
        <p:spPr>
          <a:xfrm>
            <a:off x="7835104" y="3072207"/>
            <a:ext cx="3457291" cy="2714957"/>
          </a:xfrm>
        </p:spPr>
        <p:txBody>
          <a:bodyPr anchor="t">
            <a:normAutofit/>
          </a:bodyPr>
          <a:lstStyle/>
          <a:p>
            <a:pPr marL="0" marR="0" indent="0">
              <a:spcBef>
                <a:spcPts val="0"/>
              </a:spcBef>
              <a:spcAft>
                <a:spcPts val="800"/>
              </a:spcAft>
              <a:buNone/>
            </a:pPr>
            <a:r>
              <a:rPr lang="en-US" sz="20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Spiders, such as Googlebot, visit web pages in search of new data to add to the index. This is critical because Google’s business model is reliant on providing high-quality, relevant, and up-to-date search results.</a:t>
            </a:r>
          </a:p>
        </p:txBody>
      </p:sp>
      <p:sp>
        <p:nvSpPr>
          <p:cNvPr id="33"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961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3">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descr="Graphical user interface&#10;&#10;Description automatically generated">
            <a:extLst>
              <a:ext uri="{FF2B5EF4-FFF2-40B4-BE49-F238E27FC236}">
                <a16:creationId xmlns:a16="http://schemas.microsoft.com/office/drawing/2014/main" id="{162220A2-9F91-4C1B-AB3E-76BFA728614F}"/>
              </a:ext>
            </a:extLst>
          </p:cNvPr>
          <p:cNvPicPr>
            <a:picLocks noChangeAspect="1"/>
          </p:cNvPicPr>
          <p:nvPr/>
        </p:nvPicPr>
        <p:blipFill rotWithShape="1">
          <a:blip r:embed="rId2">
            <a:extLst>
              <a:ext uri="{28A0092B-C50C-407E-A947-70E740481C1C}">
                <a14:useLocalDpi xmlns:a14="http://schemas.microsoft.com/office/drawing/2010/main" val="0"/>
              </a:ext>
            </a:extLst>
          </a:blip>
          <a:srcRect l="16185" r="16187" b="2"/>
          <a:stretch/>
        </p:blipFill>
        <p:spPr>
          <a:xfrm>
            <a:off x="804101" y="804101"/>
            <a:ext cx="6730556" cy="5249798"/>
          </a:xfrm>
          <a:prstGeom prst="rect">
            <a:avLst/>
          </a:prstGeom>
        </p:spPr>
      </p:pic>
      <p:sp>
        <p:nvSpPr>
          <p:cNvPr id="3" name="Content Placeholder 2">
            <a:extLst>
              <a:ext uri="{FF2B5EF4-FFF2-40B4-BE49-F238E27FC236}">
                <a16:creationId xmlns:a16="http://schemas.microsoft.com/office/drawing/2014/main" id="{C4C36299-CC25-4542-B88A-38ED0B0C667F}"/>
              </a:ext>
            </a:extLst>
          </p:cNvPr>
          <p:cNvSpPr>
            <a:spLocks noGrp="1"/>
          </p:cNvSpPr>
          <p:nvPr>
            <p:ph idx="1"/>
          </p:nvPr>
        </p:nvSpPr>
        <p:spPr>
          <a:xfrm>
            <a:off x="7720445" y="1380414"/>
            <a:ext cx="3466092" cy="3842942"/>
          </a:xfrm>
        </p:spPr>
        <p:txBody>
          <a:bodyPr anchor="t">
            <a:normAutofit fontScale="92500"/>
          </a:bodyPr>
          <a:lstStyle/>
          <a:p>
            <a:pPr marL="0" indent="0" algn="ctr">
              <a:buNone/>
            </a:pPr>
            <a:r>
              <a:rPr lang="en-US" sz="24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spiders are pretty smart, too. They recognize hyperlinks, which they can either follow right away, or take a note of for later crawling. Either way, internal links between pages on the same site function similarly to stepping stones, in that they pave the way for spiders to crawl and store new information.</a:t>
            </a:r>
          </a:p>
          <a:p>
            <a:pPr marL="0" indent="0" algn="ctr">
              <a:buNone/>
            </a:pPr>
            <a:endParaRPr lang="en-US" sz="2400" dirty="0">
              <a:solidFill>
                <a:srgbClr val="FFFFFF"/>
              </a:solidFill>
            </a:endParaRPr>
          </a:p>
        </p:txBody>
      </p:sp>
      <p:sp>
        <p:nvSpPr>
          <p:cNvPr id="32"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9012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1">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23">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28">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CFDAFA-C131-4B09-B88D-CA89B7022E5E}"/>
              </a:ext>
            </a:extLst>
          </p:cNvPr>
          <p:cNvSpPr>
            <a:spLocks noGrp="1"/>
          </p:cNvSpPr>
          <p:nvPr>
            <p:ph type="title"/>
          </p:nvPr>
        </p:nvSpPr>
        <p:spPr>
          <a:xfrm>
            <a:off x="1047280" y="759805"/>
            <a:ext cx="10306520" cy="1325563"/>
          </a:xfrm>
        </p:spPr>
        <p:txBody>
          <a:bodyPr>
            <a:normAutofit/>
          </a:bodyPr>
          <a:lstStyle/>
          <a:p>
            <a:pPr algn="ctr"/>
            <a:r>
              <a:rPr lang="en-US" sz="4000" b="1" i="0" dirty="0">
                <a:solidFill>
                  <a:srgbClr val="FFFFFF"/>
                </a:solidFill>
                <a:effectLst/>
                <a:latin typeface="Lato"/>
              </a:rPr>
              <a:t>Why should I care about search engine spiders?</a:t>
            </a:r>
            <a:endParaRPr lang="en-US" sz="4000" b="1" dirty="0">
              <a:solidFill>
                <a:srgbClr val="FFFFFF"/>
              </a:solidFill>
            </a:endParaRPr>
          </a:p>
        </p:txBody>
      </p:sp>
      <p:sp>
        <p:nvSpPr>
          <p:cNvPr id="3" name="Content Placeholder 2">
            <a:extLst>
              <a:ext uri="{FF2B5EF4-FFF2-40B4-BE49-F238E27FC236}">
                <a16:creationId xmlns:a16="http://schemas.microsoft.com/office/drawing/2014/main" id="{9FEC98BE-D671-4829-B690-293E7CF4D7B8}"/>
              </a:ext>
            </a:extLst>
          </p:cNvPr>
          <p:cNvSpPr>
            <a:spLocks noGrp="1"/>
          </p:cNvSpPr>
          <p:nvPr>
            <p:ph idx="1"/>
          </p:nvPr>
        </p:nvSpPr>
        <p:spPr>
          <a:xfrm>
            <a:off x="1424904" y="2494450"/>
            <a:ext cx="4053545" cy="3563159"/>
          </a:xfrm>
        </p:spPr>
        <p:txBody>
          <a:bodyPr>
            <a:normAutofit/>
          </a:bodyPr>
          <a:lstStyle/>
          <a:p>
            <a:pPr marL="0" indent="0">
              <a:buNone/>
            </a:pPr>
            <a:r>
              <a:rPr lang="en-US" sz="1800" b="0" i="0" u="none" strike="noStrike" dirty="0">
                <a:solidFill>
                  <a:schemeClr val="accent1">
                    <a:lumMod val="75000"/>
                  </a:schemeClr>
                </a:solidFill>
                <a:effectLst/>
                <a:ea typeface="Verdana" panose="020B0604030504040204" pitchFamily="34" charset="0"/>
              </a:rPr>
              <a:t>Search engine optimization (SEO)</a:t>
            </a:r>
            <a:r>
              <a:rPr lang="en-US" sz="1800" b="0" i="0" dirty="0">
                <a:solidFill>
                  <a:schemeClr val="accent1">
                    <a:lumMod val="75000"/>
                  </a:schemeClr>
                </a:solidFill>
                <a:effectLst/>
                <a:ea typeface="Verdana" panose="020B0604030504040204" pitchFamily="34" charset="0"/>
              </a:rPr>
              <a:t> is all about boosting your visibility in the organic search results. You’re aiming to attain Domain Authority and get your site on page one for as many keywords as possible.</a:t>
            </a:r>
          </a:p>
          <a:p>
            <a:pPr marL="0" indent="0">
              <a:buNone/>
            </a:pPr>
            <a:r>
              <a:rPr lang="en-US" sz="1800" b="0" i="0" dirty="0">
                <a:solidFill>
                  <a:schemeClr val="accent1">
                    <a:lumMod val="75000"/>
                  </a:schemeClr>
                </a:solidFill>
                <a:effectLst/>
                <a:ea typeface="Verdana" panose="020B0604030504040204" pitchFamily="34" charset="0"/>
              </a:rPr>
              <a:t>If you’re anxious to get your new stuff indexed and in the search results as soon as possible, you can directly submit the new URL to Google and tell the spider to crawl it. Once you hit submit, it shouldn’t be more than a few minutes.</a:t>
            </a:r>
            <a:endParaRPr lang="en-US" sz="1800" dirty="0">
              <a:solidFill>
                <a:schemeClr val="accent1">
                  <a:lumMod val="75000"/>
                </a:schemeClr>
              </a:solidFill>
              <a:ea typeface="Verdana" panose="020B0604030504040204" pitchFamily="34" charset="0"/>
            </a:endParaRPr>
          </a:p>
        </p:txBody>
      </p:sp>
      <p:pic>
        <p:nvPicPr>
          <p:cNvPr id="5" name="Picture 4" descr="Graphical user interface, text, application, email&#10;&#10;Description automatically generated">
            <a:extLst>
              <a:ext uri="{FF2B5EF4-FFF2-40B4-BE49-F238E27FC236}">
                <a16:creationId xmlns:a16="http://schemas.microsoft.com/office/drawing/2014/main" id="{E7065267-0008-4B71-8B3A-AC8518E87B52}"/>
              </a:ext>
            </a:extLst>
          </p:cNvPr>
          <p:cNvPicPr>
            <a:picLocks noChangeAspect="1"/>
          </p:cNvPicPr>
          <p:nvPr/>
        </p:nvPicPr>
        <p:blipFill rotWithShape="1">
          <a:blip r:embed="rId2">
            <a:extLst>
              <a:ext uri="{28A0092B-C50C-407E-A947-70E740481C1C}">
                <a14:useLocalDpi xmlns:a14="http://schemas.microsoft.com/office/drawing/2010/main" val="0"/>
              </a:ext>
            </a:extLst>
          </a:blip>
          <a:srcRect r="24528" b="1"/>
          <a:stretch/>
        </p:blipFill>
        <p:spPr>
          <a:xfrm>
            <a:off x="6098892" y="2492376"/>
            <a:ext cx="4802404" cy="3563372"/>
          </a:xfrm>
          <a:prstGeom prst="rect">
            <a:avLst/>
          </a:prstGeom>
        </p:spPr>
      </p:pic>
    </p:spTree>
    <p:extLst>
      <p:ext uri="{BB962C8B-B14F-4D97-AF65-F5344CB8AC3E}">
        <p14:creationId xmlns:p14="http://schemas.microsoft.com/office/powerpoint/2010/main" val="277738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87EE7FC-CB0B-4E96-B445-B7637E649333}"/>
              </a:ext>
            </a:extLst>
          </p:cNvPr>
          <p:cNvSpPr>
            <a:spLocks noGrp="1"/>
          </p:cNvSpPr>
          <p:nvPr>
            <p:ph type="title"/>
          </p:nvPr>
        </p:nvSpPr>
        <p:spPr>
          <a:xfrm>
            <a:off x="1047280" y="759805"/>
            <a:ext cx="10306520" cy="1325563"/>
          </a:xfrm>
        </p:spPr>
        <p:txBody>
          <a:bodyPr>
            <a:normAutofit/>
          </a:bodyPr>
          <a:lstStyle/>
          <a:p>
            <a:pPr algn="ctr"/>
            <a:r>
              <a:rPr lang="en-US" sz="40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Change the Browser User Agent</a:t>
            </a:r>
            <a:endParaRPr lang="en-US" sz="4000" b="1" dirty="0">
              <a:solidFill>
                <a:srgbClr val="FFFFFF"/>
              </a:solidFill>
            </a:endParaRPr>
          </a:p>
        </p:txBody>
      </p:sp>
      <p:sp>
        <p:nvSpPr>
          <p:cNvPr id="3" name="Content Placeholder 2">
            <a:extLst>
              <a:ext uri="{FF2B5EF4-FFF2-40B4-BE49-F238E27FC236}">
                <a16:creationId xmlns:a16="http://schemas.microsoft.com/office/drawing/2014/main" id="{4291303A-6D4A-49A0-8EA2-E96E8188E51A}"/>
              </a:ext>
            </a:extLst>
          </p:cNvPr>
          <p:cNvSpPr>
            <a:spLocks noGrp="1"/>
          </p:cNvSpPr>
          <p:nvPr>
            <p:ph idx="1"/>
          </p:nvPr>
        </p:nvSpPr>
        <p:spPr>
          <a:xfrm>
            <a:off x="1260228" y="2384704"/>
            <a:ext cx="4832881" cy="3837581"/>
          </a:xfrm>
        </p:spPr>
        <p:txBody>
          <a:bodyPr>
            <a:normAutofit/>
          </a:bodyPr>
          <a:lstStyle/>
          <a:p>
            <a:pPr marL="0" indent="0">
              <a:buNone/>
            </a:pPr>
            <a:r>
              <a:rPr lang="en-US" sz="22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 web browsers user agent is how a website knows what type of computer, operating system, and browsing app you are using. Some sites serve different themes, CSS, content, or even different sites to different browsers and OS’s, and many developers often need to change their own user agent to be able to test these abilities and build these alternate sites.</a:t>
            </a:r>
          </a:p>
        </p:txBody>
      </p:sp>
      <p:pic>
        <p:nvPicPr>
          <p:cNvPr id="5" name="Picture 4" descr="Graphical user interface, application&#10;&#10;Description automatically generated">
            <a:extLst>
              <a:ext uri="{FF2B5EF4-FFF2-40B4-BE49-F238E27FC236}">
                <a16:creationId xmlns:a16="http://schemas.microsoft.com/office/drawing/2014/main" id="{F820ECE1-87AC-4F62-80F3-F75CA284DDDA}"/>
              </a:ext>
            </a:extLst>
          </p:cNvPr>
          <p:cNvPicPr>
            <a:picLocks noChangeAspect="1"/>
          </p:cNvPicPr>
          <p:nvPr/>
        </p:nvPicPr>
        <p:blipFill rotWithShape="1">
          <a:blip r:embed="rId2">
            <a:extLst>
              <a:ext uri="{28A0092B-C50C-407E-A947-70E740481C1C}">
                <a14:useLocalDpi xmlns:a14="http://schemas.microsoft.com/office/drawing/2010/main" val="0"/>
              </a:ext>
            </a:extLst>
          </a:blip>
          <a:srcRect l="5736" r="10029" b="-3"/>
          <a:stretch/>
        </p:blipFill>
        <p:spPr>
          <a:xfrm>
            <a:off x="6026747" y="2329152"/>
            <a:ext cx="5196353" cy="3855681"/>
          </a:xfrm>
          <a:prstGeom prst="rect">
            <a:avLst/>
          </a:prstGeom>
        </p:spPr>
      </p:pic>
    </p:spTree>
    <p:extLst>
      <p:ext uri="{BB962C8B-B14F-4D97-AF65-F5344CB8AC3E}">
        <p14:creationId xmlns:p14="http://schemas.microsoft.com/office/powerpoint/2010/main" val="151513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867C7FC-EB2F-40B5-8EA9-709F48A55070}"/>
              </a:ext>
            </a:extLst>
          </p:cNvPr>
          <p:cNvSpPr>
            <a:spLocks noGrp="1"/>
          </p:cNvSpPr>
          <p:nvPr>
            <p:ph type="title"/>
          </p:nvPr>
        </p:nvSpPr>
        <p:spPr>
          <a:xfrm>
            <a:off x="1127061" y="864177"/>
            <a:ext cx="3182940" cy="1471959"/>
          </a:xfrm>
        </p:spPr>
        <p:txBody>
          <a:bodyPr>
            <a:normAutofit/>
          </a:bodyPr>
          <a:lstStyle/>
          <a:p>
            <a:pPr marL="0" marR="0" algn="ctr">
              <a:spcBef>
                <a:spcPts val="0"/>
              </a:spcBef>
              <a:spcAft>
                <a:spcPts val="800"/>
              </a:spcAft>
            </a:pPr>
            <a:r>
              <a:rPr lang="en-US" sz="33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Does “Indexed Pages” Mean?</a:t>
            </a:r>
          </a:p>
        </p:txBody>
      </p:sp>
      <p:sp>
        <p:nvSpPr>
          <p:cNvPr id="3" name="Content Placeholder 2">
            <a:extLst>
              <a:ext uri="{FF2B5EF4-FFF2-40B4-BE49-F238E27FC236}">
                <a16:creationId xmlns:a16="http://schemas.microsoft.com/office/drawing/2014/main" id="{94216E0E-3D50-48E7-A01C-9BDFE52D0774}"/>
              </a:ext>
            </a:extLst>
          </p:cNvPr>
          <p:cNvSpPr>
            <a:spLocks noGrp="1"/>
          </p:cNvSpPr>
          <p:nvPr>
            <p:ph idx="1"/>
          </p:nvPr>
        </p:nvSpPr>
        <p:spPr>
          <a:xfrm>
            <a:off x="873941" y="2469961"/>
            <a:ext cx="3689181" cy="3229503"/>
          </a:xfrm>
        </p:spPr>
        <p:txBody>
          <a:bodyPr anchor="t">
            <a:normAutofit/>
          </a:bodyPr>
          <a:lstStyle/>
          <a:p>
            <a:pPr marL="0" marR="0" indent="0">
              <a:spcBef>
                <a:spcPts val="0"/>
              </a:spcBef>
              <a:spcAft>
                <a:spcPts val="800"/>
              </a:spcAft>
              <a:buNone/>
            </a:pPr>
            <a:r>
              <a:rPr lang="en-US" sz="18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Indexed pages have been found by search crawlers (like the spiders for Google) and deemed to have enough quality for relevant search phrases. Indexed pages will show up in search results and can drive organic traffic to your site.</a:t>
            </a:r>
          </a:p>
          <a:p>
            <a:pPr marL="0" marR="0" indent="0">
              <a:spcBef>
                <a:spcPts val="0"/>
              </a:spcBef>
              <a:spcAft>
                <a:spcPts val="800"/>
              </a:spcAft>
              <a:buNone/>
            </a:pPr>
            <a:r>
              <a:rPr lang="en-US" sz="1800" dirty="0">
                <a:solidFill>
                  <a:srgbClr val="FEFFFF"/>
                </a:solidFill>
                <a:effectLst/>
                <a:latin typeface="Calibri" panose="020F0502020204030204" pitchFamily="34" charset="0"/>
                <a:ea typeface="Calibri" panose="020F0502020204030204" pitchFamily="34" charset="0"/>
                <a:cs typeface="Times New Roman" panose="02020603050405020304" pitchFamily="18" charset="0"/>
              </a:rPr>
              <a:t>In the example, you can see that 137 pages from this company’s website have been indexed by Google</a:t>
            </a:r>
          </a:p>
        </p:txBody>
      </p:sp>
      <p:pic>
        <p:nvPicPr>
          <p:cNvPr id="4" name="Picture 3" descr="Graphical user interface, application, Teams&#10;&#10;Description automatically generated">
            <a:extLst>
              <a:ext uri="{FF2B5EF4-FFF2-40B4-BE49-F238E27FC236}">
                <a16:creationId xmlns:a16="http://schemas.microsoft.com/office/drawing/2014/main" id="{3BE8F9F5-D409-4177-AEDD-880430D6D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268" y="1650869"/>
            <a:ext cx="6539075" cy="3236842"/>
          </a:xfrm>
          <a:prstGeom prst="rect">
            <a:avLst/>
          </a:prstGeom>
        </p:spPr>
      </p:pic>
    </p:spTree>
    <p:extLst>
      <p:ext uri="{BB962C8B-B14F-4D97-AF65-F5344CB8AC3E}">
        <p14:creationId xmlns:p14="http://schemas.microsoft.com/office/powerpoint/2010/main" val="49371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1">
            <a:extLst>
              <a:ext uri="{FF2B5EF4-FFF2-40B4-BE49-F238E27FC236}">
                <a16:creationId xmlns:a16="http://schemas.microsoft.com/office/drawing/2014/main" id="{6A55A497-810F-4F60-B84E-FDE68ABF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10;&#10;Description automatically generated">
            <a:extLst>
              <a:ext uri="{FF2B5EF4-FFF2-40B4-BE49-F238E27FC236}">
                <a16:creationId xmlns:a16="http://schemas.microsoft.com/office/drawing/2014/main" id="{E9173B31-C499-4E96-9875-7CA249F2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101" y="1595421"/>
            <a:ext cx="6519391" cy="3667157"/>
          </a:xfrm>
          <a:prstGeom prst="rect">
            <a:avLst/>
          </a:prstGeom>
        </p:spPr>
      </p:pic>
      <p:sp>
        <p:nvSpPr>
          <p:cNvPr id="59" name="Freeform 6">
            <a:extLst>
              <a:ext uri="{FF2B5EF4-FFF2-40B4-BE49-F238E27FC236}">
                <a16:creationId xmlns:a16="http://schemas.microsoft.com/office/drawing/2014/main" id="{4B8E30CD-C8AA-4F1D-8997-BAFCF7CE9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1A2CE4AB-6F16-49A0-9608-1227FF801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8">
            <a:extLst>
              <a:ext uri="{FF2B5EF4-FFF2-40B4-BE49-F238E27FC236}">
                <a16:creationId xmlns:a16="http://schemas.microsoft.com/office/drawing/2014/main" id="{50C6CE2B-DD6C-4EBC-9E38-2FCF23E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64F0755-0CBF-4C69-9092-A4056F114B5B}"/>
              </a:ext>
            </a:extLst>
          </p:cNvPr>
          <p:cNvSpPr>
            <a:spLocks noGrp="1"/>
          </p:cNvSpPr>
          <p:nvPr>
            <p:ph type="title"/>
          </p:nvPr>
        </p:nvSpPr>
        <p:spPr>
          <a:xfrm>
            <a:off x="7835104" y="823701"/>
            <a:ext cx="3220127" cy="1715106"/>
          </a:xfrm>
        </p:spPr>
        <p:txBody>
          <a:bodyPr anchor="b">
            <a:normAutofit/>
          </a:bodyPr>
          <a:lstStyle/>
          <a:p>
            <a:pPr algn="ctr"/>
            <a:r>
              <a:rPr lang="en-US" sz="36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Does “Non-Indexed pages” Mean?</a:t>
            </a:r>
          </a:p>
        </p:txBody>
      </p:sp>
      <p:sp>
        <p:nvSpPr>
          <p:cNvPr id="3" name="Content Placeholder 2">
            <a:extLst>
              <a:ext uri="{FF2B5EF4-FFF2-40B4-BE49-F238E27FC236}">
                <a16:creationId xmlns:a16="http://schemas.microsoft.com/office/drawing/2014/main" id="{B822DD09-14A2-4B58-9242-8672A1C5A861}"/>
              </a:ext>
            </a:extLst>
          </p:cNvPr>
          <p:cNvSpPr>
            <a:spLocks noGrp="1"/>
          </p:cNvSpPr>
          <p:nvPr>
            <p:ph idx="1"/>
          </p:nvPr>
        </p:nvSpPr>
        <p:spPr>
          <a:xfrm>
            <a:off x="7835104" y="2627791"/>
            <a:ext cx="3264917" cy="3302492"/>
          </a:xfrm>
        </p:spPr>
        <p:txBody>
          <a:bodyPr anchor="t">
            <a:normAutofit lnSpcReduction="10000"/>
          </a:bodyPr>
          <a:lstStyle/>
          <a:p>
            <a:pPr marL="0" indent="0">
              <a:buNone/>
            </a:pPr>
            <a:r>
              <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Google doesn’t guarantee that it will crawl (or thus index) every URL of your website. If your website is new or you’ve recently added a lot of new pages to your site, those may not yet be indexed.</a:t>
            </a:r>
          </a:p>
          <a:p>
            <a:pPr marL="0" indent="0">
              <a:buNone/>
            </a:pPr>
            <a:r>
              <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With the millions of domains out there, it takes Google a while to crawl through and index each of them to best benefit their search users.</a:t>
            </a:r>
          </a:p>
          <a:p>
            <a:pPr marL="0" indent="0">
              <a:buNone/>
            </a:pPr>
            <a:r>
              <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If you’ve recently added or updated your sitemap, give it time before new pages are indexed.</a:t>
            </a:r>
          </a:p>
        </p:txBody>
      </p:sp>
      <p:sp>
        <p:nvSpPr>
          <p:cNvPr id="60" name="Rectangle 8">
            <a:extLst>
              <a:ext uri="{FF2B5EF4-FFF2-40B4-BE49-F238E27FC236}">
                <a16:creationId xmlns:a16="http://schemas.microsoft.com/office/drawing/2014/main" id="{2C8B90EA-01BD-4358-9BD4-801A57B98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84179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1">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61424B-813A-42F2-866D-7F5DE94CCC3E}"/>
              </a:ext>
            </a:extLst>
          </p:cNvPr>
          <p:cNvSpPr>
            <a:spLocks noGrp="1"/>
          </p:cNvSpPr>
          <p:nvPr>
            <p:ph type="title"/>
          </p:nvPr>
        </p:nvSpPr>
        <p:spPr>
          <a:xfrm>
            <a:off x="6090176" y="270295"/>
            <a:ext cx="4977976" cy="1454051"/>
          </a:xfrm>
        </p:spPr>
        <p:txBody>
          <a:bodyPr>
            <a:normAutofit/>
          </a:bodyPr>
          <a:lstStyle/>
          <a:p>
            <a:pPr algn="ctr"/>
            <a:r>
              <a:rPr lang="en-US"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Common SEO Penalties</a:t>
            </a:r>
            <a:endParaRPr lang="en-US" b="1" dirty="0">
              <a:solidFill>
                <a:schemeClr val="accent1">
                  <a:lumMod val="75000"/>
                </a:schemeClr>
              </a:solidFill>
            </a:endParaRPr>
          </a:p>
        </p:txBody>
      </p:sp>
      <p:sp>
        <p:nvSpPr>
          <p:cNvPr id="30"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9D448C76-58C0-49B6-BD9C-58A9D8DC950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3974"/>
          <a:stretch/>
        </p:blipFill>
        <p:spPr>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21FA4922-AC2D-4967-82D2-44A399342239}"/>
              </a:ext>
            </a:extLst>
          </p:cNvPr>
          <p:cNvSpPr>
            <a:spLocks noGrp="1"/>
          </p:cNvSpPr>
          <p:nvPr>
            <p:ph idx="1"/>
          </p:nvPr>
        </p:nvSpPr>
        <p:spPr>
          <a:xfrm>
            <a:off x="6090574" y="1724346"/>
            <a:ext cx="5614874" cy="4747475"/>
          </a:xfrm>
        </p:spPr>
        <p:txBody>
          <a:bodyPr anchor="ctr">
            <a:normAutofit/>
          </a:bodyPr>
          <a:lstStyle/>
          <a:p>
            <a:pPr marL="0" marR="0" indent="0">
              <a:spcBef>
                <a:spcPts val="0"/>
              </a:spcBef>
              <a:spcAft>
                <a:spcPts val="800"/>
              </a:spcAft>
              <a:buNone/>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Manipulative linking is accountable to search engine teams’ penalties since it forces unnecessary traffic. You may get visitors, but these are visitors who are not interested in your brand. Some of the types of links to avoid are article marketing links, websites with cleansing domains, blogs with single posts, over-optimized anchor text links, and low-quality press releases.</a:t>
            </a:r>
          </a:p>
          <a:p>
            <a:pPr marL="0" marR="0" indent="0">
              <a:spcBef>
                <a:spcPts val="0"/>
              </a:spcBef>
              <a:spcAft>
                <a:spcPts val="800"/>
              </a:spcAft>
              <a:buNone/>
            </a:pPr>
            <a:r>
              <a:rPr lang="en-US"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Cloaking is a process that involves the submission of 2 different batches of reports; the reports passed to search engine teams vary from the reports that are viewable to your website visitors. However, while it is sometimes considered acceptable (i.e., It can raise traffic.), cloaking methods can lead to SEO-related penalties. To be safe, it is therefore recommended to eliminate the practices by divulging information openly.</a:t>
            </a:r>
          </a:p>
        </p:txBody>
      </p:sp>
    </p:spTree>
    <p:extLst>
      <p:ext uri="{BB962C8B-B14F-4D97-AF65-F5344CB8AC3E}">
        <p14:creationId xmlns:p14="http://schemas.microsoft.com/office/powerpoint/2010/main" val="2512517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787</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Lato</vt:lpstr>
      <vt:lpstr>Open Sans</vt:lpstr>
      <vt:lpstr>Office Theme</vt:lpstr>
      <vt:lpstr>Lesson 4: Solving SEO Problems</vt:lpstr>
      <vt:lpstr>What Is a Search Engine Spider? </vt:lpstr>
      <vt:lpstr>How do search engine spiders work?</vt:lpstr>
      <vt:lpstr>PowerPoint Presentation</vt:lpstr>
      <vt:lpstr>Why should I care about search engine spiders?</vt:lpstr>
      <vt:lpstr>Change the Browser User Agent</vt:lpstr>
      <vt:lpstr>What Does “Indexed Pages” Mean?</vt:lpstr>
      <vt:lpstr>What Does “Non-Indexed pages” Mean?</vt:lpstr>
      <vt:lpstr>Common SEO Penalties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SEO Problems</dc:title>
  <dc:creator>Kubilay Cagatay</dc:creator>
  <cp:lastModifiedBy>Kubilay Cagatay</cp:lastModifiedBy>
  <cp:revision>7</cp:revision>
  <dcterms:created xsi:type="dcterms:W3CDTF">2021-02-28T06:12:26Z</dcterms:created>
  <dcterms:modified xsi:type="dcterms:W3CDTF">2021-03-02T23:57:28Z</dcterms:modified>
</cp:coreProperties>
</file>