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535590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535590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535590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7535590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535590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535590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7535590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7535590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98682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98682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000"/>
            <a:ext cx="8839198" cy="365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13" y="618700"/>
            <a:ext cx="7280777" cy="43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52125" y="72075"/>
            <a:ext cx="54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Bayesian Optimization in different data regimes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917150" y="1423050"/>
            <a:ext cx="1710000" cy="17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Dimension Reduction; Feature Selection;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Ex : </a:t>
            </a:r>
            <a:r>
              <a:rPr lang="en" sz="1300">
                <a:solidFill>
                  <a:schemeClr val="dk1"/>
                </a:solidFill>
              </a:rPr>
              <a:t>Random Forest</a:t>
            </a:r>
            <a:endParaRPr sz="1300"/>
          </a:p>
        </p:txBody>
      </p:sp>
      <p:sp>
        <p:nvSpPr>
          <p:cNvPr id="62" name="Google Shape;62;p14"/>
          <p:cNvSpPr/>
          <p:nvPr/>
        </p:nvSpPr>
        <p:spPr>
          <a:xfrm>
            <a:off x="1664125" y="2412025"/>
            <a:ext cx="1710000" cy="17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Active learning with Gaussian Process</a:t>
            </a:r>
            <a:endParaRPr sz="1300"/>
          </a:p>
        </p:txBody>
      </p:sp>
      <p:sp>
        <p:nvSpPr>
          <p:cNvPr id="63" name="Google Shape;63;p14"/>
          <p:cNvSpPr/>
          <p:nvPr/>
        </p:nvSpPr>
        <p:spPr>
          <a:xfrm>
            <a:off x="6034550" y="618700"/>
            <a:ext cx="1992000" cy="18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Neural network ensemble;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Bayesian Neural </a:t>
            </a:r>
            <a:r>
              <a:rPr lang="en" sz="1300"/>
              <a:t>Network</a:t>
            </a:r>
            <a:r>
              <a:rPr lang="en" sz="1300"/>
              <a:t>;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Latent space representation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46952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42850" y="905050"/>
            <a:ext cx="3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K means </a:t>
            </a:r>
            <a:r>
              <a:rPr lang="en">
                <a:solidFill>
                  <a:schemeClr val="dk2"/>
                </a:solidFill>
              </a:rPr>
              <a:t>clustering is used to initially partition the data.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324100" y="2285175"/>
            <a:ext cx="380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 percent of the data from each of the sampled clusters goes to train each of the local GP models.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305200" y="3710525"/>
            <a:ext cx="383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Based on the material recommended we use an epsilon-greedy algorithm to choose which GP model to continue training.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6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COFs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13950"/>
            <a:ext cx="85206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400">
                <a:solidFill>
                  <a:schemeClr val="dk1"/>
                </a:solidFill>
              </a:rPr>
              <a:t>69,840</a:t>
            </a:r>
            <a:r>
              <a:rPr lang="en" sz="1400">
                <a:solidFill>
                  <a:schemeClr val="dk1"/>
                </a:solidFill>
              </a:rPr>
              <a:t> 2D/3D covalent organic frameworks (COFs) assembled in silico from 666 distinct organic linkers and four established synthetic routes.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chemeClr val="dk1"/>
                </a:solidFill>
              </a:rPr>
              <a:t>Objective: maximax methane storage performance (deliverable capacity)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100" y="1516450"/>
            <a:ext cx="2924951" cy="20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200725" y="1247363"/>
            <a:ext cx="27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Features representation of a COF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75" y="1672475"/>
            <a:ext cx="1657150" cy="15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0" y="1162613"/>
            <a:ext cx="279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linker108_CH_linker91_N_bex</a:t>
            </a:r>
            <a:r>
              <a:rPr lang="en" sz="1000"/>
              <a:t> (2D COF)</a:t>
            </a:r>
            <a:endParaRPr sz="1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588" y="1938350"/>
            <a:ext cx="3223713" cy="28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475" y="3441424"/>
            <a:ext cx="1657149" cy="152314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2943163"/>
            <a:ext cx="279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linker91_C_linker91_C_lcs_f</a:t>
            </a:r>
            <a:r>
              <a:rPr lang="en" sz="1000"/>
              <a:t> (3D COF)</a:t>
            </a:r>
            <a:endParaRPr sz="1000"/>
          </a:p>
        </p:txBody>
      </p:sp>
      <p:sp>
        <p:nvSpPr>
          <p:cNvPr id="86" name="Google Shape;86;p16"/>
          <p:cNvSpPr txBox="1"/>
          <p:nvPr/>
        </p:nvSpPr>
        <p:spPr>
          <a:xfrm>
            <a:off x="2916400" y="1384238"/>
            <a:ext cx="279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Deliverable capacity v.s geometric </a:t>
            </a:r>
            <a:r>
              <a:rPr lang="en" sz="1200"/>
              <a:t>surface</a:t>
            </a:r>
            <a:r>
              <a:rPr lang="en" sz="1200"/>
              <a:t> area of all structures</a:t>
            </a:r>
            <a:endParaRPr sz="9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9525" y="3670813"/>
            <a:ext cx="2874500" cy="12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118275" y="3441425"/>
            <a:ext cx="28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Heatmap over reduce 2D feature space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3313325" y="4804800"/>
            <a:ext cx="24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Chem. Mater.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2018,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15, 5069–5086</a:t>
            </a:r>
            <a:endParaRPr sz="1500"/>
          </a:p>
        </p:txBody>
      </p:sp>
      <p:sp>
        <p:nvSpPr>
          <p:cNvPr id="90" name="Google Shape;90;p16"/>
          <p:cNvSpPr txBox="1"/>
          <p:nvPr/>
        </p:nvSpPr>
        <p:spPr>
          <a:xfrm>
            <a:off x="6258900" y="48047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</a:rPr>
              <a:t>Mol. Syst. Des. Eng.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2021,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1066-1086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3000" y="9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Single GPs vs 3 Local GPs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25475" y="3625150"/>
            <a:ext cx="50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 both cases the GP </a:t>
            </a:r>
            <a:r>
              <a:rPr lang="en">
                <a:solidFill>
                  <a:schemeClr val="dk2"/>
                </a:solidFill>
              </a:rPr>
              <a:t>model was retrained after 20 iterations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5475" y="4070600"/>
            <a:ext cx="57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5% of the </a:t>
            </a:r>
            <a:r>
              <a:rPr lang="en">
                <a:solidFill>
                  <a:schemeClr val="dk2"/>
                </a:solidFill>
              </a:rPr>
              <a:t>data was used to initially train the surrogate models.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75" y="860975"/>
            <a:ext cx="3861117" cy="24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75" y="860975"/>
            <a:ext cx="3918601" cy="24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24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