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576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39" d="100"/>
          <a:sy n="39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367089"/>
            <a:ext cx="27432000" cy="71628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0806114"/>
            <a:ext cx="27432000" cy="4967286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095375"/>
            <a:ext cx="7886700" cy="17435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095375"/>
            <a:ext cx="23202900" cy="17435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5129215"/>
            <a:ext cx="31546800" cy="8558211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3768391"/>
            <a:ext cx="31546800" cy="4500561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5476875"/>
            <a:ext cx="1554480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5476875"/>
            <a:ext cx="1554480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095377"/>
            <a:ext cx="31546800" cy="3976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5043489"/>
            <a:ext cx="15473361" cy="247173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7515225"/>
            <a:ext cx="15473361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5043489"/>
            <a:ext cx="15549564" cy="247173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7515225"/>
            <a:ext cx="15549564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371600"/>
            <a:ext cx="11796711" cy="48006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2962277"/>
            <a:ext cx="18516600" cy="14620875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172200"/>
            <a:ext cx="11796711" cy="11434764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371600"/>
            <a:ext cx="11796711" cy="48006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2962277"/>
            <a:ext cx="18516600" cy="14620875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172200"/>
            <a:ext cx="11796711" cy="11434764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095377"/>
            <a:ext cx="31546800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5476875"/>
            <a:ext cx="31546800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9069052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2DBB6-FF6E-AF45-B2C9-7E4C2C6ED6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9069052"/>
            <a:ext cx="123444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9069052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C2CF8-6251-4B47-8E83-698B0985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0ED1F-CCD5-6813-8E21-4EED1144E91B}"/>
              </a:ext>
            </a:extLst>
          </p:cNvPr>
          <p:cNvSpPr txBox="1"/>
          <p:nvPr/>
        </p:nvSpPr>
        <p:spPr>
          <a:xfrm>
            <a:off x="0" y="0"/>
            <a:ext cx="237840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6: Multi-Objective Bayesian Optimization</a:t>
            </a:r>
          </a:p>
          <a:p>
            <a:r>
              <a:rPr lang="en-US" sz="6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Transparent Electromagnetic Interference Shielding</a:t>
            </a:r>
          </a:p>
          <a:p>
            <a:r>
              <a:rPr lang="en-US" sz="6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Thin-Film Structures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A1C72-AC5C-D80B-7ADB-119C0C23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0" y="0"/>
            <a:ext cx="45720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84ADC-B018-7D88-9A67-A3BB3406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692" y="0"/>
            <a:ext cx="5574723" cy="140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E47F87-6499-A892-EDD2-6AB8B1EB5F85}"/>
              </a:ext>
            </a:extLst>
          </p:cNvPr>
          <p:cNvSpPr txBox="1"/>
          <p:nvPr/>
        </p:nvSpPr>
        <p:spPr>
          <a:xfrm>
            <a:off x="24757444" y="1562948"/>
            <a:ext cx="118185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Jungtaek Kim (Team Leader), </a:t>
            </a:r>
            <a:r>
              <a:rPr lang="en-US" sz="480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Mingxuan</a:t>
            </a:r>
            <a:r>
              <a:rPr lang="en-US" sz="48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Li,</a:t>
            </a:r>
          </a:p>
          <a:p>
            <a:r>
              <a:rPr lang="en-US" sz="48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Oliver Hinder, and Paul W. Leu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CCD1E7-5F9F-8412-773D-F0FC00C7CBC4}"/>
              </a:ext>
            </a:extLst>
          </p:cNvPr>
          <p:cNvGrpSpPr/>
          <p:nvPr/>
        </p:nvGrpSpPr>
        <p:grpSpPr>
          <a:xfrm>
            <a:off x="22571040" y="3524519"/>
            <a:ext cx="13893762" cy="11821526"/>
            <a:chOff x="21591330" y="3589833"/>
            <a:chExt cx="13893762" cy="118215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8309BE5-E65C-CEEE-5AD1-14F1EE4F5247}"/>
                </a:ext>
              </a:extLst>
            </p:cNvPr>
            <p:cNvGrpSpPr/>
            <p:nvPr/>
          </p:nvGrpSpPr>
          <p:grpSpPr>
            <a:xfrm>
              <a:off x="21591330" y="3612962"/>
              <a:ext cx="6733212" cy="5752382"/>
              <a:chOff x="19297001" y="4242053"/>
              <a:chExt cx="6733212" cy="575238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B297ADF-9E26-8CDF-1C3E-0D965EC13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97001" y="4242053"/>
                <a:ext cx="6733212" cy="50292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3B5613-71D3-990F-A8AF-B4C15810F74B}"/>
                  </a:ext>
                </a:extLst>
              </p:cNvPr>
              <p:cNvSpPr txBox="1"/>
              <p:nvPr/>
            </p:nvSpPr>
            <p:spPr>
              <a:xfrm>
                <a:off x="20408663" y="9224994"/>
                <a:ext cx="45098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0" u="none" strike="noStrik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Two-layer system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440D8CF-B530-9F20-B36D-C4055AE1D481}"/>
                </a:ext>
              </a:extLst>
            </p:cNvPr>
            <p:cNvGrpSpPr/>
            <p:nvPr/>
          </p:nvGrpSpPr>
          <p:grpSpPr>
            <a:xfrm>
              <a:off x="28751881" y="3589833"/>
              <a:ext cx="6733211" cy="5798641"/>
              <a:chOff x="27833639" y="3589833"/>
              <a:chExt cx="6733211" cy="579864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3173D7-EAD7-7C9E-458F-1E926DBB2E55}"/>
                  </a:ext>
                </a:extLst>
              </p:cNvPr>
              <p:cNvSpPr txBox="1"/>
              <p:nvPr/>
            </p:nvSpPr>
            <p:spPr>
              <a:xfrm>
                <a:off x="28896986" y="8619033"/>
                <a:ext cx="460651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i="0" u="none" strike="noStrik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Four-layer system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15B25C5-7751-6B22-A1FD-3F97D1F8A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33639" y="3589833"/>
                <a:ext cx="6733211" cy="5029200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65FE60B-A60D-0429-2EB5-18EE1562C030}"/>
                </a:ext>
              </a:extLst>
            </p:cNvPr>
            <p:cNvGrpSpPr/>
            <p:nvPr/>
          </p:nvGrpSpPr>
          <p:grpSpPr>
            <a:xfrm>
              <a:off x="21591331" y="9605508"/>
              <a:ext cx="6733211" cy="5805851"/>
              <a:chOff x="14367216" y="3585445"/>
              <a:chExt cx="6733211" cy="5805851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BE04620-F59D-5912-DD6F-93FAA994B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67216" y="3585445"/>
                <a:ext cx="6733211" cy="50292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DEA307-3CAA-8F36-8C8C-26D042BFC85A}"/>
                  </a:ext>
                </a:extLst>
              </p:cNvPr>
              <p:cNvSpPr txBox="1"/>
              <p:nvPr/>
            </p:nvSpPr>
            <p:spPr>
              <a:xfrm>
                <a:off x="15625904" y="8621855"/>
                <a:ext cx="42158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Six</a:t>
                </a:r>
                <a:r>
                  <a:rPr lang="en-US" sz="4400" i="0" u="none" strike="noStrik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-layer system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8DD3027-EE45-D992-B17C-D5E2F1D6CED6}"/>
                </a:ext>
              </a:extLst>
            </p:cNvPr>
            <p:cNvGrpSpPr/>
            <p:nvPr/>
          </p:nvGrpSpPr>
          <p:grpSpPr>
            <a:xfrm>
              <a:off x="28751881" y="9609113"/>
              <a:ext cx="6733211" cy="5798641"/>
              <a:chOff x="14121565" y="3589833"/>
              <a:chExt cx="6733211" cy="579864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005DF9B-3DFE-FCA6-6B54-BB5EF183F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21565" y="3589833"/>
                <a:ext cx="6733211" cy="50292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A920EC-DEAD-EA73-A7F8-44B4C02C95D5}"/>
                  </a:ext>
                </a:extLst>
              </p:cNvPr>
              <p:cNvSpPr txBox="1"/>
              <p:nvPr/>
            </p:nvSpPr>
            <p:spPr>
              <a:xfrm>
                <a:off x="15109859" y="8619033"/>
                <a:ext cx="47566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i="0" u="none" strike="noStrik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Eight-layer system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51F28F-E140-10D7-ED9E-D69D9F72BFB2}"/>
              </a:ext>
            </a:extLst>
          </p:cNvPr>
          <p:cNvCxnSpPr>
            <a:cxnSpLocks/>
          </p:cNvCxnSpPr>
          <p:nvPr/>
        </p:nvCxnSpPr>
        <p:spPr>
          <a:xfrm>
            <a:off x="137160" y="3213814"/>
            <a:ext cx="36301680" cy="0"/>
          </a:xfrm>
          <a:prstGeom prst="line">
            <a:avLst/>
          </a:prstGeom>
          <a:ln w="889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E1F407-6353-04E8-F895-9E2FE784D492}"/>
              </a:ext>
            </a:extLst>
          </p:cNvPr>
          <p:cNvGrpSpPr/>
          <p:nvPr/>
        </p:nvGrpSpPr>
        <p:grpSpPr>
          <a:xfrm>
            <a:off x="0" y="3372865"/>
            <a:ext cx="13875914" cy="4898234"/>
            <a:chOff x="0" y="3372865"/>
            <a:chExt cx="13875914" cy="4898234"/>
          </a:xfrm>
        </p:grpSpPr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8E30AF4A-8C50-66C9-BD87-E4090CF998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03862"/>
              <a:ext cx="5421087" cy="4067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C77726-88E5-151A-D00B-519815A472AE}"/>
                </a:ext>
              </a:extLst>
            </p:cNvPr>
            <p:cNvSpPr txBox="1"/>
            <p:nvPr/>
          </p:nvSpPr>
          <p:spPr>
            <a:xfrm>
              <a:off x="0" y="3372865"/>
              <a:ext cx="138759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Electromagnetic Interference Shielding</a:t>
              </a:r>
              <a:endParaRPr lang="en-US" sz="540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27828C-94DF-40D1-6C77-E8F68BECE1C8}"/>
                </a:ext>
              </a:extLst>
            </p:cNvPr>
            <p:cNvSpPr txBox="1"/>
            <p:nvPr/>
          </p:nvSpPr>
          <p:spPr>
            <a:xfrm>
              <a:off x="5421087" y="4485447"/>
              <a:ext cx="8454827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Protect a device from radio-frequency interference.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Transparency is r</a:t>
              </a:r>
              <a:r>
                <a:rPr 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equired for specific applications such as spacecraft windows.</a:t>
              </a:r>
              <a:endParaRPr lang="en-US" sz="480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617D17-33D1-F4B8-44E2-A35E8D288E6A}"/>
              </a:ext>
            </a:extLst>
          </p:cNvPr>
          <p:cNvGrpSpPr/>
          <p:nvPr/>
        </p:nvGrpSpPr>
        <p:grpSpPr>
          <a:xfrm>
            <a:off x="0" y="14371279"/>
            <a:ext cx="13875914" cy="6137506"/>
            <a:chOff x="0" y="11954663"/>
            <a:chExt cx="13875914" cy="61375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D045AE-EAB9-B92D-D0B8-B3F2B50610FD}"/>
                </a:ext>
              </a:extLst>
            </p:cNvPr>
            <p:cNvSpPr txBox="1"/>
            <p:nvPr/>
          </p:nvSpPr>
          <p:spPr>
            <a:xfrm>
              <a:off x="0" y="11954663"/>
              <a:ext cx="13576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Multi-Objective Bayesian Optimization</a:t>
              </a:r>
              <a:endParaRPr lang="en-US" sz="540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CF93FC7-5C47-E560-C55E-D5596C8B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42621" y="13173998"/>
              <a:ext cx="10079264" cy="949073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3938CC-512E-AB2E-2D28-07EF3C34EC3C}"/>
                </a:ext>
              </a:extLst>
            </p:cNvPr>
            <p:cNvSpPr txBox="1"/>
            <p:nvPr/>
          </p:nvSpPr>
          <p:spPr>
            <a:xfrm>
              <a:off x="137160" y="14306517"/>
              <a:ext cx="1373875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Since two objectives are black-</a:t>
              </a:r>
              <a:r>
                <a:rPr 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box, multi-objective Bayesian optimization is employed.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Random scalarization for </a:t>
              </a:r>
              <a:r>
                <a:rPr 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both acquisition functions are used for multi-objective Bayesian optimization.</a:t>
              </a:r>
              <a:endParaRPr lang="en-US" sz="480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42842C-AA58-1C19-E99D-ECB1C521A647}"/>
              </a:ext>
            </a:extLst>
          </p:cNvPr>
          <p:cNvGrpSpPr/>
          <p:nvPr/>
        </p:nvGrpSpPr>
        <p:grpSpPr>
          <a:xfrm>
            <a:off x="-5823" y="8449364"/>
            <a:ext cx="13881737" cy="5743650"/>
            <a:chOff x="-5823" y="8387292"/>
            <a:chExt cx="13881737" cy="574365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467561-3BBC-C54A-1EFE-0E80BC3E976D}"/>
                </a:ext>
              </a:extLst>
            </p:cNvPr>
            <p:cNvSpPr txBox="1"/>
            <p:nvPr/>
          </p:nvSpPr>
          <p:spPr>
            <a:xfrm>
              <a:off x="-5823" y="8387292"/>
              <a:ext cx="75168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Problem Formulation</a:t>
              </a:r>
              <a:endParaRPr lang="en-US" sz="540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E0F1EF-F273-5DB3-BB1E-7E910621BB72}"/>
                </a:ext>
              </a:extLst>
            </p:cNvPr>
            <p:cNvSpPr txBox="1"/>
            <p:nvPr/>
          </p:nvSpPr>
          <p:spPr>
            <a:xfrm>
              <a:off x="137160" y="9606627"/>
              <a:ext cx="1373875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Simple thin-film structures are used for electromagnetic interference shielding.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Transmittance </a:t>
              </a:r>
              <a:r>
                <a:rPr 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shielding effectiveness are considered as objectives being optimized.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Material and thickness for each layer is selected by Bayesian optimization.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5E48E814-4CAA-C5D8-CB38-9DE1721F8343}"/>
              </a:ext>
            </a:extLst>
          </p:cNvPr>
          <p:cNvGrpSpPr/>
          <p:nvPr/>
        </p:nvGrpSpPr>
        <p:grpSpPr>
          <a:xfrm>
            <a:off x="13985461" y="3470835"/>
            <a:ext cx="8416074" cy="11105767"/>
            <a:chOff x="14148746" y="3470835"/>
            <a:chExt cx="8416074" cy="1110576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E89A474-381F-D110-3951-1DFE852E75F5}"/>
                </a:ext>
              </a:extLst>
            </p:cNvPr>
            <p:cNvSpPr/>
            <p:nvPr/>
          </p:nvSpPr>
          <p:spPr>
            <a:xfrm>
              <a:off x="14148746" y="3470835"/>
              <a:ext cx="8416074" cy="11105767"/>
            </a:xfrm>
            <a:prstGeom prst="rect">
              <a:avLst/>
            </a:prstGeom>
            <a:noFill/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EEEBBDA-8346-B6A8-29BB-046C0466758C}"/>
                </a:ext>
              </a:extLst>
            </p:cNvPr>
            <p:cNvGrpSpPr/>
            <p:nvPr/>
          </p:nvGrpSpPr>
          <p:grpSpPr>
            <a:xfrm>
              <a:off x="14358733" y="3626274"/>
              <a:ext cx="7996100" cy="10794889"/>
              <a:chOff x="14212668" y="3705536"/>
              <a:chExt cx="7996100" cy="1079488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232ED8-377E-0ADA-7730-705F50563E56}"/>
                  </a:ext>
                </a:extLst>
              </p:cNvPr>
              <p:cNvSpPr txBox="1"/>
              <p:nvPr/>
            </p:nvSpPr>
            <p:spPr>
              <a:xfrm>
                <a:off x="15794832" y="3705536"/>
                <a:ext cx="48317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Search Space</a:t>
                </a:r>
                <a:endParaRPr lang="en-US" sz="54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5CC3E7-DE46-424A-4678-79423BC70EED}"/>
                  </a:ext>
                </a:extLst>
              </p:cNvPr>
              <p:cNvSpPr txBox="1"/>
              <p:nvPr/>
            </p:nvSpPr>
            <p:spPr>
              <a:xfrm>
                <a:off x="14471188" y="4781180"/>
                <a:ext cx="747906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Material choices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Ag, Al, Al</a:t>
                </a:r>
                <a:r>
                  <a:rPr lang="en-US" sz="48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</a:t>
                </a:r>
                <a:r>
                  <a:rPr lang="en-US" sz="48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Cr, Ni, Pd, Si</a:t>
                </a:r>
                <a:r>
                  <a:rPr lang="en-US" sz="48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48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SiO</a:t>
                </a:r>
                <a:r>
                  <a:rPr lang="en-US" sz="48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n-US" sz="4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</a:t>
                </a: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n-US" sz="4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TiN</a:t>
                </a: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TiO</a:t>
                </a:r>
                <a:r>
                  <a:rPr lang="en-US" sz="48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W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Thickness range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[5, 20] nm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F675063-7E9D-60D1-4CB5-5066F251F9CA}"/>
                  </a:ext>
                </a:extLst>
              </p:cNvPr>
              <p:cNvSpPr txBox="1"/>
              <p:nvPr/>
            </p:nvSpPr>
            <p:spPr>
              <a:xfrm>
                <a:off x="14212668" y="9491951"/>
                <a:ext cx="79961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Bayesian Optimization</a:t>
                </a:r>
                <a:endParaRPr lang="en-US" sz="54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794D701-3AE7-20DB-AE69-9A50CE4DA43A}"/>
                  </a:ext>
                </a:extLst>
              </p:cNvPr>
              <p:cNvSpPr txBox="1"/>
              <p:nvPr/>
            </p:nvSpPr>
            <p:spPr>
              <a:xfrm>
                <a:off x="14471188" y="10617325"/>
                <a:ext cx="747906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Gaussian processes with the </a:t>
                </a:r>
                <a:r>
                  <a:rPr lang="en-US" sz="4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Matérn</a:t>
                </a: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5/2 kernel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Expected improvement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001016D-631E-A257-FB1A-829167C93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97668" y="13001825"/>
                <a:ext cx="5626100" cy="1498600"/>
              </a:xfrm>
              <a:prstGeom prst="rect">
                <a:avLst/>
              </a:prstGeom>
            </p:spPr>
          </p:pic>
        </p:grpSp>
      </p:grp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426927D8-441E-B040-E786-3A93059BF8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74793" y="14975361"/>
            <a:ext cx="4389120" cy="5876257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7D75AEBB-A809-A56E-4BF3-133B20C62A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68540" y="14973693"/>
            <a:ext cx="4399342" cy="5879592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0E5AFEA1-287C-EE34-668E-7F833C4E51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770018" y="14973693"/>
            <a:ext cx="4391611" cy="5879592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CE17F678-BA66-4A46-2AF2-A5B3FC61DC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171496" y="14973693"/>
            <a:ext cx="4391611" cy="5879592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9A2ED05D-0587-3EF0-5274-274B600FC6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72974" y="14973693"/>
            <a:ext cx="4391611" cy="58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6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169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Jungtaek</dc:creator>
  <cp:lastModifiedBy>Kim, Jungtaek</cp:lastModifiedBy>
  <cp:revision>13</cp:revision>
  <dcterms:created xsi:type="dcterms:W3CDTF">2024-03-28T14:21:14Z</dcterms:created>
  <dcterms:modified xsi:type="dcterms:W3CDTF">2024-03-28T15:27:02Z</dcterms:modified>
</cp:coreProperties>
</file>