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78522"/>
  </p:normalViewPr>
  <p:slideViewPr>
    <p:cSldViewPr snapToGrid="0">
      <p:cViewPr varScale="1">
        <p:scale>
          <a:sx n="96" d="100"/>
          <a:sy n="96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D39FCB-E8BA-EA46-8902-83480B6C5C94}" type="datetimeFigureOut">
              <a:rPr lang="en-US" smtClean="0"/>
              <a:t>3/28/24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5CE64-84E8-534C-AD70-102D19E57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91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everyone.</a:t>
            </a:r>
          </a:p>
          <a:p>
            <a:r>
              <a:rPr lang="en-US" dirty="0"/>
              <a:t>Today we are talking about our hackathon project, multi-objective Bayesian optimization for transparent electromagnetic interference shielding with thin-film structures.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5CE64-84E8-534C-AD70-102D19E57B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17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Electromagnetic interference shielding is to protect a device from radio-frequency interference.</a:t>
            </a:r>
          </a:p>
          <a:p>
            <a:r>
              <a:rPr lang="en-US" dirty="0"/>
              <a:t>In addition, transparency is required for specific applications such as spacecraft windows.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5CE64-84E8-534C-AD70-102D19E57B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36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project, we are interested in simple thin-film structures for electromagnetic interference shielding.</a:t>
            </a:r>
          </a:p>
          <a:p>
            <a:r>
              <a:rPr lang="en-US" dirty="0"/>
              <a:t>For objectives, transmittance and shielding effectiveness are used.</a:t>
            </a:r>
          </a:p>
          <a:p>
            <a:r>
              <a:rPr lang="en-US" dirty="0"/>
              <a:t>Our goal is to maximize both objectives by selecting material and thickness for each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5CE64-84E8-534C-AD70-102D19E57B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9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maximize two objectives regarding transmittance and shielding effectiveness using multi-objective Bayesian optimization.</a:t>
            </a:r>
          </a:p>
          <a:p>
            <a:r>
              <a:rPr lang="en-US" dirty="0"/>
              <a:t>To implement the multi-objective Bayesian optimization, we use random scalarization for both acquisition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5CE64-84E8-534C-AD70-102D19E57B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78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search space contains twelve material choices and a thickness range from 5 to 20 nanometers.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5CE64-84E8-534C-AD70-102D19E57B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87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Bayesian optimization, Gaussian process regression and expected improvement are 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5CE64-84E8-534C-AD70-102D19E57B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00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present experimental results in this page.</a:t>
            </a:r>
          </a:p>
          <a:p>
            <a:r>
              <a:rPr lang="en-US" dirty="0"/>
              <a:t>Multi-objective Bayesian optimization is quite effective for finding the Pareto frontier of two objectives as shown in figures.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5CE64-84E8-534C-AD70-102D19E57B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22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5CE64-84E8-534C-AD70-102D19E57B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95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9BC3E-E6F1-45CF-0E2F-B989C32FC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B3FF27-6B88-D621-74A1-7DCA3E5E2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E453D-B0C8-900B-ACBC-A77F97EBB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EDE6-F18F-F243-BF53-2B0C883C5BB6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0596A-27F2-91BA-8324-4E309E5C7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FC67D-9CC1-FD19-0F1B-3BE917B3A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2B02-B7F3-2D4F-A7F7-BC9600DE0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61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C93C2-7D6E-0F5B-7F65-4626C9F88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4EFE2-3177-2289-31F1-906CD9E10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D9EBF-E03A-2CA4-7062-305E949B1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EDE6-F18F-F243-BF53-2B0C883C5BB6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4616D-47D8-4C89-802D-83970FAC9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9B7CC-8DD0-2E95-1844-253143BA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2B02-B7F3-2D4F-A7F7-BC9600DE0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30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6DE786-E751-E8DF-7DD5-9D440348E3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6F98C6-FDB1-6ECC-282E-B6E4DA74A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2557B-7B77-7CEF-97B7-14FD6A745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EDE6-F18F-F243-BF53-2B0C883C5BB6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899F9-C6C7-38D9-8400-4ACF1BDAA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6D526-A622-8714-F275-3BC091748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2B02-B7F3-2D4F-A7F7-BC9600DE0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00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1E1EB-58EC-AAC2-CD96-EA56D0FC6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1F366-E0C3-0912-F692-2D794C7D6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2D0DA-D2DF-5EAC-46D1-A5EED5A38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EDE6-F18F-F243-BF53-2B0C883C5BB6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22686-1EAA-CA9A-B236-ACE8E7B0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5E652-4C96-5E4F-1157-42FC18711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2B02-B7F3-2D4F-A7F7-BC9600DE0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15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5F847-382A-EC19-39E6-71712A0B0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1F018-4AAA-1609-22D4-A699AC247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C4A6D-675D-C782-3268-CA34D7B0E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EDE6-F18F-F243-BF53-2B0C883C5BB6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0F5AE-6F84-4D4C-665A-3F8FF1422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34CA9-C2E8-B847-23F2-E65E3D7D9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2B02-B7F3-2D4F-A7F7-BC9600DE0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12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6695B-E70B-D5A4-6A1F-C86B160ED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CB657-7627-A86F-F078-482ADBAB65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ABE4E-5769-55FF-536F-4B09F7F33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1976E-6094-2AFB-AC76-95DCA0F63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EDE6-F18F-F243-BF53-2B0C883C5BB6}" type="datetimeFigureOut">
              <a:rPr lang="en-US" smtClean="0"/>
              <a:t>3/28/24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67C08-0424-BD38-C6E2-0FE408F04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A7E06-6935-C545-92B5-388718DBC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2B02-B7F3-2D4F-A7F7-BC9600DE0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CC6A-BFF8-DD49-5F02-F158FE4EA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EE8C2-7DFB-970E-B173-922A6BF73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E28FA-5735-235E-B1F0-A5279072B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1412FB-B5F0-B496-B9B3-22B171CF3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0DAE4F-47DA-40AC-CBB1-4070208842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2F820-2D61-E416-F152-0378AAE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EDE6-F18F-F243-BF53-2B0C883C5BB6}" type="datetimeFigureOut">
              <a:rPr lang="en-US" smtClean="0"/>
              <a:t>3/28/24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41E41C-E839-EA8C-3033-EF2A71810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13D797-587E-4458-F457-F58C86DB7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2B02-B7F3-2D4F-A7F7-BC9600DE0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31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BA900-A859-4E8F-9B86-BF8A1E07D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2C7DC5-0506-F6F1-8603-35B3AA82B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EDE6-F18F-F243-BF53-2B0C883C5BB6}" type="datetimeFigureOut">
              <a:rPr lang="en-US" smtClean="0"/>
              <a:t>3/28/24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15FFD3-AFA0-320F-4B0A-E5720A520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9A0E94-6AF3-6616-29B5-BBE50750D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2B02-B7F3-2D4F-A7F7-BC9600DE0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21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4718C7-8042-2462-8769-3791F60B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EDE6-F18F-F243-BF53-2B0C883C5BB6}" type="datetimeFigureOut">
              <a:rPr lang="en-US" smtClean="0"/>
              <a:t>3/28/24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093458-1394-D1B1-D525-70EAA93ED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64AF4-248A-6E1B-82DE-D3EF4DB41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2B02-B7F3-2D4F-A7F7-BC9600DE0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6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756A9-17B9-DF1D-8D2D-C1002A446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DE2E5-A720-2477-3072-29B77E282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2AB5FC-4C9B-66B1-5D99-02A4EC94C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EA44A-1D1B-997B-5223-3FDEE6CFD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EDE6-F18F-F243-BF53-2B0C883C5BB6}" type="datetimeFigureOut">
              <a:rPr lang="en-US" smtClean="0"/>
              <a:t>3/28/24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F1896-DB26-E59A-56DC-B1A9ED17F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9BEA4-1B45-2759-2D53-C0AD5A3CB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2B02-B7F3-2D4F-A7F7-BC9600DE0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3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4AA5A-58AC-0556-599B-AA28285B0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AED807-5B6D-8B26-87A0-8298BB710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3D91FD-1569-E917-20BD-09FC5022B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06AF8-BB0F-756C-CD80-0C57EC961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EDE6-F18F-F243-BF53-2B0C883C5BB6}" type="datetimeFigureOut">
              <a:rPr lang="en-US" smtClean="0"/>
              <a:t>3/28/24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09B9F-6793-4586-9A25-D52B1AE11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85B6C-8824-CB52-B7D2-FB33805D0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2B02-B7F3-2D4F-A7F7-BC9600DE0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6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2B44E2-5952-BB01-ADFD-D5301B275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82E23-23AB-3571-CCEE-CBC241370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ECDBC-2646-7E59-1E61-061B1E3E9E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28EDE6-F18F-F243-BF53-2B0C883C5BB6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220B1-D6E1-B568-21E0-91163CF61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2E86A-F9E3-D761-670E-BC58175E6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2F2B02-B7F3-2D4F-A7F7-BC9600DE0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89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11" Type="http://schemas.openxmlformats.org/officeDocument/2006/relationships/image" Target="../media/image14.emf"/><Relationship Id="rId5" Type="http://schemas.openxmlformats.org/officeDocument/2006/relationships/image" Target="../media/image8.emf"/><Relationship Id="rId10" Type="http://schemas.openxmlformats.org/officeDocument/2006/relationships/image" Target="../media/image13.emf"/><Relationship Id="rId4" Type="http://schemas.openxmlformats.org/officeDocument/2006/relationships/image" Target="../media/image7.emf"/><Relationship Id="rId9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5A759-D4A8-E71F-CCF2-B68454449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9086" y="1122363"/>
            <a:ext cx="10493829" cy="2387600"/>
          </a:xfrm>
        </p:spPr>
        <p:txBody>
          <a:bodyPr>
            <a:noAutofit/>
          </a:bodyPr>
          <a:lstStyle/>
          <a:p>
            <a:r>
              <a:rPr lang="en-US" sz="3600" dirty="0"/>
              <a:t>PROJECT 6: Multi-Objective Bayesian Optimization</a:t>
            </a:r>
            <a:br>
              <a:rPr lang="en-US" sz="3600" dirty="0"/>
            </a:br>
            <a:r>
              <a:rPr lang="en-US" sz="3600" dirty="0"/>
              <a:t>for Transparent Electromagnetic Interference Shielding</a:t>
            </a:r>
            <a:br>
              <a:rPr lang="en-US" sz="3600" dirty="0"/>
            </a:br>
            <a:r>
              <a:rPr lang="en-US" sz="3600" dirty="0"/>
              <a:t>with Thin-Film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A8FF5-F4A6-77FD-4F41-564C615D30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Jungtaek Kim (Team Leader),</a:t>
            </a:r>
          </a:p>
          <a:p>
            <a:r>
              <a:rPr lang="en-US" dirty="0" err="1"/>
              <a:t>Mingxuan</a:t>
            </a:r>
            <a:r>
              <a:rPr lang="en-US" dirty="0"/>
              <a:t> Li, Oliver Hinder, and Paul W. Leu</a:t>
            </a:r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50CAEC0-8217-E7AB-C1B6-227033FD30B5}"/>
              </a:ext>
            </a:extLst>
          </p:cNvPr>
          <p:cNvGrpSpPr/>
          <p:nvPr/>
        </p:nvGrpSpPr>
        <p:grpSpPr>
          <a:xfrm>
            <a:off x="1614406" y="5041672"/>
            <a:ext cx="8963188" cy="1005840"/>
            <a:chOff x="1447180" y="5041672"/>
            <a:chExt cx="8963188" cy="100584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484AE7F-F0A8-FE83-6057-2DC299953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48184" y="5041672"/>
              <a:ext cx="3262184" cy="100584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98A33D7-C296-15CB-248A-198AA0CAB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47180" y="5041672"/>
              <a:ext cx="3977638" cy="10058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1476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41D6F-B848-B310-B2B6-50599825B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Electromagnetic Interference Shielding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31772-9032-7DCE-1D61-0BD925A96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0" y="1825625"/>
            <a:ext cx="6324600" cy="4351338"/>
          </a:xfrm>
        </p:spPr>
        <p:txBody>
          <a:bodyPr/>
          <a:lstStyle/>
          <a:p>
            <a:r>
              <a:rPr lang="en-US" dirty="0"/>
              <a:t>Protect a device from radio-frequency interference.</a:t>
            </a:r>
          </a:p>
          <a:p>
            <a:r>
              <a:rPr lang="en-US" dirty="0"/>
              <a:t>Transparency is required for specific applications such as spacecraft windows.</a:t>
            </a:r>
          </a:p>
        </p:txBody>
      </p:sp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A7D34A64-80F0-B09D-3329-20D52716E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49" y="2330690"/>
            <a:ext cx="4438290" cy="332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885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A3FCA-AB4F-6EC7-D43D-79FF7FA06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9B61B-6B57-EE36-3CDD-F3C450348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thin-film structures are used for electromagnetic interference shielding.</a:t>
            </a:r>
          </a:p>
          <a:p>
            <a:r>
              <a:rPr lang="en-US" dirty="0"/>
              <a:t>Transmittance and shielding effectiveness are considered as objectives being optimized.</a:t>
            </a:r>
          </a:p>
          <a:p>
            <a:r>
              <a:rPr lang="en-US" dirty="0"/>
              <a:t>Material and thickness for each layer is selected by Bayesian optimization.</a:t>
            </a:r>
          </a:p>
        </p:txBody>
      </p:sp>
    </p:spTree>
    <p:extLst>
      <p:ext uri="{BB962C8B-B14F-4D97-AF65-F5344CB8AC3E}">
        <p14:creationId xmlns:p14="http://schemas.microsoft.com/office/powerpoint/2010/main" val="749432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A3FCA-AB4F-6EC7-D43D-79FF7FA06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Multi-Objective Bayesian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9B61B-6B57-EE36-3CDD-F3C450348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10515600" cy="2747963"/>
          </a:xfrm>
        </p:spPr>
        <p:txBody>
          <a:bodyPr/>
          <a:lstStyle/>
          <a:p>
            <a:r>
              <a:rPr lang="en-US" dirty="0"/>
              <a:t>Since two objectives are black-box, multi-objective Bayesian optimization is employed.</a:t>
            </a:r>
          </a:p>
          <a:p>
            <a:r>
              <a:rPr lang="en-US" dirty="0"/>
              <a:t>Random scalarization for both acquisition functions are used for multi-objective Bayesian optimization.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EAFD1D-BAB8-6A3B-7ABB-8B28BC976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239" y="2198570"/>
            <a:ext cx="7673521" cy="72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3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E76D6-FD35-0B8D-5CE1-0EBD259EE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38AF4-CE98-F1FE-A3D3-C098378AD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Material choices</a:t>
            </a:r>
          </a:p>
          <a:p>
            <a:pPr lvl="1"/>
            <a:r>
              <a:rPr lang="en-US" dirty="0"/>
              <a:t>Ag, Al, Al2O3, Cr, Ni, Pd, Si3N4, SiO2, </a:t>
            </a:r>
            <a:r>
              <a:rPr lang="en-US" dirty="0" err="1"/>
              <a:t>Ti</a:t>
            </a:r>
            <a:r>
              <a:rPr lang="en-US" dirty="0"/>
              <a:t>, </a:t>
            </a:r>
            <a:r>
              <a:rPr lang="en-US" dirty="0" err="1"/>
              <a:t>TiN</a:t>
            </a:r>
            <a:r>
              <a:rPr lang="en-US" dirty="0"/>
              <a:t>, TiO2, W</a:t>
            </a:r>
          </a:p>
          <a:p>
            <a:r>
              <a:rPr lang="en-US" dirty="0"/>
              <a:t>Thickness range</a:t>
            </a:r>
          </a:p>
          <a:p>
            <a:pPr lvl="1"/>
            <a:r>
              <a:rPr lang="en-US" dirty="0"/>
              <a:t>[5, 20] nm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639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E76D6-FD35-0B8D-5CE1-0EBD259EE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Optimization 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38AF4-CE98-F1FE-A3D3-C098378AD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Gaussian processes with the </a:t>
            </a:r>
            <a:r>
              <a:rPr lang="en-US" dirty="0" err="1"/>
              <a:t>Matérn</a:t>
            </a:r>
            <a:r>
              <a:rPr lang="en-US" dirty="0"/>
              <a:t> 5/2 kernel</a:t>
            </a:r>
          </a:p>
          <a:p>
            <a:r>
              <a:rPr lang="en-US" dirty="0"/>
              <a:t>Expected improvement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383C98-C6FB-60A9-ACA0-37385DCB2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689" y="3995057"/>
            <a:ext cx="4282621" cy="114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323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E76D6-FD35-0B8D-5CE1-0EBD259EE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50802B-73F5-BA4B-C1C1-D9A42D611386}"/>
              </a:ext>
            </a:extLst>
          </p:cNvPr>
          <p:cNvGrpSpPr/>
          <p:nvPr/>
        </p:nvGrpSpPr>
        <p:grpSpPr>
          <a:xfrm>
            <a:off x="5775190" y="521279"/>
            <a:ext cx="3060551" cy="2809008"/>
            <a:chOff x="634316" y="1583777"/>
            <a:chExt cx="3060551" cy="280900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DECBAB4-DF34-367A-EEF2-B8639FBA3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4316" y="1583777"/>
              <a:ext cx="3060551" cy="22860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70E8DB3-32B4-EBD3-48D4-6AAC26AF9B61}"/>
                </a:ext>
              </a:extLst>
            </p:cNvPr>
            <p:cNvSpPr txBox="1"/>
            <p:nvPr/>
          </p:nvSpPr>
          <p:spPr>
            <a:xfrm>
              <a:off x="736893" y="3869565"/>
              <a:ext cx="28553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0" u="none" strike="noStrike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ea typeface="Tahoma" panose="020B0604030504040204" pitchFamily="34" charset="0"/>
                  <a:cs typeface="Tahoma" panose="020B0604030504040204" pitchFamily="34" charset="0"/>
                </a:rPr>
                <a:t>Two-layer system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3039753-2BB0-31B7-2A82-5CD9CA8BAE2A}"/>
              </a:ext>
            </a:extLst>
          </p:cNvPr>
          <p:cNvGrpSpPr/>
          <p:nvPr/>
        </p:nvGrpSpPr>
        <p:grpSpPr>
          <a:xfrm>
            <a:off x="9004070" y="521279"/>
            <a:ext cx="3060551" cy="2809008"/>
            <a:chOff x="3945939" y="1583777"/>
            <a:chExt cx="3060551" cy="280900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8C7FF63-2EDA-EAD6-7685-E36B42121247}"/>
                </a:ext>
              </a:extLst>
            </p:cNvPr>
            <p:cNvSpPr txBox="1"/>
            <p:nvPr/>
          </p:nvSpPr>
          <p:spPr>
            <a:xfrm>
              <a:off x="4010974" y="3869565"/>
              <a:ext cx="29304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0" u="none" strike="noStrike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ea typeface="Tahoma" panose="020B0604030504040204" pitchFamily="34" charset="0"/>
                  <a:cs typeface="Tahoma" panose="020B0604030504040204" pitchFamily="34" charset="0"/>
                </a:rPr>
                <a:t>Four-layer system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C2872C7-8B5B-9C02-6E6A-3B38D9000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45939" y="1583777"/>
              <a:ext cx="3060551" cy="228600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F021CB0-5A6B-0D2F-5EAA-8BE7867729C7}"/>
              </a:ext>
            </a:extLst>
          </p:cNvPr>
          <p:cNvGrpSpPr/>
          <p:nvPr/>
        </p:nvGrpSpPr>
        <p:grpSpPr>
          <a:xfrm>
            <a:off x="5775190" y="3864181"/>
            <a:ext cx="3060551" cy="2809008"/>
            <a:chOff x="7360137" y="1583777"/>
            <a:chExt cx="3060551" cy="2809008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84C341E-1A52-AA93-6505-9A57BD64C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60137" y="1583777"/>
              <a:ext cx="3060551" cy="2286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7A4A7C6-4291-76D1-4A32-6AF1999EC58A}"/>
                </a:ext>
              </a:extLst>
            </p:cNvPr>
            <p:cNvSpPr txBox="1"/>
            <p:nvPr/>
          </p:nvSpPr>
          <p:spPr>
            <a:xfrm>
              <a:off x="7548346" y="3869565"/>
              <a:ext cx="2684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Six</a:t>
              </a:r>
              <a:r>
                <a:rPr lang="en-US" sz="2800" i="0" u="none" strike="noStrike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ea typeface="Tahoma" panose="020B0604030504040204" pitchFamily="34" charset="0"/>
                  <a:cs typeface="Tahoma" panose="020B0604030504040204" pitchFamily="34" charset="0"/>
                </a:rPr>
                <a:t>-layer system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D2D0EC4-7C77-84BF-92FC-DB9CA362EE68}"/>
              </a:ext>
            </a:extLst>
          </p:cNvPr>
          <p:cNvGrpSpPr/>
          <p:nvPr/>
        </p:nvGrpSpPr>
        <p:grpSpPr>
          <a:xfrm>
            <a:off x="9004070" y="3864181"/>
            <a:ext cx="3060550" cy="2809008"/>
            <a:chOff x="10553591" y="1583777"/>
            <a:chExt cx="3060550" cy="280900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D0A89DD-78F9-C586-9848-B4094E839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553591" y="1583777"/>
              <a:ext cx="3060550" cy="2286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42BBFC6-3C5C-0AAB-083F-144ADFC7C53E}"/>
                </a:ext>
              </a:extLst>
            </p:cNvPr>
            <p:cNvSpPr txBox="1"/>
            <p:nvPr/>
          </p:nvSpPr>
          <p:spPr>
            <a:xfrm>
              <a:off x="10577268" y="3869565"/>
              <a:ext cx="30131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0" u="none" strike="noStrike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ea typeface="Tahoma" panose="020B0604030504040204" pitchFamily="34" charset="0"/>
                  <a:cs typeface="Tahoma" panose="020B0604030504040204" pitchFamily="34" charset="0"/>
                </a:rPr>
                <a:t>Eight-layer system</a:t>
              </a:r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DA3D0B18-0601-9541-D59A-D6FB3CA73E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8660" y="4206240"/>
            <a:ext cx="1912365" cy="256032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BDCDCFE-0F5D-0CBF-8A54-6E078CF099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50336" y="4206240"/>
            <a:ext cx="1915732" cy="256032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22785A7-6A84-5684-30DD-5A12297094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78660" y="1384346"/>
            <a:ext cx="1912365" cy="256032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2A6F48A-113C-A028-5316-2C61A7FCFEC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544" y="2812237"/>
            <a:ext cx="1912365" cy="256032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7FC8626-61D9-A2CA-43C0-9110F59F81D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52020" y="1384346"/>
            <a:ext cx="1912365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754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0E4DB-0DE8-F0F9-4143-D5BA492A1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1821F-5643-C155-E1DA-0E76E63CB2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7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369</Words>
  <Application>Microsoft Macintosh PowerPoint</Application>
  <PresentationFormat>Widescreen</PresentationFormat>
  <Paragraphs>49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Tahoma</vt:lpstr>
      <vt:lpstr>Office Theme</vt:lpstr>
      <vt:lpstr>PROJECT 6: Multi-Objective Bayesian Optimization for Transparent Electromagnetic Interference Shielding with Thin-Film Structures</vt:lpstr>
      <vt:lpstr>Electromagnetic Interference Shielding</vt:lpstr>
      <vt:lpstr>Problem Formulation</vt:lpstr>
      <vt:lpstr>Multi-Objective Bayesian Optimization</vt:lpstr>
      <vt:lpstr>Search Space</vt:lpstr>
      <vt:lpstr>Bayesian Optimization Setting</vt:lpstr>
      <vt:lpstr>Experimental Results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6: Multi-Objective Bayesian Optimization for Transparent Electromagnetic Interference Shielding with Thin-Film Structures</dc:title>
  <dc:creator>Kim, Jungtaek</dc:creator>
  <cp:lastModifiedBy>Kim, Jungtaek</cp:lastModifiedBy>
  <cp:revision>24</cp:revision>
  <dcterms:created xsi:type="dcterms:W3CDTF">2024-03-28T17:20:15Z</dcterms:created>
  <dcterms:modified xsi:type="dcterms:W3CDTF">2024-03-28T18:12:20Z</dcterms:modified>
</cp:coreProperties>
</file>