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9" r:id="rId4"/>
    <p:sldId id="260" r:id="rId5"/>
    <p:sldId id="262" r:id="rId6"/>
    <p:sldId id="263" r:id="rId7"/>
    <p:sldId id="264" r:id="rId8"/>
    <p:sldId id="268" r:id="rId9"/>
    <p:sldId id="265" r:id="rId10"/>
    <p:sldId id="266" r:id="rId11"/>
    <p:sldId id="269" r:id="rId12"/>
    <p:sldId id="267" r:id="rId13"/>
    <p:sldId id="270" r:id="rId14"/>
    <p:sldId id="271" r:id="rId15"/>
    <p:sldId id="272" r:id="rId16"/>
    <p:sldId id="276" r:id="rId17"/>
    <p:sldId id="274" r:id="rId18"/>
    <p:sldId id="275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60"/>
  </p:normalViewPr>
  <p:slideViewPr>
    <p:cSldViewPr snapToGrid="0">
      <p:cViewPr varScale="1">
        <p:scale>
          <a:sx n="89" d="100"/>
          <a:sy n="89" d="100"/>
        </p:scale>
        <p:origin x="3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284D18-0700-4491-8110-060525D152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BA696D7-F5F1-4D20-A52C-DDE2F66C95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B43EF3-E783-44FA-9672-EA9123B74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E9858-1AD7-4D60-8BBB-4EF1CE907F48}" type="datetimeFigureOut">
              <a:rPr lang="zh-CN" altLang="en-US" smtClean="0"/>
              <a:t>2024/8/9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AC067F-BA1E-45FC-8A1F-4CDA4FBA7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A7CFEA-1790-4917-9F8B-61FE56AD0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37974-604E-4685-945A-91A667536A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479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283918-B744-447F-BF96-E769D67EB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BF9A98D-A79C-4602-982F-6714D50A1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29FEE2-A018-4DAE-8BDF-46B8DCDAC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E9858-1AD7-4D60-8BBB-4EF1CE907F48}" type="datetimeFigureOut">
              <a:rPr lang="zh-CN" altLang="en-US" smtClean="0"/>
              <a:t>2024/8/9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4A647D-A9F9-4DDC-86C9-2FE42B2EF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6A5179-B146-4A82-8DF2-BFDE9E6C1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37974-604E-4685-945A-91A667536A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8109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003A859-F9F5-498E-A002-5D2E323818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EB59F71-67C6-4C06-933E-56B022D3CF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B49475-42D8-45C1-BA90-7504A7BA1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E9858-1AD7-4D60-8BBB-4EF1CE907F48}" type="datetimeFigureOut">
              <a:rPr lang="zh-CN" altLang="en-US" smtClean="0"/>
              <a:t>2024/8/9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A99922-12C7-4F6E-9A57-593336EC3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D82FD9-E91C-424A-AD59-C7F98FA1F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37974-604E-4685-945A-91A667536A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7355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A4FD76-BFD8-4003-978B-E33AB4FC7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68352E-F34F-484F-A01D-A66C7931B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7C1878-2541-4FD3-80B1-34B5FBF87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E9858-1AD7-4D60-8BBB-4EF1CE907F48}" type="datetimeFigureOut">
              <a:rPr lang="zh-CN" altLang="en-US" smtClean="0"/>
              <a:t>2024/8/9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75BDFE-C603-43DE-9C11-688E116A7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F2738B-EC45-4BED-B8DB-FC1D01DA0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37974-604E-4685-945A-91A667536A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018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5678C8-0FC8-45C0-BB72-493EABFEA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3400B0-A565-49E1-B979-953A54E1FB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7536EB-F852-4B57-98C2-E49C220F4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E9858-1AD7-4D60-8BBB-4EF1CE907F48}" type="datetimeFigureOut">
              <a:rPr lang="zh-CN" altLang="en-US" smtClean="0"/>
              <a:t>2024/8/9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5DF6B9-1F3E-4DFF-B5ED-1923D2ED7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30E1CD-EA80-4040-8811-250E39AC6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37974-604E-4685-945A-91A667536A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3575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A964EF-F2D7-4597-811B-BAEE4F9CC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DC049E-C510-4359-B809-48855758AE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C37AFD0-8713-4061-A2D1-D176AA6DF2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601D62-781D-4251-B631-5FD53ED18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E9858-1AD7-4D60-8BBB-4EF1CE907F48}" type="datetimeFigureOut">
              <a:rPr lang="zh-CN" altLang="en-US" smtClean="0"/>
              <a:t>2024/8/9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7874AFA-C3A3-4A48-9AF0-38840C690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A05492-740D-4016-A97E-4AEAFCE8F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37974-604E-4685-945A-91A667536A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2202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C21C82-E46E-46EC-A7EB-DD4B714D4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25A6A0-4A21-4F60-9535-BE61D1F986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704BF7E-F0DF-4101-B00D-8B9DFCE85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56C50E4-B485-46B6-AC34-E18AE5FE80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D208FE7-E0A6-4B7F-987D-A1825375A5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0D6AD7C-9FB0-4DBB-97C0-330303CFC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E9858-1AD7-4D60-8BBB-4EF1CE907F48}" type="datetimeFigureOut">
              <a:rPr lang="zh-CN" altLang="en-US" smtClean="0"/>
              <a:t>2024/8/9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EB13C6F-E946-4084-8F1C-BB5291BD2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7E4E636-8332-40D1-B3D9-A7ACFE4D0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37974-604E-4685-945A-91A667536A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155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AA9864-BC5E-4D9E-88F1-702975EA1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5507A36-1E2D-4003-AD83-A00331473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E9858-1AD7-4D60-8BBB-4EF1CE907F48}" type="datetimeFigureOut">
              <a:rPr lang="zh-CN" altLang="en-US" smtClean="0"/>
              <a:t>2024/8/9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2450B90-713F-4B54-B4B7-AFE3FB9DE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76804AB-2953-409B-9E5F-ED44F31CD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37974-604E-4685-945A-91A667536A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0541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D9F681C-4FCE-490A-B060-EC2DAA305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E9858-1AD7-4D60-8BBB-4EF1CE907F48}" type="datetimeFigureOut">
              <a:rPr lang="zh-CN" altLang="en-US" smtClean="0"/>
              <a:t>2024/8/9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396CBC5-C1AF-4744-A306-F91C91808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0F57310-B206-44BD-B29D-2A07262D0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37974-604E-4685-945A-91A667536A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8362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71D0EF-D647-4271-8EAE-40A8509E7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09293D-6BB6-4F4D-8FA5-9E3A6EFA6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506BD19-3BFA-4A25-9C5B-35A8884C8A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7DA07D-7DA8-4587-9075-4AA998ED1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E9858-1AD7-4D60-8BBB-4EF1CE907F48}" type="datetimeFigureOut">
              <a:rPr lang="zh-CN" altLang="en-US" smtClean="0"/>
              <a:t>2024/8/9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E31423-AEE8-4AEC-A549-4E8D0B364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8394A6-995D-4BBE-91D2-5D37637D9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37974-604E-4685-945A-91A667536A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56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A2429B-F39D-4B14-BEEA-CF9317C0E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30BCA81-EF27-4EA9-B1BE-AA41AD8BDD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2BE1AF0-4E3E-4331-8D11-5DF34AF0FC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223CCA-6CC2-475E-9CD8-874F539C1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E9858-1AD7-4D60-8BBB-4EF1CE907F48}" type="datetimeFigureOut">
              <a:rPr lang="zh-CN" altLang="en-US" smtClean="0"/>
              <a:t>2024/8/9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47F9F7-BCBD-468F-9AF7-98B3EA8BA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CFEAFAD-5B6B-467D-8461-315009DDA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37974-604E-4685-945A-91A667536A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1377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A2D7F92-D3C8-4258-86B8-DB8BBDBD1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242643-AF9F-4141-A6C9-0CF5EEA201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7C7CE4-1B4B-4525-BAE8-A4AE25CCC6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E9858-1AD7-4D60-8BBB-4EF1CE907F48}" type="datetimeFigureOut">
              <a:rPr lang="zh-CN" altLang="en-US" smtClean="0"/>
              <a:t>2024/8/9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A052AF-A92A-4A2B-AE6F-71A114F2BF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0AD8BC-0219-4B43-8CB6-9E3602B585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37974-604E-4685-945A-91A667536A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6708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2B8748E-F0BB-4284-A708-E0CC373959BE}"/>
              </a:ext>
            </a:extLst>
          </p:cNvPr>
          <p:cNvSpPr txBox="1"/>
          <p:nvPr/>
        </p:nvSpPr>
        <p:spPr>
          <a:xfrm>
            <a:off x="2306240" y="2844225"/>
            <a:ext cx="75795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latin typeface="Century Schoolbook" panose="02040604050505020304" pitchFamily="18" charset="0"/>
              </a:rPr>
              <a:t>Pt.1 General</a:t>
            </a:r>
            <a:r>
              <a:rPr lang="zh-CN" altLang="en-US" sz="3200" dirty="0">
                <a:latin typeface="Century Schoolbook" panose="02040604050505020304" pitchFamily="18" charset="0"/>
              </a:rPr>
              <a:t> </a:t>
            </a:r>
            <a:r>
              <a:rPr lang="en-US" altLang="zh-CN" sz="3200" dirty="0">
                <a:latin typeface="Century Schoolbook" panose="02040604050505020304" pitchFamily="18" charset="0"/>
              </a:rPr>
              <a:t>System</a:t>
            </a:r>
            <a:r>
              <a:rPr lang="zh-CN" altLang="en-US" sz="3200" dirty="0">
                <a:latin typeface="Century Schoolbook" panose="02040604050505020304" pitchFamily="18" charset="0"/>
              </a:rPr>
              <a:t> </a:t>
            </a:r>
            <a:r>
              <a:rPr lang="en-US" altLang="zh-CN" sz="3200" dirty="0">
                <a:latin typeface="Century Schoolbook" panose="02040604050505020304" pitchFamily="18" charset="0"/>
              </a:rPr>
              <a:t>Design</a:t>
            </a:r>
            <a:endParaRPr lang="zh-CN" altLang="en-US" sz="3200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132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BCF3EFB6-7D49-47D2-A416-4B9D3C85FA3F}"/>
              </a:ext>
            </a:extLst>
          </p:cNvPr>
          <p:cNvSpPr/>
          <p:nvPr/>
        </p:nvSpPr>
        <p:spPr>
          <a:xfrm>
            <a:off x="5499898" y="1737123"/>
            <a:ext cx="1931192" cy="7119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entury Schoolbook" panose="02040604050505020304" pitchFamily="18" charset="0"/>
                <a:ea typeface="华文中宋" panose="02010600040101010101" pitchFamily="2" charset="-122"/>
              </a:rPr>
              <a:t>STM32</a:t>
            </a:r>
            <a:endParaRPr lang="zh-CN" altLang="en-US" dirty="0">
              <a:latin typeface="Century Schoolbook" panose="020406040505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282B60FE-ED1E-4716-BA2A-65503658BF64}"/>
              </a:ext>
            </a:extLst>
          </p:cNvPr>
          <p:cNvSpPr/>
          <p:nvPr/>
        </p:nvSpPr>
        <p:spPr>
          <a:xfrm>
            <a:off x="2840435" y="1737120"/>
            <a:ext cx="1931192" cy="7119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Century Schoolbook" panose="02040604050505020304" pitchFamily="18" charset="0"/>
                <a:ea typeface="华文中宋" panose="02010600040101010101" pitchFamily="2" charset="-122"/>
              </a:rPr>
              <a:t>电机模块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A73F4344-8ECB-4771-8215-FB8FBCBBA8D8}"/>
              </a:ext>
            </a:extLst>
          </p:cNvPr>
          <p:cNvSpPr/>
          <p:nvPr/>
        </p:nvSpPr>
        <p:spPr>
          <a:xfrm>
            <a:off x="5499898" y="194662"/>
            <a:ext cx="1931192" cy="71199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Century Schoolbook" panose="02040604050505020304" pitchFamily="18" charset="0"/>
                <a:ea typeface="华文中宋" panose="02010600040101010101" pitchFamily="2" charset="-122"/>
              </a:rPr>
              <a:t>供电模块</a:t>
            </a: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343D4174-A6C4-4FEE-AEAB-FB35EBD6CFEF}"/>
              </a:ext>
            </a:extLst>
          </p:cNvPr>
          <p:cNvSpPr/>
          <p:nvPr/>
        </p:nvSpPr>
        <p:spPr>
          <a:xfrm>
            <a:off x="10770389" y="550659"/>
            <a:ext cx="1207294" cy="64293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entury Schoolbook" panose="02040604050505020304" pitchFamily="18" charset="0"/>
                <a:ea typeface="华文中宋" panose="02010600040101010101" pitchFamily="2" charset="-122"/>
              </a:rPr>
              <a:t>OpenMV</a:t>
            </a:r>
            <a:endParaRPr lang="zh-CN" altLang="en-US" dirty="0">
              <a:latin typeface="Century Schoolbook" panose="020406040505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201D478F-389A-4508-9472-D7C79F2E70DE}"/>
              </a:ext>
            </a:extLst>
          </p:cNvPr>
          <p:cNvSpPr/>
          <p:nvPr/>
        </p:nvSpPr>
        <p:spPr>
          <a:xfrm>
            <a:off x="10770389" y="1771649"/>
            <a:ext cx="1207294" cy="64293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entury Schoolbook" panose="02040604050505020304" pitchFamily="18" charset="0"/>
                <a:ea typeface="华文中宋" panose="02010600040101010101" pitchFamily="2" charset="-122"/>
              </a:rPr>
              <a:t>IMU</a:t>
            </a:r>
            <a:endParaRPr lang="zh-CN" altLang="en-US" dirty="0">
              <a:latin typeface="Century Schoolbook" panose="020406040505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32FFA711-01DD-4D3B-915E-C7594ACCF834}"/>
              </a:ext>
            </a:extLst>
          </p:cNvPr>
          <p:cNvSpPr/>
          <p:nvPr/>
        </p:nvSpPr>
        <p:spPr>
          <a:xfrm>
            <a:off x="10770389" y="3000973"/>
            <a:ext cx="1207294" cy="64293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Century Schoolbook" panose="02040604050505020304" pitchFamily="18" charset="0"/>
                <a:ea typeface="华文中宋" panose="02010600040101010101" pitchFamily="2" charset="-122"/>
              </a:rPr>
              <a:t>超声波</a:t>
            </a:r>
          </a:p>
        </p:txBody>
      </p:sp>
      <p:sp>
        <p:nvSpPr>
          <p:cNvPr id="84" name="矩形: 圆角 83">
            <a:extLst>
              <a:ext uri="{FF2B5EF4-FFF2-40B4-BE49-F238E27FC236}">
                <a16:creationId xmlns:a16="http://schemas.microsoft.com/office/drawing/2014/main" id="{5E072BFB-C978-47F2-91A6-63EC9FD2E94A}"/>
              </a:ext>
            </a:extLst>
          </p:cNvPr>
          <p:cNvSpPr/>
          <p:nvPr/>
        </p:nvSpPr>
        <p:spPr>
          <a:xfrm>
            <a:off x="8040691" y="1737122"/>
            <a:ext cx="1931192" cy="71199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Century Schoolbook" panose="02040604050505020304" pitchFamily="18" charset="0"/>
                <a:ea typeface="华文中宋" panose="02010600040101010101" pitchFamily="2" charset="-122"/>
              </a:rPr>
              <a:t>传感器</a:t>
            </a:r>
          </a:p>
        </p:txBody>
      </p: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05DE6D32-B840-4ED8-9C5F-CC214F3D79E1}"/>
              </a:ext>
            </a:extLst>
          </p:cNvPr>
          <p:cNvCxnSpPr>
            <a:stCxn id="9" idx="1"/>
            <a:endCxn id="7" idx="0"/>
          </p:cNvCxnSpPr>
          <p:nvPr/>
        </p:nvCxnSpPr>
        <p:spPr>
          <a:xfrm flipH="1">
            <a:off x="3806031" y="550659"/>
            <a:ext cx="1693867" cy="1186461"/>
          </a:xfrm>
          <a:prstGeom prst="straightConnector1">
            <a:avLst/>
          </a:prstGeom>
          <a:ln>
            <a:headEnd type="none" w="lg" len="lg"/>
            <a:tailEnd type="stealth" w="lg" len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30799CC5-29B0-4D4D-A79D-5728A56C8848}"/>
              </a:ext>
            </a:extLst>
          </p:cNvPr>
          <p:cNvCxnSpPr>
            <a:cxnSpLocks/>
            <a:stCxn id="9" idx="2"/>
            <a:endCxn id="6" idx="0"/>
          </p:cNvCxnSpPr>
          <p:nvPr/>
        </p:nvCxnSpPr>
        <p:spPr>
          <a:xfrm>
            <a:off x="6465494" y="906655"/>
            <a:ext cx="0" cy="830468"/>
          </a:xfrm>
          <a:prstGeom prst="straightConnector1">
            <a:avLst/>
          </a:prstGeom>
          <a:ln>
            <a:headEnd type="none" w="lg" len="lg"/>
            <a:tailEnd type="stealth" w="lg" len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2BE3D70B-F8EF-4FB0-AEDB-FEEE5863400E}"/>
              </a:ext>
            </a:extLst>
          </p:cNvPr>
          <p:cNvCxnSpPr>
            <a:cxnSpLocks/>
            <a:stCxn id="6" idx="1"/>
            <a:endCxn id="7" idx="3"/>
          </p:cNvCxnSpPr>
          <p:nvPr/>
        </p:nvCxnSpPr>
        <p:spPr>
          <a:xfrm flipH="1" flipV="1">
            <a:off x="4771627" y="2093117"/>
            <a:ext cx="728271" cy="3"/>
          </a:xfrm>
          <a:prstGeom prst="straightConnector1">
            <a:avLst/>
          </a:prstGeom>
          <a:ln w="12700">
            <a:solidFill>
              <a:schemeClr val="accent2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2AC69D97-C4AC-40AD-8CBC-61E517A35DAE}"/>
              </a:ext>
            </a:extLst>
          </p:cNvPr>
          <p:cNvCxnSpPr>
            <a:cxnSpLocks/>
            <a:stCxn id="6" idx="3"/>
            <a:endCxn id="84" idx="1"/>
          </p:cNvCxnSpPr>
          <p:nvPr/>
        </p:nvCxnSpPr>
        <p:spPr>
          <a:xfrm flipV="1">
            <a:off x="7431090" y="2093119"/>
            <a:ext cx="609601" cy="1"/>
          </a:xfrm>
          <a:prstGeom prst="straightConnector1">
            <a:avLst/>
          </a:prstGeom>
          <a:ln>
            <a:headEnd type="none" w="lg" len="lg"/>
            <a:tailEnd type="stealth" w="lg" len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C5AB9FBC-1DDF-4BCC-8F4F-DC1867AC19A0}"/>
              </a:ext>
            </a:extLst>
          </p:cNvPr>
          <p:cNvCxnSpPr>
            <a:cxnSpLocks/>
            <a:stCxn id="28" idx="1"/>
            <a:endCxn id="84" idx="3"/>
          </p:cNvCxnSpPr>
          <p:nvPr/>
        </p:nvCxnSpPr>
        <p:spPr>
          <a:xfrm flipH="1">
            <a:off x="9971883" y="872128"/>
            <a:ext cx="798506" cy="1220991"/>
          </a:xfrm>
          <a:prstGeom prst="straightConnector1">
            <a:avLst/>
          </a:prstGeom>
          <a:ln>
            <a:headEnd type="none" w="lg" len="lg"/>
            <a:tailEnd type="stealth" w="lg" len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58E4DF66-1943-4B8E-ACA7-EFAA8EFC79AF}"/>
              </a:ext>
            </a:extLst>
          </p:cNvPr>
          <p:cNvCxnSpPr>
            <a:cxnSpLocks/>
            <a:stCxn id="29" idx="1"/>
            <a:endCxn id="84" idx="3"/>
          </p:cNvCxnSpPr>
          <p:nvPr/>
        </p:nvCxnSpPr>
        <p:spPr>
          <a:xfrm flipH="1">
            <a:off x="9971883" y="2093118"/>
            <a:ext cx="798506" cy="1"/>
          </a:xfrm>
          <a:prstGeom prst="straightConnector1">
            <a:avLst/>
          </a:prstGeom>
          <a:ln>
            <a:headEnd type="none" w="lg" len="lg"/>
            <a:tailEnd type="stealth" w="lg" len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6B23AFB7-6E0C-4BA2-B6B1-4DC21E07D786}"/>
              </a:ext>
            </a:extLst>
          </p:cNvPr>
          <p:cNvCxnSpPr>
            <a:cxnSpLocks/>
            <a:stCxn id="30" idx="1"/>
            <a:endCxn id="84" idx="3"/>
          </p:cNvCxnSpPr>
          <p:nvPr/>
        </p:nvCxnSpPr>
        <p:spPr>
          <a:xfrm flipH="1" flipV="1">
            <a:off x="9971883" y="2093119"/>
            <a:ext cx="798506" cy="1229323"/>
          </a:xfrm>
          <a:prstGeom prst="straightConnector1">
            <a:avLst/>
          </a:prstGeom>
          <a:ln>
            <a:headEnd type="none" w="lg" len="lg"/>
            <a:tailEnd type="stealth" w="lg" len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431DAC23-10CD-486E-B0F0-AD83416EC35C}"/>
              </a:ext>
            </a:extLst>
          </p:cNvPr>
          <p:cNvSpPr txBox="1"/>
          <p:nvPr/>
        </p:nvSpPr>
        <p:spPr>
          <a:xfrm>
            <a:off x="0" y="0"/>
            <a:ext cx="7579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entury Schoolbook" panose="02040604050505020304" pitchFamily="18" charset="0"/>
                <a:ea typeface="华文中宋" panose="02010600040101010101" pitchFamily="2" charset="-122"/>
              </a:rPr>
              <a:t>  Pt.2.2 Motor Module</a:t>
            </a:r>
            <a:endParaRPr lang="zh-CN" altLang="en-US" sz="2400" dirty="0">
              <a:latin typeface="Century Schoolbook" panose="02040604050505020304" pitchFamily="18" charset="0"/>
              <a:ea typeface="华文中宋" panose="02010600040101010101" pitchFamily="2" charset="-122"/>
            </a:endParaRPr>
          </a:p>
        </p:txBody>
      </p:sp>
      <p:graphicFrame>
        <p:nvGraphicFramePr>
          <p:cNvPr id="17" name="表格 2">
            <a:extLst>
              <a:ext uri="{FF2B5EF4-FFF2-40B4-BE49-F238E27FC236}">
                <a16:creationId xmlns:a16="http://schemas.microsoft.com/office/drawing/2014/main" id="{272CDF43-ECB0-4F41-BCB9-D1B25C7326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3382447"/>
              </p:ext>
            </p:extLst>
          </p:nvPr>
        </p:nvGraphicFramePr>
        <p:xfrm>
          <a:off x="181375" y="4337311"/>
          <a:ext cx="10637045" cy="2051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7409">
                  <a:extLst>
                    <a:ext uri="{9D8B030D-6E8A-4147-A177-3AD203B41FA5}">
                      <a16:colId xmlns:a16="http://schemas.microsoft.com/office/drawing/2014/main" val="3652275237"/>
                    </a:ext>
                  </a:extLst>
                </a:gridCol>
                <a:gridCol w="2127409">
                  <a:extLst>
                    <a:ext uri="{9D8B030D-6E8A-4147-A177-3AD203B41FA5}">
                      <a16:colId xmlns:a16="http://schemas.microsoft.com/office/drawing/2014/main" val="1545971891"/>
                    </a:ext>
                  </a:extLst>
                </a:gridCol>
                <a:gridCol w="2127409">
                  <a:extLst>
                    <a:ext uri="{9D8B030D-6E8A-4147-A177-3AD203B41FA5}">
                      <a16:colId xmlns:a16="http://schemas.microsoft.com/office/drawing/2014/main" val="2264022220"/>
                    </a:ext>
                  </a:extLst>
                </a:gridCol>
                <a:gridCol w="2127409">
                  <a:extLst>
                    <a:ext uri="{9D8B030D-6E8A-4147-A177-3AD203B41FA5}">
                      <a16:colId xmlns:a16="http://schemas.microsoft.com/office/drawing/2014/main" val="3442235802"/>
                    </a:ext>
                  </a:extLst>
                </a:gridCol>
                <a:gridCol w="2127409">
                  <a:extLst>
                    <a:ext uri="{9D8B030D-6E8A-4147-A177-3AD203B41FA5}">
                      <a16:colId xmlns:a16="http://schemas.microsoft.com/office/drawing/2014/main" val="880725875"/>
                    </a:ext>
                  </a:extLst>
                </a:gridCol>
              </a:tblGrid>
              <a:tr h="4667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entury Schoolbook" panose="02040604050505020304" pitchFamily="18" charset="0"/>
                        </a:rPr>
                        <a:t>Module</a:t>
                      </a:r>
                      <a:endParaRPr lang="zh-CN" altLang="en-US" sz="1600" dirty="0">
                        <a:latin typeface="Century Schoolbook" panose="020406040505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entury Schoolbook" panose="02040604050505020304" pitchFamily="18" charset="0"/>
                        </a:rPr>
                        <a:t>Communication</a:t>
                      </a:r>
                      <a:endParaRPr lang="zh-CN" altLang="en-US" sz="1600" dirty="0">
                        <a:latin typeface="Century Schoolbook" panose="020406040505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entury Schoolbook" panose="02040604050505020304" pitchFamily="18" charset="0"/>
                        </a:rPr>
                        <a:t>Power</a:t>
                      </a:r>
                      <a:endParaRPr lang="zh-CN" altLang="en-US" sz="1600" dirty="0">
                        <a:latin typeface="Century Schoolbook" panose="020406040505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entury Schoolbook" panose="02040604050505020304" pitchFamily="18" charset="0"/>
                        </a:rPr>
                        <a:t>Model</a:t>
                      </a:r>
                      <a:endParaRPr lang="zh-CN" altLang="en-US" sz="1600" dirty="0">
                        <a:latin typeface="Century Schoolbook" panose="020406040505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entury Schoolbook" panose="02040604050505020304" pitchFamily="18" charset="0"/>
                        </a:rPr>
                        <a:t>Amount</a:t>
                      </a:r>
                      <a:endParaRPr lang="zh-CN" altLang="en-US" sz="1600" dirty="0">
                        <a:latin typeface="Century Schoolbook" panose="020406040505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3862840"/>
                  </a:ext>
                </a:extLst>
              </a:tr>
              <a:tr h="5281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Century Schoolbook" panose="02040604050505020304" pitchFamily="18" charset="0"/>
                        </a:rPr>
                        <a:t>DC motor (wheel)</a:t>
                      </a:r>
                      <a:endParaRPr lang="zh-CN" altLang="en-US" sz="1600" dirty="0">
                        <a:latin typeface="Century Schoolbook" panose="020406040505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entury Schoolbook" panose="02040604050505020304" pitchFamily="18" charset="0"/>
                        </a:rPr>
                        <a:t>GPIO x3</a:t>
                      </a:r>
                      <a:endParaRPr lang="zh-CN" altLang="en-US" sz="1600" dirty="0">
                        <a:latin typeface="Century Schoolbook" panose="020406040505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entury Schoolbook" panose="02040604050505020304" pitchFamily="18" charset="0"/>
                        </a:rPr>
                        <a:t>12V</a:t>
                      </a:r>
                      <a:endParaRPr lang="zh-CN" altLang="en-US" sz="1600" dirty="0">
                        <a:latin typeface="Century Schoolbook" panose="020406040505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entury Schoolbook" panose="02040604050505020304" pitchFamily="18" charset="0"/>
                        </a:rPr>
                        <a:t>/</a:t>
                      </a:r>
                      <a:endParaRPr lang="zh-CN" altLang="en-US" sz="1600" dirty="0">
                        <a:latin typeface="Century Schoolbook" panose="020406040505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entury Schoolbook" panose="02040604050505020304" pitchFamily="18" charset="0"/>
                        </a:rPr>
                        <a:t>2</a:t>
                      </a:r>
                      <a:endParaRPr lang="zh-CN" altLang="en-US" sz="1600" dirty="0">
                        <a:latin typeface="Century Schoolbook" panose="020406040505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2991504"/>
                  </a:ext>
                </a:extLst>
              </a:tr>
              <a:tr h="5281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entury Schoolbook" panose="02040604050505020304" pitchFamily="18" charset="0"/>
                        </a:rPr>
                        <a:t>DC motor (gripper)</a:t>
                      </a:r>
                      <a:endParaRPr lang="zh-CN" altLang="en-US" sz="1600" dirty="0">
                        <a:latin typeface="Century Schoolbook" panose="020406040505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entury Schoolbook" panose="02040604050505020304" pitchFamily="18" charset="0"/>
                        </a:rPr>
                        <a:t>GPIO x1</a:t>
                      </a:r>
                      <a:endParaRPr lang="zh-CN" altLang="en-US" sz="1600" dirty="0">
                        <a:latin typeface="Century Schoolbook" panose="020406040505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entury Schoolbook" panose="02040604050505020304" pitchFamily="18" charset="0"/>
                        </a:rPr>
                        <a:t>12V</a:t>
                      </a:r>
                      <a:endParaRPr lang="zh-CN" altLang="en-US" sz="1600" dirty="0">
                        <a:latin typeface="Century Schoolbook" panose="020406040505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entury Schoolbook" panose="02040604050505020304" pitchFamily="18" charset="0"/>
                        </a:rPr>
                        <a:t>/</a:t>
                      </a:r>
                      <a:endParaRPr lang="zh-CN" altLang="en-US" sz="1600" dirty="0">
                        <a:latin typeface="Century Schoolbook" panose="020406040505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entury Schoolbook" panose="02040604050505020304" pitchFamily="18" charset="0"/>
                        </a:rPr>
                        <a:t>1</a:t>
                      </a:r>
                      <a:endParaRPr lang="zh-CN" altLang="en-US" sz="1600" dirty="0">
                        <a:latin typeface="Century Schoolbook" panose="020406040505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0984348"/>
                  </a:ext>
                </a:extLst>
              </a:tr>
              <a:tr h="5281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entury Schoolbook" panose="02040604050505020304" pitchFamily="18" charset="0"/>
                        </a:rPr>
                        <a:t>servo motor</a:t>
                      </a:r>
                      <a:endParaRPr lang="zh-CN" altLang="en-US" sz="1600" dirty="0">
                        <a:latin typeface="Century Schoolbook" panose="020406040505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entury Schoolbook" panose="02040604050505020304" pitchFamily="18" charset="0"/>
                        </a:rPr>
                        <a:t>GPIO x1</a:t>
                      </a:r>
                      <a:endParaRPr lang="zh-CN" altLang="en-US" sz="1600" dirty="0">
                        <a:latin typeface="Century Schoolbook" panose="020406040505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entury Schoolbook" panose="02040604050505020304" pitchFamily="18" charset="0"/>
                        </a:rPr>
                        <a:t>5V</a:t>
                      </a:r>
                      <a:endParaRPr lang="zh-CN" altLang="en-US" sz="1600" dirty="0">
                        <a:latin typeface="Century Schoolbook" panose="020406040505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entury Schoolbook" panose="02040604050505020304" pitchFamily="18" charset="0"/>
                        </a:rPr>
                        <a:t>/</a:t>
                      </a:r>
                      <a:endParaRPr lang="zh-CN" altLang="en-US" sz="1600" dirty="0">
                        <a:latin typeface="Century Schoolbook" panose="020406040505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entury Schoolbook" panose="02040604050505020304" pitchFamily="18" charset="0"/>
                        </a:rPr>
                        <a:t>1</a:t>
                      </a:r>
                      <a:endParaRPr lang="zh-CN" altLang="en-US" sz="1600" dirty="0">
                        <a:latin typeface="Century Schoolbook" panose="020406040505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70006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3854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BCF3EFB6-7D49-47D2-A416-4B9D3C85FA3F}"/>
              </a:ext>
            </a:extLst>
          </p:cNvPr>
          <p:cNvSpPr/>
          <p:nvPr/>
        </p:nvSpPr>
        <p:spPr>
          <a:xfrm>
            <a:off x="4892679" y="2415777"/>
            <a:ext cx="1931192" cy="7119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entury Schoolbook" panose="02040604050505020304" pitchFamily="18" charset="0"/>
                <a:ea typeface="华文中宋" panose="02010600040101010101" pitchFamily="2" charset="-122"/>
              </a:rPr>
              <a:t>STM32</a:t>
            </a:r>
            <a:endParaRPr lang="zh-CN" altLang="en-US" dirty="0">
              <a:latin typeface="Century Schoolbook" panose="020406040505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282B60FE-ED1E-4716-BA2A-65503658BF64}"/>
              </a:ext>
            </a:extLst>
          </p:cNvPr>
          <p:cNvSpPr/>
          <p:nvPr/>
        </p:nvSpPr>
        <p:spPr>
          <a:xfrm>
            <a:off x="1740296" y="4014431"/>
            <a:ext cx="1931192" cy="7119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Century Schoolbook" panose="02040604050505020304" pitchFamily="18" charset="0"/>
                <a:ea typeface="华文中宋" panose="02010600040101010101" pitchFamily="2" charset="-122"/>
              </a:rPr>
              <a:t>电机模块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A73F4344-8ECB-4771-8215-FB8FBCBBA8D8}"/>
              </a:ext>
            </a:extLst>
          </p:cNvPr>
          <p:cNvSpPr/>
          <p:nvPr/>
        </p:nvSpPr>
        <p:spPr>
          <a:xfrm>
            <a:off x="8821741" y="3208436"/>
            <a:ext cx="1931192" cy="7119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Century Schoolbook" panose="02040604050505020304" pitchFamily="18" charset="0"/>
                <a:ea typeface="华文中宋" panose="02010600040101010101" pitchFamily="2" charset="-122"/>
              </a:rPr>
              <a:t>供电模块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31DAC23-10CD-486E-B0F0-AD83416EC35C}"/>
              </a:ext>
            </a:extLst>
          </p:cNvPr>
          <p:cNvSpPr txBox="1"/>
          <p:nvPr/>
        </p:nvSpPr>
        <p:spPr>
          <a:xfrm>
            <a:off x="0" y="0"/>
            <a:ext cx="7579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entury Schoolbook" panose="02040604050505020304" pitchFamily="18" charset="0"/>
                <a:ea typeface="华文中宋" panose="02010600040101010101" pitchFamily="2" charset="-122"/>
              </a:rPr>
              <a:t>  Pt.2.2 Motor Module</a:t>
            </a:r>
            <a:endParaRPr lang="zh-CN" altLang="en-US" sz="2400" dirty="0">
              <a:latin typeface="Century Schoolbook" panose="020406040505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75D3A73B-74A4-47E1-BF1F-B616CA950747}"/>
              </a:ext>
            </a:extLst>
          </p:cNvPr>
          <p:cNvSpPr/>
          <p:nvPr/>
        </p:nvSpPr>
        <p:spPr>
          <a:xfrm>
            <a:off x="4892679" y="4001097"/>
            <a:ext cx="1931192" cy="7119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Century Schoolbook" panose="02040604050505020304" pitchFamily="18" charset="0"/>
                <a:ea typeface="华文中宋" panose="02010600040101010101" pitchFamily="2" charset="-122"/>
              </a:rPr>
              <a:t>电机驱动板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E7572635-1D92-4191-8EAD-E59192E0B3E1}"/>
              </a:ext>
            </a:extLst>
          </p:cNvPr>
          <p:cNvCxnSpPr>
            <a:cxnSpLocks/>
            <a:stCxn id="18" idx="1"/>
            <a:endCxn id="7" idx="3"/>
          </p:cNvCxnSpPr>
          <p:nvPr/>
        </p:nvCxnSpPr>
        <p:spPr>
          <a:xfrm flipH="1">
            <a:off x="3671488" y="4357094"/>
            <a:ext cx="1221191" cy="13334"/>
          </a:xfrm>
          <a:prstGeom prst="straightConnector1">
            <a:avLst/>
          </a:prstGeom>
          <a:ln w="12700">
            <a:solidFill>
              <a:schemeClr val="accent2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D7345F4C-38A7-46B0-9055-BA1756BEC2DC}"/>
              </a:ext>
            </a:extLst>
          </p:cNvPr>
          <p:cNvCxnSpPr>
            <a:cxnSpLocks/>
            <a:stCxn id="9" idx="1"/>
            <a:endCxn id="6" idx="3"/>
          </p:cNvCxnSpPr>
          <p:nvPr/>
        </p:nvCxnSpPr>
        <p:spPr>
          <a:xfrm flipH="1" flipV="1">
            <a:off x="6823871" y="2771774"/>
            <a:ext cx="1997870" cy="792659"/>
          </a:xfrm>
          <a:prstGeom prst="straightConnector1">
            <a:avLst/>
          </a:prstGeom>
          <a:ln w="12700">
            <a:solidFill>
              <a:schemeClr val="accent2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B28B8580-D3C0-498D-B864-8469DB22C026}"/>
              </a:ext>
            </a:extLst>
          </p:cNvPr>
          <p:cNvCxnSpPr>
            <a:cxnSpLocks/>
            <a:stCxn id="6" idx="2"/>
            <a:endCxn id="18" idx="0"/>
          </p:cNvCxnSpPr>
          <p:nvPr/>
        </p:nvCxnSpPr>
        <p:spPr>
          <a:xfrm>
            <a:off x="5858275" y="3127770"/>
            <a:ext cx="0" cy="873327"/>
          </a:xfrm>
          <a:prstGeom prst="straightConnector1">
            <a:avLst/>
          </a:prstGeom>
          <a:ln w="12700">
            <a:solidFill>
              <a:schemeClr val="accent2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ED1217B2-095D-4A94-9346-A9942DEF358F}"/>
              </a:ext>
            </a:extLst>
          </p:cNvPr>
          <p:cNvSpPr txBox="1"/>
          <p:nvPr/>
        </p:nvSpPr>
        <p:spPr>
          <a:xfrm>
            <a:off x="5879695" y="3379767"/>
            <a:ext cx="2021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entury Schoolbook" panose="02040604050505020304" pitchFamily="18" charset="0"/>
              </a:rPr>
              <a:t>GPIO (PWM+IO)</a:t>
            </a:r>
            <a:endParaRPr lang="zh-CN" altLang="en-US" dirty="0">
              <a:latin typeface="Century Schoolbook" panose="02040604050505020304" pitchFamily="18" charset="0"/>
            </a:endParaRP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0FDBC9B7-1850-44E0-8C98-70E60F1E24AD}"/>
              </a:ext>
            </a:extLst>
          </p:cNvPr>
          <p:cNvCxnSpPr>
            <a:cxnSpLocks/>
            <a:stCxn id="9" idx="1"/>
            <a:endCxn id="18" idx="3"/>
          </p:cNvCxnSpPr>
          <p:nvPr/>
        </p:nvCxnSpPr>
        <p:spPr>
          <a:xfrm flipH="1">
            <a:off x="6823871" y="3564433"/>
            <a:ext cx="1997870" cy="792661"/>
          </a:xfrm>
          <a:prstGeom prst="straightConnector1">
            <a:avLst/>
          </a:prstGeom>
          <a:ln w="12700">
            <a:solidFill>
              <a:schemeClr val="accent2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71D50154-ABFD-4D1C-98E1-CF9BFE7E5763}"/>
              </a:ext>
            </a:extLst>
          </p:cNvPr>
          <p:cNvSpPr txBox="1"/>
          <p:nvPr/>
        </p:nvSpPr>
        <p:spPr>
          <a:xfrm>
            <a:off x="7668521" y="4001096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entury Schoolbook" panose="02040604050505020304" pitchFamily="18" charset="0"/>
              </a:rPr>
              <a:t>12V</a:t>
            </a:r>
            <a:endParaRPr lang="zh-CN" altLang="en-US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5721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BCF3EFB6-7D49-47D2-A416-4B9D3C85FA3F}"/>
              </a:ext>
            </a:extLst>
          </p:cNvPr>
          <p:cNvSpPr/>
          <p:nvPr/>
        </p:nvSpPr>
        <p:spPr>
          <a:xfrm>
            <a:off x="4149729" y="3144442"/>
            <a:ext cx="1931192" cy="71199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entury Schoolbook" panose="02040604050505020304" pitchFamily="18" charset="0"/>
                <a:ea typeface="华文中宋" panose="02010600040101010101" pitchFamily="2" charset="-122"/>
              </a:rPr>
              <a:t>STM32</a:t>
            </a:r>
            <a:endParaRPr lang="zh-CN" altLang="en-US" dirty="0">
              <a:latin typeface="Century Schoolbook" panose="020406040505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282B60FE-ED1E-4716-BA2A-65503658BF64}"/>
              </a:ext>
            </a:extLst>
          </p:cNvPr>
          <p:cNvSpPr/>
          <p:nvPr/>
        </p:nvSpPr>
        <p:spPr>
          <a:xfrm>
            <a:off x="1490266" y="3144439"/>
            <a:ext cx="1931192" cy="71199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Century Schoolbook" panose="02040604050505020304" pitchFamily="18" charset="0"/>
                <a:ea typeface="华文中宋" panose="02010600040101010101" pitchFamily="2" charset="-122"/>
              </a:rPr>
              <a:t>电机模块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A73F4344-8ECB-4771-8215-FB8FBCBBA8D8}"/>
              </a:ext>
            </a:extLst>
          </p:cNvPr>
          <p:cNvSpPr/>
          <p:nvPr/>
        </p:nvSpPr>
        <p:spPr>
          <a:xfrm>
            <a:off x="4149729" y="1601981"/>
            <a:ext cx="1931192" cy="7119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Century Schoolbook" panose="02040604050505020304" pitchFamily="18" charset="0"/>
                <a:ea typeface="华文中宋" panose="02010600040101010101" pitchFamily="2" charset="-122"/>
              </a:rPr>
              <a:t>供电模块</a:t>
            </a: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343D4174-A6C4-4FEE-AEAB-FB35EBD6CFEF}"/>
              </a:ext>
            </a:extLst>
          </p:cNvPr>
          <p:cNvSpPr/>
          <p:nvPr/>
        </p:nvSpPr>
        <p:spPr>
          <a:xfrm>
            <a:off x="9420220" y="1957978"/>
            <a:ext cx="1207294" cy="64293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entury Schoolbook" panose="02040604050505020304" pitchFamily="18" charset="0"/>
                <a:ea typeface="华文中宋" panose="02010600040101010101" pitchFamily="2" charset="-122"/>
              </a:rPr>
              <a:t>OpenMV</a:t>
            </a:r>
            <a:endParaRPr lang="zh-CN" altLang="en-US" dirty="0">
              <a:latin typeface="Century Schoolbook" panose="020406040505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201D478F-389A-4508-9472-D7C79F2E70DE}"/>
              </a:ext>
            </a:extLst>
          </p:cNvPr>
          <p:cNvSpPr/>
          <p:nvPr/>
        </p:nvSpPr>
        <p:spPr>
          <a:xfrm>
            <a:off x="9420220" y="3178968"/>
            <a:ext cx="1207294" cy="64293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entury Schoolbook" panose="02040604050505020304" pitchFamily="18" charset="0"/>
                <a:ea typeface="华文中宋" panose="02010600040101010101" pitchFamily="2" charset="-122"/>
              </a:rPr>
              <a:t>IMU</a:t>
            </a:r>
            <a:endParaRPr lang="zh-CN" altLang="en-US" dirty="0">
              <a:latin typeface="Century Schoolbook" panose="020406040505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32FFA711-01DD-4D3B-915E-C7594ACCF834}"/>
              </a:ext>
            </a:extLst>
          </p:cNvPr>
          <p:cNvSpPr/>
          <p:nvPr/>
        </p:nvSpPr>
        <p:spPr>
          <a:xfrm>
            <a:off x="9420220" y="4408292"/>
            <a:ext cx="1207294" cy="64293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Century Schoolbook" panose="02040604050505020304" pitchFamily="18" charset="0"/>
                <a:ea typeface="华文中宋" panose="02010600040101010101" pitchFamily="2" charset="-122"/>
              </a:rPr>
              <a:t>超声波</a:t>
            </a:r>
          </a:p>
        </p:txBody>
      </p:sp>
      <p:sp>
        <p:nvSpPr>
          <p:cNvPr id="84" name="矩形: 圆角 83">
            <a:extLst>
              <a:ext uri="{FF2B5EF4-FFF2-40B4-BE49-F238E27FC236}">
                <a16:creationId xmlns:a16="http://schemas.microsoft.com/office/drawing/2014/main" id="{5E072BFB-C978-47F2-91A6-63EC9FD2E94A}"/>
              </a:ext>
            </a:extLst>
          </p:cNvPr>
          <p:cNvSpPr/>
          <p:nvPr/>
        </p:nvSpPr>
        <p:spPr>
          <a:xfrm>
            <a:off x="6690522" y="3144441"/>
            <a:ext cx="1931192" cy="71199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Century Schoolbook" panose="02040604050505020304" pitchFamily="18" charset="0"/>
                <a:ea typeface="华文中宋" panose="02010600040101010101" pitchFamily="2" charset="-122"/>
              </a:rPr>
              <a:t>传感器</a:t>
            </a:r>
          </a:p>
        </p:txBody>
      </p: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05DE6D32-B840-4ED8-9C5F-CC214F3D79E1}"/>
              </a:ext>
            </a:extLst>
          </p:cNvPr>
          <p:cNvCxnSpPr>
            <a:stCxn id="9" idx="1"/>
            <a:endCxn id="7" idx="0"/>
          </p:cNvCxnSpPr>
          <p:nvPr/>
        </p:nvCxnSpPr>
        <p:spPr>
          <a:xfrm flipH="1">
            <a:off x="2455862" y="1957978"/>
            <a:ext cx="1693867" cy="1186461"/>
          </a:xfrm>
          <a:prstGeom prst="straightConnector1">
            <a:avLst/>
          </a:prstGeom>
          <a:ln>
            <a:headEnd type="none" w="lg" len="lg"/>
            <a:tailEnd type="stealth" w="lg" len="lg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30799CC5-29B0-4D4D-A79D-5728A56C8848}"/>
              </a:ext>
            </a:extLst>
          </p:cNvPr>
          <p:cNvCxnSpPr>
            <a:cxnSpLocks/>
            <a:stCxn id="9" idx="2"/>
            <a:endCxn id="6" idx="0"/>
          </p:cNvCxnSpPr>
          <p:nvPr/>
        </p:nvCxnSpPr>
        <p:spPr>
          <a:xfrm>
            <a:off x="5115325" y="2313974"/>
            <a:ext cx="0" cy="830468"/>
          </a:xfrm>
          <a:prstGeom prst="straightConnector1">
            <a:avLst/>
          </a:prstGeom>
          <a:ln>
            <a:headEnd type="none" w="lg" len="lg"/>
            <a:tailEnd type="stealth" w="lg" len="lg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2BE3D70B-F8EF-4FB0-AEDB-FEEE5863400E}"/>
              </a:ext>
            </a:extLst>
          </p:cNvPr>
          <p:cNvCxnSpPr>
            <a:cxnSpLocks/>
            <a:stCxn id="6" idx="1"/>
            <a:endCxn id="7" idx="3"/>
          </p:cNvCxnSpPr>
          <p:nvPr/>
        </p:nvCxnSpPr>
        <p:spPr>
          <a:xfrm flipH="1" flipV="1">
            <a:off x="3421458" y="3500436"/>
            <a:ext cx="728271" cy="3"/>
          </a:xfrm>
          <a:prstGeom prst="straightConnector1">
            <a:avLst/>
          </a:prstGeom>
          <a:ln>
            <a:headEnd type="none" w="lg" len="lg"/>
            <a:tailEnd type="stealth" w="lg" len="lg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2AC69D97-C4AC-40AD-8CBC-61E517A35DAE}"/>
              </a:ext>
            </a:extLst>
          </p:cNvPr>
          <p:cNvCxnSpPr>
            <a:cxnSpLocks/>
            <a:stCxn id="6" idx="3"/>
            <a:endCxn id="84" idx="1"/>
          </p:cNvCxnSpPr>
          <p:nvPr/>
        </p:nvCxnSpPr>
        <p:spPr>
          <a:xfrm flipV="1">
            <a:off x="6080921" y="3500438"/>
            <a:ext cx="609601" cy="1"/>
          </a:xfrm>
          <a:prstGeom prst="straightConnector1">
            <a:avLst/>
          </a:prstGeom>
          <a:ln>
            <a:headEnd type="stealth" w="lg" len="lg"/>
            <a:tailEnd type="stealth" w="lg" len="lg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C5AB9FBC-1DDF-4BCC-8F4F-DC1867AC19A0}"/>
              </a:ext>
            </a:extLst>
          </p:cNvPr>
          <p:cNvCxnSpPr>
            <a:cxnSpLocks/>
            <a:stCxn id="28" idx="1"/>
            <a:endCxn id="84" idx="3"/>
          </p:cNvCxnSpPr>
          <p:nvPr/>
        </p:nvCxnSpPr>
        <p:spPr>
          <a:xfrm flipH="1">
            <a:off x="8621714" y="2279447"/>
            <a:ext cx="798506" cy="1220991"/>
          </a:xfrm>
          <a:prstGeom prst="straightConnector1">
            <a:avLst/>
          </a:prstGeom>
          <a:ln>
            <a:headEnd type="none" w="lg" len="lg"/>
            <a:tailEnd type="stealth" w="lg" len="lg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58E4DF66-1943-4B8E-ACA7-EFAA8EFC79AF}"/>
              </a:ext>
            </a:extLst>
          </p:cNvPr>
          <p:cNvCxnSpPr>
            <a:cxnSpLocks/>
            <a:stCxn id="29" idx="1"/>
            <a:endCxn id="84" idx="3"/>
          </p:cNvCxnSpPr>
          <p:nvPr/>
        </p:nvCxnSpPr>
        <p:spPr>
          <a:xfrm flipH="1">
            <a:off x="8621714" y="3500437"/>
            <a:ext cx="798506" cy="1"/>
          </a:xfrm>
          <a:prstGeom prst="straightConnector1">
            <a:avLst/>
          </a:prstGeom>
          <a:ln>
            <a:headEnd type="none" w="lg" len="lg"/>
            <a:tailEnd type="stealth" w="lg" len="lg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6B23AFB7-6E0C-4BA2-B6B1-4DC21E07D786}"/>
              </a:ext>
            </a:extLst>
          </p:cNvPr>
          <p:cNvCxnSpPr>
            <a:cxnSpLocks/>
            <a:stCxn id="30" idx="1"/>
            <a:endCxn id="84" idx="3"/>
          </p:cNvCxnSpPr>
          <p:nvPr/>
        </p:nvCxnSpPr>
        <p:spPr>
          <a:xfrm flipH="1" flipV="1">
            <a:off x="8621714" y="3500438"/>
            <a:ext cx="798506" cy="1229323"/>
          </a:xfrm>
          <a:prstGeom prst="straightConnector1">
            <a:avLst/>
          </a:prstGeom>
          <a:ln>
            <a:headEnd type="none" w="lg" len="lg"/>
            <a:tailEnd type="stealth" w="lg" len="lg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431DAC23-10CD-486E-B0F0-AD83416EC35C}"/>
              </a:ext>
            </a:extLst>
          </p:cNvPr>
          <p:cNvSpPr txBox="1"/>
          <p:nvPr/>
        </p:nvSpPr>
        <p:spPr>
          <a:xfrm>
            <a:off x="0" y="0"/>
            <a:ext cx="7579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entury Schoolbook" panose="02040604050505020304" pitchFamily="18" charset="0"/>
                <a:ea typeface="华文中宋" panose="02010600040101010101" pitchFamily="2" charset="-122"/>
              </a:rPr>
              <a:t>  Pt.2.3 Power Module</a:t>
            </a:r>
            <a:endParaRPr lang="zh-CN" altLang="en-US" sz="2400" dirty="0">
              <a:latin typeface="Century Schoolbook" panose="02040604050505020304" pitchFamily="18" charset="0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5763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BCF3EFB6-7D49-47D2-A416-4B9D3C85FA3F}"/>
              </a:ext>
            </a:extLst>
          </p:cNvPr>
          <p:cNvSpPr/>
          <p:nvPr/>
        </p:nvSpPr>
        <p:spPr>
          <a:xfrm>
            <a:off x="5499898" y="1737123"/>
            <a:ext cx="1931192" cy="71199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entury Schoolbook" panose="02040604050505020304" pitchFamily="18" charset="0"/>
                <a:ea typeface="华文中宋" panose="02010600040101010101" pitchFamily="2" charset="-122"/>
              </a:rPr>
              <a:t>STM32</a:t>
            </a:r>
            <a:endParaRPr lang="zh-CN" altLang="en-US" dirty="0">
              <a:latin typeface="Century Schoolbook" panose="020406040505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282B60FE-ED1E-4716-BA2A-65503658BF64}"/>
              </a:ext>
            </a:extLst>
          </p:cNvPr>
          <p:cNvSpPr/>
          <p:nvPr/>
        </p:nvSpPr>
        <p:spPr>
          <a:xfrm>
            <a:off x="2840435" y="1737120"/>
            <a:ext cx="1931192" cy="71199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Century Schoolbook" panose="02040604050505020304" pitchFamily="18" charset="0"/>
                <a:ea typeface="华文中宋" panose="02010600040101010101" pitchFamily="2" charset="-122"/>
              </a:rPr>
              <a:t>电机模块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A73F4344-8ECB-4771-8215-FB8FBCBBA8D8}"/>
              </a:ext>
            </a:extLst>
          </p:cNvPr>
          <p:cNvSpPr/>
          <p:nvPr/>
        </p:nvSpPr>
        <p:spPr>
          <a:xfrm>
            <a:off x="5499898" y="194662"/>
            <a:ext cx="1931192" cy="7119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Century Schoolbook" panose="02040604050505020304" pitchFamily="18" charset="0"/>
                <a:ea typeface="华文中宋" panose="02010600040101010101" pitchFamily="2" charset="-122"/>
              </a:rPr>
              <a:t>供电模块</a:t>
            </a: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343D4174-A6C4-4FEE-AEAB-FB35EBD6CFEF}"/>
              </a:ext>
            </a:extLst>
          </p:cNvPr>
          <p:cNvSpPr/>
          <p:nvPr/>
        </p:nvSpPr>
        <p:spPr>
          <a:xfrm>
            <a:off x="10770389" y="550659"/>
            <a:ext cx="1207294" cy="64293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entury Schoolbook" panose="02040604050505020304" pitchFamily="18" charset="0"/>
                <a:ea typeface="华文中宋" panose="02010600040101010101" pitchFamily="2" charset="-122"/>
              </a:rPr>
              <a:t>OpenMV</a:t>
            </a:r>
            <a:endParaRPr lang="zh-CN" altLang="en-US" dirty="0">
              <a:latin typeface="Century Schoolbook" panose="020406040505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201D478F-389A-4508-9472-D7C79F2E70DE}"/>
              </a:ext>
            </a:extLst>
          </p:cNvPr>
          <p:cNvSpPr/>
          <p:nvPr/>
        </p:nvSpPr>
        <p:spPr>
          <a:xfrm>
            <a:off x="10770389" y="1771649"/>
            <a:ext cx="1207294" cy="64293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entury Schoolbook" panose="02040604050505020304" pitchFamily="18" charset="0"/>
                <a:ea typeface="华文中宋" panose="02010600040101010101" pitchFamily="2" charset="-122"/>
              </a:rPr>
              <a:t>IMU</a:t>
            </a:r>
            <a:endParaRPr lang="zh-CN" altLang="en-US" dirty="0">
              <a:latin typeface="Century Schoolbook" panose="020406040505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32FFA711-01DD-4D3B-915E-C7594ACCF834}"/>
              </a:ext>
            </a:extLst>
          </p:cNvPr>
          <p:cNvSpPr/>
          <p:nvPr/>
        </p:nvSpPr>
        <p:spPr>
          <a:xfrm>
            <a:off x="10770389" y="3000973"/>
            <a:ext cx="1207294" cy="64293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Century Schoolbook" panose="02040604050505020304" pitchFamily="18" charset="0"/>
                <a:ea typeface="华文中宋" panose="02010600040101010101" pitchFamily="2" charset="-122"/>
              </a:rPr>
              <a:t>超声波</a:t>
            </a:r>
          </a:p>
        </p:txBody>
      </p:sp>
      <p:sp>
        <p:nvSpPr>
          <p:cNvPr id="84" name="矩形: 圆角 83">
            <a:extLst>
              <a:ext uri="{FF2B5EF4-FFF2-40B4-BE49-F238E27FC236}">
                <a16:creationId xmlns:a16="http://schemas.microsoft.com/office/drawing/2014/main" id="{5E072BFB-C978-47F2-91A6-63EC9FD2E94A}"/>
              </a:ext>
            </a:extLst>
          </p:cNvPr>
          <p:cNvSpPr/>
          <p:nvPr/>
        </p:nvSpPr>
        <p:spPr>
          <a:xfrm>
            <a:off x="8040691" y="1737122"/>
            <a:ext cx="1931192" cy="71199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Century Schoolbook" panose="02040604050505020304" pitchFamily="18" charset="0"/>
                <a:ea typeface="华文中宋" panose="02010600040101010101" pitchFamily="2" charset="-122"/>
              </a:rPr>
              <a:t>传感器</a:t>
            </a:r>
          </a:p>
        </p:txBody>
      </p: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05DE6D32-B840-4ED8-9C5F-CC214F3D79E1}"/>
              </a:ext>
            </a:extLst>
          </p:cNvPr>
          <p:cNvCxnSpPr>
            <a:stCxn id="9" idx="1"/>
            <a:endCxn id="7" idx="0"/>
          </p:cNvCxnSpPr>
          <p:nvPr/>
        </p:nvCxnSpPr>
        <p:spPr>
          <a:xfrm flipH="1">
            <a:off x="3806031" y="550659"/>
            <a:ext cx="1693867" cy="1186461"/>
          </a:xfrm>
          <a:prstGeom prst="straightConnector1">
            <a:avLst/>
          </a:prstGeom>
          <a:ln>
            <a:headEnd type="stealth" w="lg" len="lg"/>
            <a:tailEnd type="stealth" w="lg" len="lg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30799CC5-29B0-4D4D-A79D-5728A56C8848}"/>
              </a:ext>
            </a:extLst>
          </p:cNvPr>
          <p:cNvCxnSpPr>
            <a:cxnSpLocks/>
            <a:stCxn id="9" idx="2"/>
            <a:endCxn id="6" idx="0"/>
          </p:cNvCxnSpPr>
          <p:nvPr/>
        </p:nvCxnSpPr>
        <p:spPr>
          <a:xfrm>
            <a:off x="6465494" y="906655"/>
            <a:ext cx="0" cy="830468"/>
          </a:xfrm>
          <a:prstGeom prst="straightConnector1">
            <a:avLst/>
          </a:prstGeom>
          <a:ln>
            <a:headEnd type="none" w="lg" len="lg"/>
            <a:tailEnd type="stealth" w="lg" len="lg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2BE3D70B-F8EF-4FB0-AEDB-FEEE5863400E}"/>
              </a:ext>
            </a:extLst>
          </p:cNvPr>
          <p:cNvCxnSpPr>
            <a:cxnSpLocks/>
            <a:stCxn id="6" idx="1"/>
            <a:endCxn id="7" idx="3"/>
          </p:cNvCxnSpPr>
          <p:nvPr/>
        </p:nvCxnSpPr>
        <p:spPr>
          <a:xfrm flipH="1" flipV="1">
            <a:off x="4771627" y="2093117"/>
            <a:ext cx="728271" cy="3"/>
          </a:xfrm>
          <a:prstGeom prst="straightConnector1">
            <a:avLst/>
          </a:prstGeom>
          <a:ln>
            <a:headEnd type="stealth" w="lg" len="lg"/>
            <a:tailEnd type="stealth" w="lg" len="lg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2AC69D97-C4AC-40AD-8CBC-61E517A35DAE}"/>
              </a:ext>
            </a:extLst>
          </p:cNvPr>
          <p:cNvCxnSpPr>
            <a:cxnSpLocks/>
            <a:stCxn id="6" idx="3"/>
            <a:endCxn id="84" idx="1"/>
          </p:cNvCxnSpPr>
          <p:nvPr/>
        </p:nvCxnSpPr>
        <p:spPr>
          <a:xfrm flipV="1">
            <a:off x="7431090" y="2093119"/>
            <a:ext cx="609601" cy="1"/>
          </a:xfrm>
          <a:prstGeom prst="straightConnector1">
            <a:avLst/>
          </a:prstGeom>
          <a:ln>
            <a:headEnd type="stealth" w="lg" len="lg"/>
            <a:tailEnd type="stealth" w="lg" len="lg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C5AB9FBC-1DDF-4BCC-8F4F-DC1867AC19A0}"/>
              </a:ext>
            </a:extLst>
          </p:cNvPr>
          <p:cNvCxnSpPr>
            <a:cxnSpLocks/>
            <a:stCxn id="28" idx="1"/>
            <a:endCxn id="84" idx="3"/>
          </p:cNvCxnSpPr>
          <p:nvPr/>
        </p:nvCxnSpPr>
        <p:spPr>
          <a:xfrm flipH="1">
            <a:off x="9971883" y="872128"/>
            <a:ext cx="798506" cy="1220991"/>
          </a:xfrm>
          <a:prstGeom prst="straightConnector1">
            <a:avLst/>
          </a:prstGeom>
          <a:ln>
            <a:headEnd type="none" w="lg" len="lg"/>
            <a:tailEnd type="stealth" w="lg" len="lg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58E4DF66-1943-4B8E-ACA7-EFAA8EFC79AF}"/>
              </a:ext>
            </a:extLst>
          </p:cNvPr>
          <p:cNvCxnSpPr>
            <a:cxnSpLocks/>
            <a:stCxn id="29" idx="1"/>
            <a:endCxn id="84" idx="3"/>
          </p:cNvCxnSpPr>
          <p:nvPr/>
        </p:nvCxnSpPr>
        <p:spPr>
          <a:xfrm flipH="1">
            <a:off x="9971883" y="2093118"/>
            <a:ext cx="798506" cy="1"/>
          </a:xfrm>
          <a:prstGeom prst="straightConnector1">
            <a:avLst/>
          </a:prstGeom>
          <a:ln>
            <a:headEnd type="none" w="lg" len="lg"/>
            <a:tailEnd type="stealth" w="lg" len="lg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6B23AFB7-6E0C-4BA2-B6B1-4DC21E07D786}"/>
              </a:ext>
            </a:extLst>
          </p:cNvPr>
          <p:cNvCxnSpPr>
            <a:cxnSpLocks/>
            <a:stCxn id="30" idx="1"/>
            <a:endCxn id="84" idx="3"/>
          </p:cNvCxnSpPr>
          <p:nvPr/>
        </p:nvCxnSpPr>
        <p:spPr>
          <a:xfrm flipH="1" flipV="1">
            <a:off x="9971883" y="2093119"/>
            <a:ext cx="798506" cy="1229323"/>
          </a:xfrm>
          <a:prstGeom prst="straightConnector1">
            <a:avLst/>
          </a:prstGeom>
          <a:ln>
            <a:headEnd type="none" w="lg" len="lg"/>
            <a:tailEnd type="stealth" w="lg" len="lg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431DAC23-10CD-486E-B0F0-AD83416EC35C}"/>
              </a:ext>
            </a:extLst>
          </p:cNvPr>
          <p:cNvSpPr txBox="1"/>
          <p:nvPr/>
        </p:nvSpPr>
        <p:spPr>
          <a:xfrm>
            <a:off x="0" y="0"/>
            <a:ext cx="7579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entury Schoolbook" panose="02040604050505020304" pitchFamily="18" charset="0"/>
                <a:ea typeface="华文中宋" panose="02010600040101010101" pitchFamily="2" charset="-122"/>
              </a:rPr>
              <a:t>  Pt.2.3 Power Module</a:t>
            </a:r>
            <a:endParaRPr lang="zh-CN" altLang="en-US" sz="2400" dirty="0">
              <a:latin typeface="Century Schoolbook" panose="02040604050505020304" pitchFamily="18" charset="0"/>
              <a:ea typeface="华文中宋" panose="02010600040101010101" pitchFamily="2" charset="-122"/>
            </a:endParaRPr>
          </a:p>
        </p:txBody>
      </p:sp>
      <p:graphicFrame>
        <p:nvGraphicFramePr>
          <p:cNvPr id="17" name="表格 2">
            <a:extLst>
              <a:ext uri="{FF2B5EF4-FFF2-40B4-BE49-F238E27FC236}">
                <a16:creationId xmlns:a16="http://schemas.microsoft.com/office/drawing/2014/main" id="{272CDF43-ECB0-4F41-BCB9-D1B25C7326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7670946"/>
              </p:ext>
            </p:extLst>
          </p:nvPr>
        </p:nvGraphicFramePr>
        <p:xfrm>
          <a:off x="181375" y="4337311"/>
          <a:ext cx="10637045" cy="2051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7409">
                  <a:extLst>
                    <a:ext uri="{9D8B030D-6E8A-4147-A177-3AD203B41FA5}">
                      <a16:colId xmlns:a16="http://schemas.microsoft.com/office/drawing/2014/main" val="3652275237"/>
                    </a:ext>
                  </a:extLst>
                </a:gridCol>
                <a:gridCol w="2127409">
                  <a:extLst>
                    <a:ext uri="{9D8B030D-6E8A-4147-A177-3AD203B41FA5}">
                      <a16:colId xmlns:a16="http://schemas.microsoft.com/office/drawing/2014/main" val="1545971891"/>
                    </a:ext>
                  </a:extLst>
                </a:gridCol>
                <a:gridCol w="2127409">
                  <a:extLst>
                    <a:ext uri="{9D8B030D-6E8A-4147-A177-3AD203B41FA5}">
                      <a16:colId xmlns:a16="http://schemas.microsoft.com/office/drawing/2014/main" val="2264022220"/>
                    </a:ext>
                  </a:extLst>
                </a:gridCol>
                <a:gridCol w="2127409">
                  <a:extLst>
                    <a:ext uri="{9D8B030D-6E8A-4147-A177-3AD203B41FA5}">
                      <a16:colId xmlns:a16="http://schemas.microsoft.com/office/drawing/2014/main" val="3442235802"/>
                    </a:ext>
                  </a:extLst>
                </a:gridCol>
                <a:gridCol w="2127409">
                  <a:extLst>
                    <a:ext uri="{9D8B030D-6E8A-4147-A177-3AD203B41FA5}">
                      <a16:colId xmlns:a16="http://schemas.microsoft.com/office/drawing/2014/main" val="880725875"/>
                    </a:ext>
                  </a:extLst>
                </a:gridCol>
              </a:tblGrid>
              <a:tr h="4667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entury Schoolbook" panose="02040604050505020304" pitchFamily="18" charset="0"/>
                        </a:rPr>
                        <a:t>Module</a:t>
                      </a:r>
                      <a:endParaRPr lang="zh-CN" altLang="en-US" sz="1600" dirty="0">
                        <a:latin typeface="Century Schoolbook" panose="020406040505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entury Schoolbook" panose="02040604050505020304" pitchFamily="18" charset="0"/>
                        </a:rPr>
                        <a:t>Power Input</a:t>
                      </a:r>
                      <a:endParaRPr lang="zh-CN" altLang="en-US" sz="1600" dirty="0">
                        <a:latin typeface="Century Schoolbook" panose="020406040505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entury Schoolbook" panose="02040604050505020304" pitchFamily="18" charset="0"/>
                        </a:rPr>
                        <a:t>Power Output</a:t>
                      </a:r>
                      <a:endParaRPr lang="zh-CN" altLang="en-US" sz="1600" dirty="0">
                        <a:latin typeface="Century Schoolbook" panose="020406040505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entury Schoolbook" panose="02040604050505020304" pitchFamily="18" charset="0"/>
                        </a:rPr>
                        <a:t>Model</a:t>
                      </a:r>
                      <a:endParaRPr lang="zh-CN" altLang="en-US" sz="1600" dirty="0">
                        <a:latin typeface="Century Schoolbook" panose="020406040505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entury Schoolbook" panose="02040604050505020304" pitchFamily="18" charset="0"/>
                        </a:rPr>
                        <a:t>Amount</a:t>
                      </a:r>
                      <a:endParaRPr lang="zh-CN" altLang="en-US" sz="1600" dirty="0">
                        <a:latin typeface="Century Schoolbook" panose="020406040505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3862840"/>
                  </a:ext>
                </a:extLst>
              </a:tr>
              <a:tr h="5281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Century Schoolbook" panose="02040604050505020304" pitchFamily="18" charset="0"/>
                        </a:rPr>
                        <a:t>Li-ion battery</a:t>
                      </a:r>
                      <a:endParaRPr lang="zh-CN" altLang="en-US" sz="1600" dirty="0">
                        <a:latin typeface="Century Schoolbook" panose="020406040505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entury Schoolbook" panose="02040604050505020304" pitchFamily="18" charset="0"/>
                        </a:rPr>
                        <a:t>/</a:t>
                      </a:r>
                      <a:endParaRPr lang="zh-CN" altLang="en-US" sz="1600" dirty="0">
                        <a:latin typeface="Century Schoolbook" panose="020406040505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entury Schoolbook" panose="02040604050505020304" pitchFamily="18" charset="0"/>
                        </a:rPr>
                        <a:t>12V (output)</a:t>
                      </a:r>
                      <a:endParaRPr lang="zh-CN" altLang="en-US" sz="1600" dirty="0">
                        <a:latin typeface="Century Schoolbook" panose="020406040505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entury Schoolbook" panose="02040604050505020304" pitchFamily="18" charset="0"/>
                        </a:rPr>
                        <a:t>/</a:t>
                      </a:r>
                      <a:endParaRPr lang="zh-CN" altLang="en-US" sz="1600" dirty="0">
                        <a:latin typeface="Century Schoolbook" panose="020406040505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entury Schoolbook" panose="02040604050505020304" pitchFamily="18" charset="0"/>
                        </a:rPr>
                        <a:t>1</a:t>
                      </a:r>
                      <a:endParaRPr lang="zh-CN" altLang="en-US" sz="1600" dirty="0">
                        <a:latin typeface="Century Schoolbook" panose="020406040505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2991504"/>
                  </a:ext>
                </a:extLst>
              </a:tr>
              <a:tr h="5281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entury Schoolbook" panose="02040604050505020304" pitchFamily="18" charset="0"/>
                        </a:rPr>
                        <a:t>power module</a:t>
                      </a:r>
                      <a:endParaRPr lang="zh-CN" altLang="en-US" sz="1600" dirty="0">
                        <a:latin typeface="Century Schoolbook" panose="020406040505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entury Schoolbook" panose="02040604050505020304" pitchFamily="18" charset="0"/>
                        </a:rPr>
                        <a:t>12V</a:t>
                      </a:r>
                      <a:endParaRPr lang="zh-CN" altLang="en-US" sz="1600" dirty="0">
                        <a:latin typeface="Century Schoolbook" panose="020406040505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entury Schoolbook" panose="02040604050505020304" pitchFamily="18" charset="0"/>
                        </a:rPr>
                        <a:t>1.25V + 3.3V + 5V</a:t>
                      </a:r>
                      <a:endParaRPr lang="zh-CN" altLang="en-US" sz="1600" dirty="0">
                        <a:latin typeface="Century Schoolbook" panose="020406040505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entury Schoolbook" panose="02040604050505020304" pitchFamily="18" charset="0"/>
                        </a:rPr>
                        <a:t>/</a:t>
                      </a:r>
                      <a:endParaRPr lang="zh-CN" altLang="en-US" sz="1600" dirty="0">
                        <a:latin typeface="Century Schoolbook" panose="020406040505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entury Schoolbook" panose="02040604050505020304" pitchFamily="18" charset="0"/>
                        </a:rPr>
                        <a:t>1</a:t>
                      </a:r>
                      <a:endParaRPr lang="zh-CN" altLang="en-US" sz="1600" dirty="0">
                        <a:latin typeface="Century Schoolbook" panose="020406040505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0984348"/>
                  </a:ext>
                </a:extLst>
              </a:tr>
              <a:tr h="5281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entury Schoolbook" panose="02040604050505020304" pitchFamily="18" charset="0"/>
                        </a:rPr>
                        <a:t>motor driver board</a:t>
                      </a:r>
                      <a:endParaRPr lang="zh-CN" altLang="en-US" sz="1600" dirty="0">
                        <a:latin typeface="Century Schoolbook" panose="020406040505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entury Schoolbook" panose="02040604050505020304" pitchFamily="18" charset="0"/>
                        </a:rPr>
                        <a:t>12V + 3.3 / 5V</a:t>
                      </a:r>
                      <a:endParaRPr lang="zh-CN" altLang="en-US" sz="1600" dirty="0">
                        <a:latin typeface="Century Schoolbook" panose="020406040505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entury Schoolbook" panose="02040604050505020304" pitchFamily="18" charset="0"/>
                        </a:rPr>
                        <a:t>/</a:t>
                      </a:r>
                      <a:endParaRPr lang="zh-CN" altLang="en-US" sz="1600" dirty="0">
                        <a:latin typeface="Century Schoolbook" panose="020406040505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entury Schoolbook" panose="02040604050505020304" pitchFamily="18" charset="0"/>
                        </a:rPr>
                        <a:t>/</a:t>
                      </a:r>
                      <a:endParaRPr lang="zh-CN" altLang="en-US" sz="1600" dirty="0">
                        <a:latin typeface="Century Schoolbook" panose="020406040505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entury Schoolbook" panose="02040604050505020304" pitchFamily="18" charset="0"/>
                        </a:rPr>
                        <a:t>1</a:t>
                      </a:r>
                      <a:endParaRPr lang="zh-CN" altLang="en-US" sz="1600" dirty="0">
                        <a:latin typeface="Century Schoolbook" panose="020406040505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70006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8379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BCF3EFB6-7D49-47D2-A416-4B9D3C85FA3F}"/>
              </a:ext>
            </a:extLst>
          </p:cNvPr>
          <p:cNvSpPr/>
          <p:nvPr/>
        </p:nvSpPr>
        <p:spPr>
          <a:xfrm>
            <a:off x="4242597" y="1977140"/>
            <a:ext cx="1931192" cy="7119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Century Schoolbook" panose="02040604050505020304" pitchFamily="18" charset="0"/>
                <a:ea typeface="华文中宋" panose="02010600040101010101" pitchFamily="2" charset="-122"/>
              </a:rPr>
              <a:t>供电模块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A73F4344-8ECB-4771-8215-FB8FBCBBA8D8}"/>
              </a:ext>
            </a:extLst>
          </p:cNvPr>
          <p:cNvSpPr/>
          <p:nvPr/>
        </p:nvSpPr>
        <p:spPr>
          <a:xfrm>
            <a:off x="4242597" y="3497758"/>
            <a:ext cx="1931192" cy="7119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Century Schoolbook" panose="02040604050505020304" pitchFamily="18" charset="0"/>
                <a:ea typeface="华文中宋" panose="02010600040101010101" pitchFamily="2" charset="-122"/>
              </a:rPr>
              <a:t>锂电池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31DAC23-10CD-486E-B0F0-AD83416EC35C}"/>
              </a:ext>
            </a:extLst>
          </p:cNvPr>
          <p:cNvSpPr txBox="1"/>
          <p:nvPr/>
        </p:nvSpPr>
        <p:spPr>
          <a:xfrm>
            <a:off x="0" y="0"/>
            <a:ext cx="7579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entury Schoolbook" panose="02040604050505020304" pitchFamily="18" charset="0"/>
                <a:ea typeface="华文中宋" panose="02010600040101010101" pitchFamily="2" charset="-122"/>
              </a:rPr>
              <a:t>  Pt</a:t>
            </a:r>
            <a:r>
              <a:rPr lang="en-US" altLang="zh-CN" sz="2400">
                <a:latin typeface="Century Schoolbook" panose="02040604050505020304" pitchFamily="18" charset="0"/>
                <a:ea typeface="华文中宋" panose="02010600040101010101" pitchFamily="2" charset="-122"/>
              </a:rPr>
              <a:t>.2.3 Power </a:t>
            </a:r>
            <a:r>
              <a:rPr lang="en-US" altLang="zh-CN" sz="2400" dirty="0">
                <a:latin typeface="Century Schoolbook" panose="02040604050505020304" pitchFamily="18" charset="0"/>
                <a:ea typeface="华文中宋" panose="02010600040101010101" pitchFamily="2" charset="-122"/>
              </a:rPr>
              <a:t>Module</a:t>
            </a:r>
            <a:endParaRPr lang="zh-CN" altLang="en-US" sz="2400" dirty="0">
              <a:latin typeface="Century Schoolbook" panose="020406040505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75D3A73B-74A4-47E1-BF1F-B616CA950747}"/>
              </a:ext>
            </a:extLst>
          </p:cNvPr>
          <p:cNvSpPr/>
          <p:nvPr/>
        </p:nvSpPr>
        <p:spPr>
          <a:xfrm>
            <a:off x="4242597" y="5018376"/>
            <a:ext cx="1931192" cy="7119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Century Schoolbook" panose="02040604050505020304" pitchFamily="18" charset="0"/>
                <a:ea typeface="华文中宋" panose="02010600040101010101" pitchFamily="2" charset="-122"/>
              </a:rPr>
              <a:t>电机驱动板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D7345F4C-38A7-46B0-9055-BA1756BEC2DC}"/>
              </a:ext>
            </a:extLst>
          </p:cNvPr>
          <p:cNvCxnSpPr>
            <a:cxnSpLocks/>
            <a:stCxn id="9" idx="0"/>
            <a:endCxn id="6" idx="2"/>
          </p:cNvCxnSpPr>
          <p:nvPr/>
        </p:nvCxnSpPr>
        <p:spPr>
          <a:xfrm flipV="1">
            <a:off x="5208193" y="2689133"/>
            <a:ext cx="0" cy="808625"/>
          </a:xfrm>
          <a:prstGeom prst="straightConnector1">
            <a:avLst/>
          </a:prstGeom>
          <a:ln w="12700">
            <a:solidFill>
              <a:schemeClr val="accent2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0FDBC9B7-1850-44E0-8C98-70E60F1E24AD}"/>
              </a:ext>
            </a:extLst>
          </p:cNvPr>
          <p:cNvCxnSpPr>
            <a:cxnSpLocks/>
            <a:stCxn id="9" idx="2"/>
            <a:endCxn id="18" idx="0"/>
          </p:cNvCxnSpPr>
          <p:nvPr/>
        </p:nvCxnSpPr>
        <p:spPr>
          <a:xfrm>
            <a:off x="5208193" y="4209751"/>
            <a:ext cx="0" cy="808625"/>
          </a:xfrm>
          <a:prstGeom prst="straightConnector1">
            <a:avLst/>
          </a:prstGeom>
          <a:ln w="12700">
            <a:solidFill>
              <a:schemeClr val="accent2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71D50154-ABFD-4D1C-98E1-CF9BFE7E5763}"/>
              </a:ext>
            </a:extLst>
          </p:cNvPr>
          <p:cNvSpPr txBox="1"/>
          <p:nvPr/>
        </p:nvSpPr>
        <p:spPr>
          <a:xfrm>
            <a:off x="5270576" y="4429397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entury Schoolbook" panose="02040604050505020304" pitchFamily="18" charset="0"/>
              </a:rPr>
              <a:t>12V</a:t>
            </a:r>
            <a:endParaRPr lang="zh-CN" altLang="en-US" dirty="0">
              <a:latin typeface="Century Schoolbook" panose="02040604050505020304" pitchFamily="18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EBB20DD-74C1-4E34-B1AC-D3D435655C30}"/>
              </a:ext>
            </a:extLst>
          </p:cNvPr>
          <p:cNvSpPr txBox="1"/>
          <p:nvPr/>
        </p:nvSpPr>
        <p:spPr>
          <a:xfrm>
            <a:off x="5270576" y="2908779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entury Schoolbook" panose="02040604050505020304" pitchFamily="18" charset="0"/>
              </a:rPr>
              <a:t>12V</a:t>
            </a:r>
            <a:endParaRPr lang="zh-CN" altLang="en-US" dirty="0">
              <a:latin typeface="Century Schoolbook" panose="02040604050505020304" pitchFamily="18" charset="0"/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E525B78D-4908-496C-A8A2-F9CDC1509DCA}"/>
              </a:ext>
            </a:extLst>
          </p:cNvPr>
          <p:cNvSpPr/>
          <p:nvPr/>
        </p:nvSpPr>
        <p:spPr>
          <a:xfrm>
            <a:off x="1350487" y="1977139"/>
            <a:ext cx="1931192" cy="7119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Century Schoolbook" panose="02040604050505020304" pitchFamily="18" charset="0"/>
                <a:ea typeface="华文中宋" panose="02010600040101010101" pitchFamily="2" charset="-122"/>
              </a:rPr>
              <a:t>舵机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8E0785CD-BC2D-45DC-A564-2B5841089660}"/>
              </a:ext>
            </a:extLst>
          </p:cNvPr>
          <p:cNvCxnSpPr>
            <a:cxnSpLocks/>
            <a:stCxn id="6" idx="1"/>
            <a:endCxn id="25" idx="3"/>
          </p:cNvCxnSpPr>
          <p:nvPr/>
        </p:nvCxnSpPr>
        <p:spPr>
          <a:xfrm flipH="1" flipV="1">
            <a:off x="3281679" y="2333136"/>
            <a:ext cx="960918" cy="1"/>
          </a:xfrm>
          <a:prstGeom prst="straightConnector1">
            <a:avLst/>
          </a:prstGeom>
          <a:ln w="12700">
            <a:solidFill>
              <a:schemeClr val="accent2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6A8D9909-D943-4E98-93CF-A012E89E18D9}"/>
              </a:ext>
            </a:extLst>
          </p:cNvPr>
          <p:cNvSpPr txBox="1"/>
          <p:nvPr/>
        </p:nvSpPr>
        <p:spPr>
          <a:xfrm>
            <a:off x="3522329" y="1895495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entury Schoolbook" panose="02040604050505020304" pitchFamily="18" charset="0"/>
              </a:rPr>
              <a:t>5V</a:t>
            </a:r>
            <a:endParaRPr lang="zh-CN" altLang="en-US" dirty="0">
              <a:latin typeface="Century Schoolbook" panose="02040604050505020304" pitchFamily="18" charset="0"/>
            </a:endParaRP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8DB585A1-1EE8-4D01-8B04-B32AB7F43E9A}"/>
              </a:ext>
            </a:extLst>
          </p:cNvPr>
          <p:cNvSpPr/>
          <p:nvPr/>
        </p:nvSpPr>
        <p:spPr>
          <a:xfrm>
            <a:off x="8238334" y="1977139"/>
            <a:ext cx="3013069" cy="7119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entury Schoolbook" panose="02040604050505020304" pitchFamily="18" charset="0"/>
                <a:ea typeface="华文中宋" panose="02010600040101010101" pitchFamily="2" charset="-122"/>
              </a:rPr>
              <a:t>STM32 + </a:t>
            </a:r>
            <a:r>
              <a:rPr lang="zh-CN" altLang="en-US" dirty="0">
                <a:latin typeface="Century Schoolbook" panose="02040604050505020304" pitchFamily="18" charset="0"/>
                <a:ea typeface="华文中宋" panose="02010600040101010101" pitchFamily="2" charset="-122"/>
              </a:rPr>
              <a:t>传感器</a:t>
            </a:r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4D083BB4-2235-4B35-9EB8-E625A3DD8EDF}"/>
              </a:ext>
            </a:extLst>
          </p:cNvPr>
          <p:cNvCxnSpPr>
            <a:cxnSpLocks/>
            <a:stCxn id="6" idx="3"/>
            <a:endCxn id="38" idx="1"/>
          </p:cNvCxnSpPr>
          <p:nvPr/>
        </p:nvCxnSpPr>
        <p:spPr>
          <a:xfrm flipV="1">
            <a:off x="6173789" y="2333136"/>
            <a:ext cx="2064545" cy="1"/>
          </a:xfrm>
          <a:prstGeom prst="straightConnector1">
            <a:avLst/>
          </a:prstGeom>
          <a:ln w="12700">
            <a:solidFill>
              <a:schemeClr val="accent2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EC598E95-F238-4F9B-B09B-43CFB65EBB9E}"/>
              </a:ext>
            </a:extLst>
          </p:cNvPr>
          <p:cNvSpPr txBox="1"/>
          <p:nvPr/>
        </p:nvSpPr>
        <p:spPr>
          <a:xfrm>
            <a:off x="6440708" y="1897897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atin typeface="Century Schoolbook" panose="02040604050505020304" pitchFamily="18" charset="0"/>
              </a:rPr>
              <a:t>3.3V +</a:t>
            </a:r>
            <a:r>
              <a:rPr lang="zh-CN" altLang="en-US" dirty="0">
                <a:latin typeface="Century Schoolbook" panose="02040604050505020304" pitchFamily="18" charset="0"/>
              </a:rPr>
              <a:t> </a:t>
            </a:r>
            <a:r>
              <a:rPr lang="en-US" altLang="zh-CN" dirty="0">
                <a:latin typeface="Century Schoolbook" panose="02040604050505020304" pitchFamily="18" charset="0"/>
              </a:rPr>
              <a:t>5V</a:t>
            </a:r>
            <a:endParaRPr lang="zh-CN" altLang="en-US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1490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2B8748E-F0BB-4284-A708-E0CC373959BE}"/>
              </a:ext>
            </a:extLst>
          </p:cNvPr>
          <p:cNvSpPr txBox="1"/>
          <p:nvPr/>
        </p:nvSpPr>
        <p:spPr>
          <a:xfrm>
            <a:off x="2306240" y="2844225"/>
            <a:ext cx="75795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latin typeface="Century Schoolbook" panose="02040604050505020304" pitchFamily="18" charset="0"/>
              </a:rPr>
              <a:t>Appendix</a:t>
            </a:r>
            <a:endParaRPr lang="zh-CN" altLang="en-US" sz="3200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9962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2B8748E-F0BB-4284-A708-E0CC373959BE}"/>
              </a:ext>
            </a:extLst>
          </p:cNvPr>
          <p:cNvSpPr txBox="1"/>
          <p:nvPr/>
        </p:nvSpPr>
        <p:spPr>
          <a:xfrm>
            <a:off x="2306240" y="2844225"/>
            <a:ext cx="75795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latin typeface="Century Schoolbook" panose="02040604050505020304" pitchFamily="18" charset="0"/>
              </a:rPr>
              <a:t>A.1 Technical Norms</a:t>
            </a:r>
            <a:endParaRPr lang="zh-CN" altLang="en-US" sz="3200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70030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431DAC23-10CD-486E-B0F0-AD83416EC35C}"/>
              </a:ext>
            </a:extLst>
          </p:cNvPr>
          <p:cNvSpPr txBox="1"/>
          <p:nvPr/>
        </p:nvSpPr>
        <p:spPr>
          <a:xfrm>
            <a:off x="0" y="0"/>
            <a:ext cx="7579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entury Schoolbook" panose="02040604050505020304" pitchFamily="18" charset="0"/>
                <a:ea typeface="华文中宋" panose="02010600040101010101" pitchFamily="2" charset="-122"/>
              </a:rPr>
              <a:t>  A.1 3D-model Technical Norms</a:t>
            </a:r>
            <a:endParaRPr lang="zh-CN" altLang="en-US" sz="2400" dirty="0">
              <a:latin typeface="Century Schoolbook" panose="02040604050505020304" pitchFamily="18" charset="0"/>
              <a:ea typeface="华文中宋" panose="02010600040101010101" pitchFamily="2" charset="-122"/>
            </a:endParaRP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81468F6A-920D-417A-B90B-F606CDEE3C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0520680"/>
              </p:ext>
            </p:extLst>
          </p:nvPr>
        </p:nvGraphicFramePr>
        <p:xfrm>
          <a:off x="2032000" y="2131060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67210947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5149401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entury Schoolbook" panose="02040604050505020304" pitchFamily="18" charset="0"/>
                        </a:rPr>
                        <a:t>Material</a:t>
                      </a:r>
                      <a:endParaRPr lang="zh-CN" altLang="en-US" sz="1600" dirty="0">
                        <a:latin typeface="Century Schoolbook" panose="020406040505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entury Schoolbook" panose="02040604050505020304" pitchFamily="18" charset="0"/>
                        </a:rPr>
                        <a:t>Color</a:t>
                      </a:r>
                      <a:endParaRPr lang="zh-CN" altLang="en-US" sz="1600" dirty="0">
                        <a:latin typeface="Century Schoolbook" panose="020406040505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9650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entury Schoolbook" panose="02040604050505020304" pitchFamily="18" charset="0"/>
                          <a:ea typeface="华文中宋" panose="02010600040101010101" pitchFamily="2" charset="-122"/>
                        </a:rPr>
                        <a:t>PVC</a:t>
                      </a:r>
                      <a:endParaRPr lang="zh-CN" altLang="en-US" sz="1600" dirty="0">
                        <a:latin typeface="Century Schoolbook" panose="020406040505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Century Schoolbook" panose="02040604050505020304" pitchFamily="18" charset="0"/>
                          <a:ea typeface="华文中宋" panose="02010600040101010101" pitchFamily="2" charset="-122"/>
                        </a:rPr>
                        <a:t>White (Default)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197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entury Schoolbook" panose="02040604050505020304" pitchFamily="18" charset="0"/>
                        </a:rPr>
                        <a:t>TPU95</a:t>
                      </a:r>
                      <a:endParaRPr lang="zh-CN" altLang="en-US" sz="1600" dirty="0">
                        <a:latin typeface="Century Schoolbook" panose="020406040505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Century Schoolbook" panose="02040604050505020304" pitchFamily="18" charset="0"/>
                          <a:ea typeface="华文中宋" panose="02010600040101010101" pitchFamily="2" charset="-122"/>
                        </a:rPr>
                        <a:t>Blue</a:t>
                      </a:r>
                      <a:endParaRPr lang="en-US" altLang="zh-CN" sz="1600" dirty="0">
                        <a:solidFill>
                          <a:srgbClr val="FFFF00"/>
                        </a:solidFill>
                        <a:latin typeface="Century Schoolbook" panose="02040604050505020304" pitchFamily="18" charset="0"/>
                        <a:ea typeface="华文中宋" panose="0201060004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5403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entury Schoolbook" panose="02040604050505020304" pitchFamily="18" charset="0"/>
                          <a:ea typeface="华文中宋" panose="02010600040101010101" pitchFamily="2" charset="-122"/>
                        </a:rPr>
                        <a:t>TPU85</a:t>
                      </a:r>
                      <a:endParaRPr lang="zh-CN" altLang="en-US" sz="1600" dirty="0">
                        <a:latin typeface="Century Schoolbook" panose="020406040505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Century Schoolbook" panose="02040604050505020304" pitchFamily="18" charset="0"/>
                          <a:ea typeface="华文中宋" panose="02010600040101010101" pitchFamily="2" charset="-122"/>
                        </a:rPr>
                        <a:t>Green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1829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entury Schoolbook" panose="02040604050505020304" pitchFamily="18" charset="0"/>
                        </a:rPr>
                        <a:t>motor</a:t>
                      </a:r>
                      <a:endParaRPr lang="zh-CN" altLang="en-US" sz="1600" dirty="0">
                        <a:latin typeface="Century Schoolbook" panose="020406040505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Century Schoolbook" panose="02040604050505020304" pitchFamily="18" charset="0"/>
                          <a:ea typeface="华文中宋" panose="02010600040101010101" pitchFamily="2" charset="-122"/>
                        </a:rPr>
                        <a:t>Red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2952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entury Schoolbook" panose="02040604050505020304" pitchFamily="18" charset="0"/>
                          <a:ea typeface="华文中宋" panose="02010600040101010101" pitchFamily="2" charset="-122"/>
                        </a:rPr>
                        <a:t>PLA</a:t>
                      </a:r>
                      <a:endParaRPr lang="zh-CN" altLang="en-US" sz="1600" dirty="0">
                        <a:latin typeface="Century Schoolbook" panose="020406040505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Century Schoolbook" panose="02040604050505020304" pitchFamily="18" charset="0"/>
                          <a:ea typeface="华文中宋" panose="02010600040101010101" pitchFamily="2" charset="-122"/>
                        </a:rPr>
                        <a:t>Orange</a:t>
                      </a:r>
                      <a:endParaRPr lang="zh-CN" altLang="en-US" sz="1600" dirty="0">
                        <a:latin typeface="Century Schoolbook" panose="020406040505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8662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entury Schoolbook" panose="02040604050505020304" pitchFamily="18" charset="0"/>
                        </a:rPr>
                        <a:t>electronics</a:t>
                      </a:r>
                      <a:endParaRPr lang="zh-CN" altLang="en-US" sz="1600" dirty="0">
                        <a:latin typeface="Century Schoolbook" panose="020406040505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entury Schoolbook" panose="02040604050505020304" pitchFamily="18" charset="0"/>
                        </a:rPr>
                        <a:t>(Original)</a:t>
                      </a:r>
                      <a:endParaRPr lang="zh-CN" altLang="en-US" sz="1600" dirty="0">
                        <a:latin typeface="Century Schoolbook" panose="020406040505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75254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49675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431DAC23-10CD-486E-B0F0-AD83416EC35C}"/>
              </a:ext>
            </a:extLst>
          </p:cNvPr>
          <p:cNvSpPr txBox="1"/>
          <p:nvPr/>
        </p:nvSpPr>
        <p:spPr>
          <a:xfrm>
            <a:off x="0" y="0"/>
            <a:ext cx="7579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entury Schoolbook" panose="02040604050505020304" pitchFamily="18" charset="0"/>
                <a:ea typeface="华文中宋" panose="02010600040101010101" pitchFamily="2" charset="-122"/>
              </a:rPr>
              <a:t>  A.2 Electronic Components</a:t>
            </a:r>
            <a:endParaRPr lang="zh-CN" altLang="en-US" sz="2400" dirty="0">
              <a:latin typeface="Century Schoolbook" panose="020406040505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ECFCB3E-B0BD-49F9-ACA6-566519421801}"/>
              </a:ext>
            </a:extLst>
          </p:cNvPr>
          <p:cNvSpPr txBox="1"/>
          <p:nvPr/>
        </p:nvSpPr>
        <p:spPr>
          <a:xfrm>
            <a:off x="1085850" y="864394"/>
            <a:ext cx="9779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Motor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6388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BCF3EFB6-7D49-47D2-A416-4B9D3C85FA3F}"/>
              </a:ext>
            </a:extLst>
          </p:cNvPr>
          <p:cNvSpPr/>
          <p:nvPr/>
        </p:nvSpPr>
        <p:spPr>
          <a:xfrm>
            <a:off x="4149729" y="3144442"/>
            <a:ext cx="1931192" cy="7119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entury Schoolbook" panose="02040604050505020304" pitchFamily="18" charset="0"/>
              </a:rPr>
              <a:t>STM32</a:t>
            </a:r>
            <a:endParaRPr lang="zh-CN" altLang="en-US" dirty="0">
              <a:latin typeface="Century Schoolbook" panose="02040604050505020304" pitchFamily="18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282B60FE-ED1E-4716-BA2A-65503658BF64}"/>
              </a:ext>
            </a:extLst>
          </p:cNvPr>
          <p:cNvSpPr/>
          <p:nvPr/>
        </p:nvSpPr>
        <p:spPr>
          <a:xfrm>
            <a:off x="1490266" y="3144439"/>
            <a:ext cx="1931192" cy="7119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电机模块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A73F4344-8ECB-4771-8215-FB8FBCBBA8D8}"/>
              </a:ext>
            </a:extLst>
          </p:cNvPr>
          <p:cNvSpPr/>
          <p:nvPr/>
        </p:nvSpPr>
        <p:spPr>
          <a:xfrm>
            <a:off x="4149729" y="1601981"/>
            <a:ext cx="1931192" cy="7119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供电模块</a:t>
            </a: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343D4174-A6C4-4FEE-AEAB-FB35EBD6CFEF}"/>
              </a:ext>
            </a:extLst>
          </p:cNvPr>
          <p:cNvSpPr/>
          <p:nvPr/>
        </p:nvSpPr>
        <p:spPr>
          <a:xfrm>
            <a:off x="9420220" y="1957978"/>
            <a:ext cx="1207294" cy="6429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entury Schoolbook" panose="02040604050505020304" pitchFamily="18" charset="0"/>
              </a:rPr>
              <a:t>OpenMV</a:t>
            </a:r>
            <a:endParaRPr lang="zh-CN" altLang="en-US" dirty="0">
              <a:latin typeface="Century Schoolbook" panose="02040604050505020304" pitchFamily="18" charset="0"/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201D478F-389A-4508-9472-D7C79F2E70DE}"/>
              </a:ext>
            </a:extLst>
          </p:cNvPr>
          <p:cNvSpPr/>
          <p:nvPr/>
        </p:nvSpPr>
        <p:spPr>
          <a:xfrm>
            <a:off x="9420220" y="3178968"/>
            <a:ext cx="1207294" cy="6429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entury Schoolbook" panose="02040604050505020304" pitchFamily="18" charset="0"/>
              </a:rPr>
              <a:t>IMU</a:t>
            </a:r>
            <a:endParaRPr lang="zh-CN" altLang="en-US" dirty="0">
              <a:latin typeface="Century Schoolbook" panose="02040604050505020304" pitchFamily="18" charset="0"/>
            </a:endParaRP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32FFA711-01DD-4D3B-915E-C7594ACCF834}"/>
              </a:ext>
            </a:extLst>
          </p:cNvPr>
          <p:cNvSpPr/>
          <p:nvPr/>
        </p:nvSpPr>
        <p:spPr>
          <a:xfrm>
            <a:off x="9420220" y="4408292"/>
            <a:ext cx="1207294" cy="6429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超声波</a:t>
            </a:r>
          </a:p>
        </p:txBody>
      </p:sp>
      <p:sp>
        <p:nvSpPr>
          <p:cNvPr id="84" name="矩形: 圆角 83">
            <a:extLst>
              <a:ext uri="{FF2B5EF4-FFF2-40B4-BE49-F238E27FC236}">
                <a16:creationId xmlns:a16="http://schemas.microsoft.com/office/drawing/2014/main" id="{5E072BFB-C978-47F2-91A6-63EC9FD2E94A}"/>
              </a:ext>
            </a:extLst>
          </p:cNvPr>
          <p:cNvSpPr/>
          <p:nvPr/>
        </p:nvSpPr>
        <p:spPr>
          <a:xfrm>
            <a:off x="6690522" y="3144441"/>
            <a:ext cx="1931192" cy="7119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传感器</a:t>
            </a:r>
          </a:p>
        </p:txBody>
      </p: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05DE6D32-B840-4ED8-9C5F-CC214F3D79E1}"/>
              </a:ext>
            </a:extLst>
          </p:cNvPr>
          <p:cNvCxnSpPr>
            <a:stCxn id="9" idx="1"/>
            <a:endCxn id="7" idx="0"/>
          </p:cNvCxnSpPr>
          <p:nvPr/>
        </p:nvCxnSpPr>
        <p:spPr>
          <a:xfrm flipH="1">
            <a:off x="2455862" y="1957978"/>
            <a:ext cx="1693867" cy="1186461"/>
          </a:xfrm>
          <a:prstGeom prst="straightConnector1">
            <a:avLst/>
          </a:prstGeom>
          <a:ln w="12700">
            <a:solidFill>
              <a:schemeClr val="accent2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30799CC5-29B0-4D4D-A79D-5728A56C8848}"/>
              </a:ext>
            </a:extLst>
          </p:cNvPr>
          <p:cNvCxnSpPr>
            <a:cxnSpLocks/>
            <a:stCxn id="9" idx="2"/>
            <a:endCxn id="6" idx="0"/>
          </p:cNvCxnSpPr>
          <p:nvPr/>
        </p:nvCxnSpPr>
        <p:spPr>
          <a:xfrm>
            <a:off x="5115325" y="2313974"/>
            <a:ext cx="0" cy="830468"/>
          </a:xfrm>
          <a:prstGeom prst="straightConnector1">
            <a:avLst/>
          </a:prstGeom>
          <a:ln w="12700">
            <a:solidFill>
              <a:schemeClr val="accent2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2BE3D70B-F8EF-4FB0-AEDB-FEEE5863400E}"/>
              </a:ext>
            </a:extLst>
          </p:cNvPr>
          <p:cNvCxnSpPr>
            <a:cxnSpLocks/>
            <a:stCxn id="6" idx="1"/>
            <a:endCxn id="7" idx="3"/>
          </p:cNvCxnSpPr>
          <p:nvPr/>
        </p:nvCxnSpPr>
        <p:spPr>
          <a:xfrm flipH="1" flipV="1">
            <a:off x="3421458" y="3500436"/>
            <a:ext cx="728271" cy="3"/>
          </a:xfrm>
          <a:prstGeom prst="straightConnector1">
            <a:avLst/>
          </a:prstGeom>
          <a:ln w="12700">
            <a:solidFill>
              <a:schemeClr val="accent2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2AC69D97-C4AC-40AD-8CBC-61E517A35DAE}"/>
              </a:ext>
            </a:extLst>
          </p:cNvPr>
          <p:cNvCxnSpPr>
            <a:cxnSpLocks/>
            <a:stCxn id="6" idx="3"/>
            <a:endCxn id="84" idx="1"/>
          </p:cNvCxnSpPr>
          <p:nvPr/>
        </p:nvCxnSpPr>
        <p:spPr>
          <a:xfrm flipV="1">
            <a:off x="6080921" y="3500438"/>
            <a:ext cx="609601" cy="1"/>
          </a:xfrm>
          <a:prstGeom prst="straightConnector1">
            <a:avLst/>
          </a:prstGeom>
          <a:ln w="12700">
            <a:solidFill>
              <a:schemeClr val="accent2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C5AB9FBC-1DDF-4BCC-8F4F-DC1867AC19A0}"/>
              </a:ext>
            </a:extLst>
          </p:cNvPr>
          <p:cNvCxnSpPr>
            <a:cxnSpLocks/>
            <a:stCxn id="28" idx="1"/>
            <a:endCxn id="84" idx="3"/>
          </p:cNvCxnSpPr>
          <p:nvPr/>
        </p:nvCxnSpPr>
        <p:spPr>
          <a:xfrm flipH="1">
            <a:off x="8621714" y="2279447"/>
            <a:ext cx="798506" cy="1220991"/>
          </a:xfrm>
          <a:prstGeom prst="straightConnector1">
            <a:avLst/>
          </a:prstGeom>
          <a:ln w="12700">
            <a:solidFill>
              <a:schemeClr val="accent2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58E4DF66-1943-4B8E-ACA7-EFAA8EFC79AF}"/>
              </a:ext>
            </a:extLst>
          </p:cNvPr>
          <p:cNvCxnSpPr>
            <a:cxnSpLocks/>
            <a:stCxn id="29" idx="1"/>
            <a:endCxn id="84" idx="3"/>
          </p:cNvCxnSpPr>
          <p:nvPr/>
        </p:nvCxnSpPr>
        <p:spPr>
          <a:xfrm flipH="1">
            <a:off x="8621714" y="3500437"/>
            <a:ext cx="798506" cy="1"/>
          </a:xfrm>
          <a:prstGeom prst="straightConnector1">
            <a:avLst/>
          </a:prstGeom>
          <a:ln w="12700">
            <a:solidFill>
              <a:schemeClr val="accent2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6B23AFB7-6E0C-4BA2-B6B1-4DC21E07D786}"/>
              </a:ext>
            </a:extLst>
          </p:cNvPr>
          <p:cNvCxnSpPr>
            <a:cxnSpLocks/>
            <a:stCxn id="30" idx="1"/>
            <a:endCxn id="84" idx="3"/>
          </p:cNvCxnSpPr>
          <p:nvPr/>
        </p:nvCxnSpPr>
        <p:spPr>
          <a:xfrm flipH="1" flipV="1">
            <a:off x="8621714" y="3500438"/>
            <a:ext cx="798506" cy="1229323"/>
          </a:xfrm>
          <a:prstGeom prst="straightConnector1">
            <a:avLst/>
          </a:prstGeom>
          <a:ln w="12700">
            <a:solidFill>
              <a:schemeClr val="accent2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文本框 118">
            <a:extLst>
              <a:ext uri="{FF2B5EF4-FFF2-40B4-BE49-F238E27FC236}">
                <a16:creationId xmlns:a16="http://schemas.microsoft.com/office/drawing/2014/main" id="{6DA66B30-FDE9-4AF9-B676-7F0BAF8952D1}"/>
              </a:ext>
            </a:extLst>
          </p:cNvPr>
          <p:cNvSpPr txBox="1"/>
          <p:nvPr/>
        </p:nvSpPr>
        <p:spPr>
          <a:xfrm>
            <a:off x="0" y="0"/>
            <a:ext cx="7579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entury Schoolbook" panose="02040604050505020304" pitchFamily="18" charset="0"/>
                <a:ea typeface="华文中宋" panose="02010600040101010101" pitchFamily="2" charset="-122"/>
              </a:rPr>
              <a:t>  Pt.1.1 Plan A——Full STM32</a:t>
            </a:r>
            <a:endParaRPr lang="zh-CN" altLang="en-US" sz="2400" dirty="0">
              <a:latin typeface="Century Schoolbook" panose="02040604050505020304" pitchFamily="18" charset="0"/>
              <a:ea typeface="华文中宋" panose="02010600040101010101" pitchFamily="2" charset="-122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CA1BE829-C106-4013-8ACE-3DA0E8A2C6B4}"/>
              </a:ext>
            </a:extLst>
          </p:cNvPr>
          <p:cNvCxnSpPr>
            <a:cxnSpLocks/>
            <a:stCxn id="9" idx="3"/>
            <a:endCxn id="84" idx="0"/>
          </p:cNvCxnSpPr>
          <p:nvPr/>
        </p:nvCxnSpPr>
        <p:spPr>
          <a:xfrm>
            <a:off x="6080921" y="1957978"/>
            <a:ext cx="1575197" cy="1186463"/>
          </a:xfrm>
          <a:prstGeom prst="straightConnector1">
            <a:avLst/>
          </a:prstGeom>
          <a:ln w="12700">
            <a:solidFill>
              <a:schemeClr val="accent2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9313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BCF3EFB6-7D49-47D2-A416-4B9D3C85FA3F}"/>
              </a:ext>
            </a:extLst>
          </p:cNvPr>
          <p:cNvSpPr/>
          <p:nvPr/>
        </p:nvSpPr>
        <p:spPr>
          <a:xfrm>
            <a:off x="4073130" y="2717008"/>
            <a:ext cx="1931192" cy="7119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entury Schoolbook" panose="02040604050505020304" pitchFamily="18" charset="0"/>
                <a:ea typeface="华文中宋" panose="02010600040101010101" pitchFamily="2" charset="-122"/>
              </a:rPr>
              <a:t>STM32</a:t>
            </a:r>
            <a:endParaRPr lang="zh-CN" altLang="en-US" dirty="0">
              <a:latin typeface="Century Schoolbook" panose="020406040505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282B60FE-ED1E-4716-BA2A-65503658BF64}"/>
              </a:ext>
            </a:extLst>
          </p:cNvPr>
          <p:cNvSpPr/>
          <p:nvPr/>
        </p:nvSpPr>
        <p:spPr>
          <a:xfrm>
            <a:off x="1413667" y="2717005"/>
            <a:ext cx="1931192" cy="7119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Century Schoolbook" panose="02040604050505020304" pitchFamily="18" charset="0"/>
                <a:ea typeface="华文中宋" panose="02010600040101010101" pitchFamily="2" charset="-122"/>
              </a:rPr>
              <a:t>电机模块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A73F4344-8ECB-4771-8215-FB8FBCBBA8D8}"/>
              </a:ext>
            </a:extLst>
          </p:cNvPr>
          <p:cNvSpPr/>
          <p:nvPr/>
        </p:nvSpPr>
        <p:spPr>
          <a:xfrm>
            <a:off x="4073130" y="1174547"/>
            <a:ext cx="1931192" cy="7119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Century Schoolbook" panose="02040604050505020304" pitchFamily="18" charset="0"/>
                <a:ea typeface="华文中宋" panose="02010600040101010101" pitchFamily="2" charset="-122"/>
              </a:rPr>
              <a:t>供电模块</a:t>
            </a:r>
            <a:r>
              <a:rPr lang="en-US" altLang="zh-CN" dirty="0">
                <a:latin typeface="Century Schoolbook" panose="02040604050505020304" pitchFamily="18" charset="0"/>
                <a:ea typeface="华文中宋" panose="02010600040101010101" pitchFamily="2" charset="-122"/>
              </a:rPr>
              <a:t>1</a:t>
            </a:r>
            <a:endParaRPr lang="zh-CN" altLang="en-US" dirty="0">
              <a:latin typeface="Century Schoolbook" panose="020406040505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343D4174-A6C4-4FEE-AEAB-FB35EBD6CFEF}"/>
              </a:ext>
            </a:extLst>
          </p:cNvPr>
          <p:cNvSpPr/>
          <p:nvPr/>
        </p:nvSpPr>
        <p:spPr>
          <a:xfrm>
            <a:off x="9343621" y="2074068"/>
            <a:ext cx="1207294" cy="6429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Century Schoolbook" panose="02040604050505020304" pitchFamily="18" charset="0"/>
                <a:ea typeface="华文中宋" panose="02010600040101010101" pitchFamily="2" charset="-122"/>
              </a:rPr>
              <a:t>超声波</a:t>
            </a: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201D478F-389A-4508-9472-D7C79F2E70DE}"/>
              </a:ext>
            </a:extLst>
          </p:cNvPr>
          <p:cNvSpPr/>
          <p:nvPr/>
        </p:nvSpPr>
        <p:spPr>
          <a:xfrm>
            <a:off x="9343621" y="3428998"/>
            <a:ext cx="1207294" cy="6429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entury Schoolbook" panose="02040604050505020304" pitchFamily="18" charset="0"/>
                <a:ea typeface="华文中宋" panose="02010600040101010101" pitchFamily="2" charset="-122"/>
              </a:rPr>
              <a:t>IMU</a:t>
            </a:r>
            <a:endParaRPr lang="zh-CN" altLang="en-US" dirty="0">
              <a:latin typeface="Century Schoolbook" panose="020406040505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32FFA711-01DD-4D3B-915E-C7594ACCF834}"/>
              </a:ext>
            </a:extLst>
          </p:cNvPr>
          <p:cNvSpPr/>
          <p:nvPr/>
        </p:nvSpPr>
        <p:spPr>
          <a:xfrm>
            <a:off x="5768578" y="5401880"/>
            <a:ext cx="1207294" cy="6429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Century Schoolbook" panose="02040604050505020304" pitchFamily="18" charset="0"/>
                <a:ea typeface="华文中宋" panose="02010600040101010101" pitchFamily="2" charset="-122"/>
              </a:rPr>
              <a:t>相机</a:t>
            </a:r>
          </a:p>
        </p:txBody>
      </p:sp>
      <p:sp>
        <p:nvSpPr>
          <p:cNvPr id="84" name="矩形: 圆角 83">
            <a:extLst>
              <a:ext uri="{FF2B5EF4-FFF2-40B4-BE49-F238E27FC236}">
                <a16:creationId xmlns:a16="http://schemas.microsoft.com/office/drawing/2014/main" id="{5E072BFB-C978-47F2-91A6-63EC9FD2E94A}"/>
              </a:ext>
            </a:extLst>
          </p:cNvPr>
          <p:cNvSpPr/>
          <p:nvPr/>
        </p:nvSpPr>
        <p:spPr>
          <a:xfrm>
            <a:off x="6613923" y="2717007"/>
            <a:ext cx="1931192" cy="7119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Century Schoolbook" panose="02040604050505020304" pitchFamily="18" charset="0"/>
                <a:ea typeface="华文中宋" panose="02010600040101010101" pitchFamily="2" charset="-122"/>
              </a:rPr>
              <a:t>传感器</a:t>
            </a:r>
          </a:p>
        </p:txBody>
      </p: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05DE6D32-B840-4ED8-9C5F-CC214F3D79E1}"/>
              </a:ext>
            </a:extLst>
          </p:cNvPr>
          <p:cNvCxnSpPr>
            <a:stCxn id="9" idx="1"/>
            <a:endCxn id="7" idx="0"/>
          </p:cNvCxnSpPr>
          <p:nvPr/>
        </p:nvCxnSpPr>
        <p:spPr>
          <a:xfrm flipH="1">
            <a:off x="2379263" y="1530544"/>
            <a:ext cx="1693867" cy="1186461"/>
          </a:xfrm>
          <a:prstGeom prst="straightConnector1">
            <a:avLst/>
          </a:prstGeom>
          <a:ln w="12700">
            <a:solidFill>
              <a:schemeClr val="accent2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30799CC5-29B0-4D4D-A79D-5728A56C8848}"/>
              </a:ext>
            </a:extLst>
          </p:cNvPr>
          <p:cNvCxnSpPr>
            <a:cxnSpLocks/>
            <a:stCxn id="9" idx="2"/>
            <a:endCxn id="6" idx="0"/>
          </p:cNvCxnSpPr>
          <p:nvPr/>
        </p:nvCxnSpPr>
        <p:spPr>
          <a:xfrm>
            <a:off x="5038726" y="1886540"/>
            <a:ext cx="0" cy="830468"/>
          </a:xfrm>
          <a:prstGeom prst="straightConnector1">
            <a:avLst/>
          </a:prstGeom>
          <a:ln w="12700">
            <a:solidFill>
              <a:schemeClr val="accent2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2BE3D70B-F8EF-4FB0-AEDB-FEEE5863400E}"/>
              </a:ext>
            </a:extLst>
          </p:cNvPr>
          <p:cNvCxnSpPr>
            <a:cxnSpLocks/>
            <a:stCxn id="6" idx="1"/>
            <a:endCxn id="7" idx="3"/>
          </p:cNvCxnSpPr>
          <p:nvPr/>
        </p:nvCxnSpPr>
        <p:spPr>
          <a:xfrm flipH="1" flipV="1">
            <a:off x="3344859" y="3073002"/>
            <a:ext cx="728271" cy="3"/>
          </a:xfrm>
          <a:prstGeom prst="straightConnector1">
            <a:avLst/>
          </a:prstGeom>
          <a:ln w="12700">
            <a:solidFill>
              <a:schemeClr val="accent2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C5AB9FBC-1DDF-4BCC-8F4F-DC1867AC19A0}"/>
              </a:ext>
            </a:extLst>
          </p:cNvPr>
          <p:cNvCxnSpPr>
            <a:cxnSpLocks/>
            <a:stCxn id="28" idx="1"/>
            <a:endCxn id="84" idx="3"/>
          </p:cNvCxnSpPr>
          <p:nvPr/>
        </p:nvCxnSpPr>
        <p:spPr>
          <a:xfrm flipH="1">
            <a:off x="8545115" y="2395537"/>
            <a:ext cx="798506" cy="677467"/>
          </a:xfrm>
          <a:prstGeom prst="straightConnector1">
            <a:avLst/>
          </a:prstGeom>
          <a:ln w="12700">
            <a:solidFill>
              <a:schemeClr val="accent2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58E4DF66-1943-4B8E-ACA7-EFAA8EFC79AF}"/>
              </a:ext>
            </a:extLst>
          </p:cNvPr>
          <p:cNvCxnSpPr>
            <a:cxnSpLocks/>
            <a:stCxn id="29" idx="1"/>
            <a:endCxn id="84" idx="3"/>
          </p:cNvCxnSpPr>
          <p:nvPr/>
        </p:nvCxnSpPr>
        <p:spPr>
          <a:xfrm flipH="1" flipV="1">
            <a:off x="8545115" y="3073004"/>
            <a:ext cx="798506" cy="677463"/>
          </a:xfrm>
          <a:prstGeom prst="straightConnector1">
            <a:avLst/>
          </a:prstGeom>
          <a:ln w="12700">
            <a:solidFill>
              <a:schemeClr val="accent2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6B23AFB7-6E0C-4BA2-B6B1-4DC21E07D786}"/>
              </a:ext>
            </a:extLst>
          </p:cNvPr>
          <p:cNvCxnSpPr>
            <a:cxnSpLocks/>
            <a:stCxn id="30" idx="0"/>
            <a:endCxn id="20" idx="2"/>
          </p:cNvCxnSpPr>
          <p:nvPr/>
        </p:nvCxnSpPr>
        <p:spPr>
          <a:xfrm flipV="1">
            <a:off x="6372225" y="4771437"/>
            <a:ext cx="0" cy="630443"/>
          </a:xfrm>
          <a:prstGeom prst="straightConnector1">
            <a:avLst/>
          </a:prstGeom>
          <a:ln w="12700">
            <a:solidFill>
              <a:schemeClr val="accent2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D2F9A74A-6977-438D-881F-3330A5F8575C}"/>
              </a:ext>
            </a:extLst>
          </p:cNvPr>
          <p:cNvSpPr txBox="1"/>
          <p:nvPr/>
        </p:nvSpPr>
        <p:spPr>
          <a:xfrm>
            <a:off x="0" y="0"/>
            <a:ext cx="7579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entury Schoolbook" panose="02040604050505020304" pitchFamily="18" charset="0"/>
                <a:ea typeface="华文中宋" panose="02010600040101010101" pitchFamily="2" charset="-122"/>
              </a:rPr>
              <a:t>  Pt.1.2 Plan B——Raspberry Pi 4B + STM32</a:t>
            </a:r>
            <a:endParaRPr lang="zh-CN" altLang="en-US" sz="2400" dirty="0">
              <a:latin typeface="Century Schoolbook" panose="02040604050505020304" pitchFamily="18" charset="0"/>
              <a:ea typeface="华文中宋" panose="02010600040101010101" pitchFamily="2" charset="-122"/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BE55D13A-78F9-48B7-8602-A8BE7B191AFD}"/>
              </a:ext>
            </a:extLst>
          </p:cNvPr>
          <p:cNvCxnSpPr>
            <a:cxnSpLocks/>
            <a:stCxn id="9" idx="3"/>
            <a:endCxn id="84" idx="0"/>
          </p:cNvCxnSpPr>
          <p:nvPr/>
        </p:nvCxnSpPr>
        <p:spPr>
          <a:xfrm>
            <a:off x="6004322" y="1530544"/>
            <a:ext cx="1575197" cy="1186463"/>
          </a:xfrm>
          <a:prstGeom prst="straightConnector1">
            <a:avLst/>
          </a:prstGeom>
          <a:ln w="12700">
            <a:solidFill>
              <a:schemeClr val="accent2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4B62DEFC-B42C-4B8A-BF5C-4739B5A2A22A}"/>
              </a:ext>
            </a:extLst>
          </p:cNvPr>
          <p:cNvSpPr/>
          <p:nvPr/>
        </p:nvSpPr>
        <p:spPr>
          <a:xfrm>
            <a:off x="2743398" y="4059443"/>
            <a:ext cx="1931192" cy="7119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Century Schoolbook" panose="02040604050505020304" pitchFamily="18" charset="0"/>
                <a:ea typeface="华文中宋" panose="02010600040101010101" pitchFamily="2" charset="-122"/>
              </a:rPr>
              <a:t>供电模块</a:t>
            </a:r>
            <a:r>
              <a:rPr lang="en-US" altLang="zh-CN" dirty="0">
                <a:latin typeface="Century Schoolbook" panose="02040604050505020304" pitchFamily="18" charset="0"/>
                <a:ea typeface="华文中宋" panose="02010600040101010101" pitchFamily="2" charset="-122"/>
              </a:rPr>
              <a:t>2</a:t>
            </a:r>
            <a:endParaRPr lang="zh-CN" altLang="en-US" dirty="0">
              <a:latin typeface="Century Schoolbook" panose="020406040505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81F937B1-47D0-42FB-9882-6EAAA484AF99}"/>
              </a:ext>
            </a:extLst>
          </p:cNvPr>
          <p:cNvSpPr/>
          <p:nvPr/>
        </p:nvSpPr>
        <p:spPr>
          <a:xfrm>
            <a:off x="5406629" y="4059444"/>
            <a:ext cx="1931192" cy="7119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Century Schoolbook" panose="02040604050505020304" pitchFamily="18" charset="0"/>
                <a:ea typeface="华文中宋" panose="02010600040101010101" pitchFamily="2" charset="-122"/>
              </a:rPr>
              <a:t>树莓派</a:t>
            </a:r>
            <a:r>
              <a:rPr lang="en-US" altLang="zh-CN" dirty="0">
                <a:latin typeface="Century Schoolbook" panose="02040604050505020304" pitchFamily="18" charset="0"/>
                <a:ea typeface="华文中宋" panose="02010600040101010101" pitchFamily="2" charset="-122"/>
              </a:rPr>
              <a:t>4B</a:t>
            </a:r>
            <a:endParaRPr lang="zh-CN" altLang="en-US" dirty="0">
              <a:latin typeface="Century Schoolbook" panose="02040604050505020304" pitchFamily="18" charset="0"/>
              <a:ea typeface="华文中宋" panose="02010600040101010101" pitchFamily="2" charset="-122"/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86820A8E-918B-4750-8290-CF59BE7D0895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>
            <a:off x="4674590" y="4415440"/>
            <a:ext cx="732039" cy="1"/>
          </a:xfrm>
          <a:prstGeom prst="straightConnector1">
            <a:avLst/>
          </a:prstGeom>
          <a:ln w="12700">
            <a:solidFill>
              <a:schemeClr val="accent2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213736E8-2142-425B-9627-FE117F1721D6}"/>
              </a:ext>
            </a:extLst>
          </p:cNvPr>
          <p:cNvCxnSpPr>
            <a:cxnSpLocks/>
            <a:stCxn id="84" idx="2"/>
            <a:endCxn id="20" idx="0"/>
          </p:cNvCxnSpPr>
          <p:nvPr/>
        </p:nvCxnSpPr>
        <p:spPr>
          <a:xfrm flipH="1">
            <a:off x="6372225" y="3429000"/>
            <a:ext cx="1207294" cy="630444"/>
          </a:xfrm>
          <a:prstGeom prst="straightConnector1">
            <a:avLst/>
          </a:prstGeom>
          <a:ln w="12700">
            <a:solidFill>
              <a:schemeClr val="accent2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0EB83F17-91CE-4B6A-910F-243D293D9899}"/>
              </a:ext>
            </a:extLst>
          </p:cNvPr>
          <p:cNvCxnSpPr>
            <a:cxnSpLocks/>
            <a:stCxn id="20" idx="0"/>
            <a:endCxn id="6" idx="2"/>
          </p:cNvCxnSpPr>
          <p:nvPr/>
        </p:nvCxnSpPr>
        <p:spPr>
          <a:xfrm flipH="1" flipV="1">
            <a:off x="5038726" y="3429001"/>
            <a:ext cx="1333499" cy="630443"/>
          </a:xfrm>
          <a:prstGeom prst="straightConnector1">
            <a:avLst/>
          </a:prstGeom>
          <a:ln w="12700">
            <a:solidFill>
              <a:schemeClr val="accent2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4512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BCF3EFB6-7D49-47D2-A416-4B9D3C85FA3F}"/>
              </a:ext>
            </a:extLst>
          </p:cNvPr>
          <p:cNvSpPr/>
          <p:nvPr/>
        </p:nvSpPr>
        <p:spPr>
          <a:xfrm>
            <a:off x="4006853" y="2830117"/>
            <a:ext cx="1931192" cy="7119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entury Schoolbook" panose="02040604050505020304" pitchFamily="18" charset="0"/>
                <a:ea typeface="华文中宋" panose="02010600040101010101" pitchFamily="2" charset="-122"/>
              </a:rPr>
              <a:t>STM32</a:t>
            </a:r>
            <a:endParaRPr lang="zh-CN" altLang="en-US" dirty="0">
              <a:latin typeface="Century Schoolbook" panose="020406040505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282B60FE-ED1E-4716-BA2A-65503658BF64}"/>
              </a:ext>
            </a:extLst>
          </p:cNvPr>
          <p:cNvSpPr/>
          <p:nvPr/>
        </p:nvSpPr>
        <p:spPr>
          <a:xfrm>
            <a:off x="1347390" y="2830114"/>
            <a:ext cx="1931192" cy="7119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Century Schoolbook" panose="02040604050505020304" pitchFamily="18" charset="0"/>
                <a:ea typeface="华文中宋" panose="02010600040101010101" pitchFamily="2" charset="-122"/>
              </a:rPr>
              <a:t>电机模块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A73F4344-8ECB-4771-8215-FB8FBCBBA8D8}"/>
              </a:ext>
            </a:extLst>
          </p:cNvPr>
          <p:cNvSpPr/>
          <p:nvPr/>
        </p:nvSpPr>
        <p:spPr>
          <a:xfrm>
            <a:off x="4006853" y="1287656"/>
            <a:ext cx="1931192" cy="7119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Century Schoolbook" panose="02040604050505020304" pitchFamily="18" charset="0"/>
                <a:ea typeface="华文中宋" panose="02010600040101010101" pitchFamily="2" charset="-122"/>
              </a:rPr>
              <a:t>供电模块</a:t>
            </a: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343D4174-A6C4-4FEE-AEAB-FB35EBD6CFEF}"/>
              </a:ext>
            </a:extLst>
          </p:cNvPr>
          <p:cNvSpPr/>
          <p:nvPr/>
        </p:nvSpPr>
        <p:spPr>
          <a:xfrm>
            <a:off x="9423399" y="2187177"/>
            <a:ext cx="1207294" cy="6429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Century Schoolbook" panose="02040604050505020304" pitchFamily="18" charset="0"/>
                <a:ea typeface="华文中宋" panose="02010600040101010101" pitchFamily="2" charset="-122"/>
              </a:rPr>
              <a:t>超声波</a:t>
            </a: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201D478F-389A-4508-9472-D7C79F2E70DE}"/>
              </a:ext>
            </a:extLst>
          </p:cNvPr>
          <p:cNvSpPr/>
          <p:nvPr/>
        </p:nvSpPr>
        <p:spPr>
          <a:xfrm>
            <a:off x="9423399" y="3542107"/>
            <a:ext cx="1207294" cy="6429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entury Schoolbook" panose="02040604050505020304" pitchFamily="18" charset="0"/>
                <a:ea typeface="华文中宋" panose="02010600040101010101" pitchFamily="2" charset="-122"/>
              </a:rPr>
              <a:t>IMU</a:t>
            </a:r>
            <a:endParaRPr lang="zh-CN" altLang="en-US" dirty="0">
              <a:latin typeface="Century Schoolbook" panose="020406040505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32FFA711-01DD-4D3B-915E-C7594ACCF834}"/>
              </a:ext>
            </a:extLst>
          </p:cNvPr>
          <p:cNvSpPr/>
          <p:nvPr/>
        </p:nvSpPr>
        <p:spPr>
          <a:xfrm>
            <a:off x="6909595" y="4010920"/>
            <a:ext cx="1207294" cy="6429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entury Schoolbook" panose="02040604050505020304" pitchFamily="18" charset="0"/>
                <a:ea typeface="华文中宋" panose="02010600040101010101" pitchFamily="2" charset="-122"/>
              </a:rPr>
              <a:t>OpenMV</a:t>
            </a:r>
            <a:endParaRPr lang="zh-CN" altLang="en-US" dirty="0">
              <a:latin typeface="Century Schoolbook" panose="020406040505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84" name="矩形: 圆角 83">
            <a:extLst>
              <a:ext uri="{FF2B5EF4-FFF2-40B4-BE49-F238E27FC236}">
                <a16:creationId xmlns:a16="http://schemas.microsoft.com/office/drawing/2014/main" id="{5E072BFB-C978-47F2-91A6-63EC9FD2E94A}"/>
              </a:ext>
            </a:extLst>
          </p:cNvPr>
          <p:cNvSpPr/>
          <p:nvPr/>
        </p:nvSpPr>
        <p:spPr>
          <a:xfrm>
            <a:off x="6547646" y="2830116"/>
            <a:ext cx="1931192" cy="7119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Century Schoolbook" panose="02040604050505020304" pitchFamily="18" charset="0"/>
                <a:ea typeface="华文中宋" panose="02010600040101010101" pitchFamily="2" charset="-122"/>
              </a:rPr>
              <a:t>传感器</a:t>
            </a:r>
          </a:p>
        </p:txBody>
      </p: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05DE6D32-B840-4ED8-9C5F-CC214F3D79E1}"/>
              </a:ext>
            </a:extLst>
          </p:cNvPr>
          <p:cNvCxnSpPr>
            <a:stCxn id="9" idx="1"/>
            <a:endCxn id="7" idx="0"/>
          </p:cNvCxnSpPr>
          <p:nvPr/>
        </p:nvCxnSpPr>
        <p:spPr>
          <a:xfrm flipH="1">
            <a:off x="2312986" y="1643653"/>
            <a:ext cx="1693867" cy="1186461"/>
          </a:xfrm>
          <a:prstGeom prst="straightConnector1">
            <a:avLst/>
          </a:prstGeom>
          <a:ln w="12700">
            <a:solidFill>
              <a:schemeClr val="accent2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30799CC5-29B0-4D4D-A79D-5728A56C8848}"/>
              </a:ext>
            </a:extLst>
          </p:cNvPr>
          <p:cNvCxnSpPr>
            <a:cxnSpLocks/>
            <a:stCxn id="9" idx="2"/>
            <a:endCxn id="6" idx="0"/>
          </p:cNvCxnSpPr>
          <p:nvPr/>
        </p:nvCxnSpPr>
        <p:spPr>
          <a:xfrm>
            <a:off x="4972449" y="1999649"/>
            <a:ext cx="0" cy="830468"/>
          </a:xfrm>
          <a:prstGeom prst="straightConnector1">
            <a:avLst/>
          </a:prstGeom>
          <a:ln w="12700">
            <a:solidFill>
              <a:schemeClr val="accent2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2BE3D70B-F8EF-4FB0-AEDB-FEEE5863400E}"/>
              </a:ext>
            </a:extLst>
          </p:cNvPr>
          <p:cNvCxnSpPr>
            <a:cxnSpLocks/>
            <a:stCxn id="6" idx="1"/>
            <a:endCxn id="7" idx="3"/>
          </p:cNvCxnSpPr>
          <p:nvPr/>
        </p:nvCxnSpPr>
        <p:spPr>
          <a:xfrm flipH="1" flipV="1">
            <a:off x="3278582" y="3186111"/>
            <a:ext cx="728271" cy="3"/>
          </a:xfrm>
          <a:prstGeom prst="straightConnector1">
            <a:avLst/>
          </a:prstGeom>
          <a:ln w="12700">
            <a:solidFill>
              <a:schemeClr val="accent2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2AC69D97-C4AC-40AD-8CBC-61E517A35DAE}"/>
              </a:ext>
            </a:extLst>
          </p:cNvPr>
          <p:cNvCxnSpPr>
            <a:cxnSpLocks/>
            <a:stCxn id="6" idx="3"/>
            <a:endCxn id="84" idx="1"/>
          </p:cNvCxnSpPr>
          <p:nvPr/>
        </p:nvCxnSpPr>
        <p:spPr>
          <a:xfrm flipV="1">
            <a:off x="5938045" y="3186113"/>
            <a:ext cx="609601" cy="1"/>
          </a:xfrm>
          <a:prstGeom prst="straightConnector1">
            <a:avLst/>
          </a:prstGeom>
          <a:ln w="12700">
            <a:solidFill>
              <a:schemeClr val="accent2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C5AB9FBC-1DDF-4BCC-8F4F-DC1867AC19A0}"/>
              </a:ext>
            </a:extLst>
          </p:cNvPr>
          <p:cNvCxnSpPr>
            <a:cxnSpLocks/>
            <a:stCxn id="28" idx="1"/>
            <a:endCxn id="84" idx="3"/>
          </p:cNvCxnSpPr>
          <p:nvPr/>
        </p:nvCxnSpPr>
        <p:spPr>
          <a:xfrm flipH="1">
            <a:off x="8478838" y="2508646"/>
            <a:ext cx="944561" cy="677467"/>
          </a:xfrm>
          <a:prstGeom prst="straightConnector1">
            <a:avLst/>
          </a:prstGeom>
          <a:ln w="12700">
            <a:solidFill>
              <a:schemeClr val="accent2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58E4DF66-1943-4B8E-ACA7-EFAA8EFC79AF}"/>
              </a:ext>
            </a:extLst>
          </p:cNvPr>
          <p:cNvCxnSpPr>
            <a:cxnSpLocks/>
            <a:stCxn id="29" idx="1"/>
            <a:endCxn id="84" idx="3"/>
          </p:cNvCxnSpPr>
          <p:nvPr/>
        </p:nvCxnSpPr>
        <p:spPr>
          <a:xfrm flipH="1" flipV="1">
            <a:off x="8478838" y="3186113"/>
            <a:ext cx="944561" cy="677463"/>
          </a:xfrm>
          <a:prstGeom prst="straightConnector1">
            <a:avLst/>
          </a:prstGeom>
          <a:ln w="12700">
            <a:solidFill>
              <a:schemeClr val="accent2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6B23AFB7-6E0C-4BA2-B6B1-4DC21E07D786}"/>
              </a:ext>
            </a:extLst>
          </p:cNvPr>
          <p:cNvCxnSpPr>
            <a:cxnSpLocks/>
            <a:stCxn id="30" idx="0"/>
            <a:endCxn id="84" idx="2"/>
          </p:cNvCxnSpPr>
          <p:nvPr/>
        </p:nvCxnSpPr>
        <p:spPr>
          <a:xfrm flipV="1">
            <a:off x="7513242" y="3542109"/>
            <a:ext cx="0" cy="468811"/>
          </a:xfrm>
          <a:prstGeom prst="straightConnector1">
            <a:avLst/>
          </a:prstGeom>
          <a:ln w="12700">
            <a:solidFill>
              <a:schemeClr val="accent2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24459736-9116-4E24-BC31-9B478732CC03}"/>
              </a:ext>
            </a:extLst>
          </p:cNvPr>
          <p:cNvSpPr/>
          <p:nvPr/>
        </p:nvSpPr>
        <p:spPr>
          <a:xfrm>
            <a:off x="6547646" y="5122669"/>
            <a:ext cx="1931192" cy="7119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entury Schoolbook" panose="02040604050505020304" pitchFamily="18" charset="0"/>
                <a:ea typeface="华文中宋" panose="02010600040101010101" pitchFamily="2" charset="-122"/>
              </a:rPr>
              <a:t>WIFI</a:t>
            </a:r>
            <a:endParaRPr lang="zh-CN" altLang="en-US" dirty="0">
              <a:latin typeface="Century Schoolbook" panose="02040604050505020304" pitchFamily="18" charset="0"/>
              <a:ea typeface="华文中宋" panose="02010600040101010101" pitchFamily="2" charset="-122"/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84E3DFBB-8ACB-4197-86CF-20947C5177A8}"/>
              </a:ext>
            </a:extLst>
          </p:cNvPr>
          <p:cNvCxnSpPr>
            <a:cxnSpLocks/>
            <a:stCxn id="30" idx="2"/>
            <a:endCxn id="19" idx="0"/>
          </p:cNvCxnSpPr>
          <p:nvPr/>
        </p:nvCxnSpPr>
        <p:spPr>
          <a:xfrm>
            <a:off x="7513242" y="4653857"/>
            <a:ext cx="0" cy="468812"/>
          </a:xfrm>
          <a:prstGeom prst="straightConnector1">
            <a:avLst/>
          </a:prstGeom>
          <a:ln w="12700">
            <a:solidFill>
              <a:schemeClr val="accent2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541B8C85-AFD5-4A80-A252-10D2201DAA98}"/>
              </a:ext>
            </a:extLst>
          </p:cNvPr>
          <p:cNvSpPr/>
          <p:nvPr/>
        </p:nvSpPr>
        <p:spPr>
          <a:xfrm>
            <a:off x="4006853" y="5122669"/>
            <a:ext cx="1931192" cy="7119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entury Schoolbook" panose="02040604050505020304" pitchFamily="18" charset="0"/>
                <a:ea typeface="华文中宋" panose="02010600040101010101" pitchFamily="2" charset="-122"/>
              </a:rPr>
              <a:t>PC</a:t>
            </a:r>
            <a:endParaRPr lang="zh-CN" altLang="en-US" dirty="0">
              <a:latin typeface="Century Schoolbook" panose="02040604050505020304" pitchFamily="18" charset="0"/>
              <a:ea typeface="华文中宋" panose="02010600040101010101" pitchFamily="2" charset="-122"/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5530BF0C-E934-44DF-849F-C398CADDB5FD}"/>
              </a:ext>
            </a:extLst>
          </p:cNvPr>
          <p:cNvCxnSpPr>
            <a:cxnSpLocks/>
            <a:stCxn id="19" idx="1"/>
            <a:endCxn id="23" idx="3"/>
          </p:cNvCxnSpPr>
          <p:nvPr/>
        </p:nvCxnSpPr>
        <p:spPr>
          <a:xfrm flipH="1">
            <a:off x="5938045" y="5478666"/>
            <a:ext cx="609601" cy="0"/>
          </a:xfrm>
          <a:prstGeom prst="straightConnector1">
            <a:avLst/>
          </a:prstGeom>
          <a:ln w="12700">
            <a:solidFill>
              <a:schemeClr val="accent2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26DE02B3-CB9C-4E66-9768-38385A2B5352}"/>
              </a:ext>
            </a:extLst>
          </p:cNvPr>
          <p:cNvSpPr txBox="1"/>
          <p:nvPr/>
        </p:nvSpPr>
        <p:spPr>
          <a:xfrm>
            <a:off x="0" y="0"/>
            <a:ext cx="7579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entury Schoolbook" panose="02040604050505020304" pitchFamily="18" charset="0"/>
                <a:ea typeface="华文中宋" panose="02010600040101010101" pitchFamily="2" charset="-122"/>
              </a:rPr>
              <a:t>  Pt.1.3 Plan C——STM32 + Remote Computation</a:t>
            </a:r>
            <a:endParaRPr lang="zh-CN" altLang="en-US" sz="2400" dirty="0">
              <a:latin typeface="Century Schoolbook" panose="02040604050505020304" pitchFamily="18" charset="0"/>
              <a:ea typeface="华文中宋" panose="02010600040101010101" pitchFamily="2" charset="-122"/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01788F0D-444B-45B8-9EC3-220077E426D1}"/>
              </a:ext>
            </a:extLst>
          </p:cNvPr>
          <p:cNvCxnSpPr>
            <a:cxnSpLocks/>
            <a:stCxn id="9" idx="3"/>
            <a:endCxn id="84" idx="0"/>
          </p:cNvCxnSpPr>
          <p:nvPr/>
        </p:nvCxnSpPr>
        <p:spPr>
          <a:xfrm>
            <a:off x="5938045" y="1643653"/>
            <a:ext cx="1575197" cy="1186463"/>
          </a:xfrm>
          <a:prstGeom prst="straightConnector1">
            <a:avLst/>
          </a:prstGeom>
          <a:ln w="12700">
            <a:solidFill>
              <a:schemeClr val="accent2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247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2B8748E-F0BB-4284-A708-E0CC373959BE}"/>
              </a:ext>
            </a:extLst>
          </p:cNvPr>
          <p:cNvSpPr txBox="1"/>
          <p:nvPr/>
        </p:nvSpPr>
        <p:spPr>
          <a:xfrm>
            <a:off x="2306240" y="2844225"/>
            <a:ext cx="75795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latin typeface="Century Schoolbook" panose="02040604050505020304" pitchFamily="18" charset="0"/>
              </a:rPr>
              <a:t>Pt.2 Specific Module</a:t>
            </a:r>
            <a:r>
              <a:rPr lang="zh-CN" altLang="en-US" sz="3200" dirty="0">
                <a:latin typeface="Century Schoolbook" panose="02040604050505020304" pitchFamily="18" charset="0"/>
              </a:rPr>
              <a:t> </a:t>
            </a:r>
            <a:r>
              <a:rPr lang="en-US" altLang="zh-CN" sz="3200" dirty="0">
                <a:latin typeface="Century Schoolbook" panose="02040604050505020304" pitchFamily="18" charset="0"/>
              </a:rPr>
              <a:t>Design </a:t>
            </a:r>
            <a:r>
              <a:rPr lang="en-US" altLang="zh-CN" sz="1600" dirty="0">
                <a:latin typeface="Century Schoolbook" panose="02040604050505020304" pitchFamily="18" charset="0"/>
              </a:rPr>
              <a:t>(Plan A)</a:t>
            </a:r>
            <a:endParaRPr lang="zh-CN" altLang="en-US" sz="1600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3773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BCF3EFB6-7D49-47D2-A416-4B9D3C85FA3F}"/>
              </a:ext>
            </a:extLst>
          </p:cNvPr>
          <p:cNvSpPr/>
          <p:nvPr/>
        </p:nvSpPr>
        <p:spPr>
          <a:xfrm>
            <a:off x="4149729" y="3144442"/>
            <a:ext cx="1931192" cy="7119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entury Schoolbook" panose="02040604050505020304" pitchFamily="18" charset="0"/>
                <a:ea typeface="华文中宋" panose="02010600040101010101" pitchFamily="2" charset="-122"/>
              </a:rPr>
              <a:t>STM32</a:t>
            </a:r>
            <a:endParaRPr lang="zh-CN" altLang="en-US" dirty="0">
              <a:latin typeface="Century Schoolbook" panose="020406040505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282B60FE-ED1E-4716-BA2A-65503658BF64}"/>
              </a:ext>
            </a:extLst>
          </p:cNvPr>
          <p:cNvSpPr/>
          <p:nvPr/>
        </p:nvSpPr>
        <p:spPr>
          <a:xfrm>
            <a:off x="1490266" y="3144439"/>
            <a:ext cx="1931192" cy="71199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Century Schoolbook" panose="02040604050505020304" pitchFamily="18" charset="0"/>
                <a:ea typeface="华文中宋" panose="02010600040101010101" pitchFamily="2" charset="-122"/>
              </a:rPr>
              <a:t>电机模块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A73F4344-8ECB-4771-8215-FB8FBCBBA8D8}"/>
              </a:ext>
            </a:extLst>
          </p:cNvPr>
          <p:cNvSpPr/>
          <p:nvPr/>
        </p:nvSpPr>
        <p:spPr>
          <a:xfrm>
            <a:off x="4149729" y="1601981"/>
            <a:ext cx="1931192" cy="71199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Century Schoolbook" panose="02040604050505020304" pitchFamily="18" charset="0"/>
                <a:ea typeface="华文中宋" panose="02010600040101010101" pitchFamily="2" charset="-122"/>
              </a:rPr>
              <a:t>供电模块</a:t>
            </a: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343D4174-A6C4-4FEE-AEAB-FB35EBD6CFEF}"/>
              </a:ext>
            </a:extLst>
          </p:cNvPr>
          <p:cNvSpPr/>
          <p:nvPr/>
        </p:nvSpPr>
        <p:spPr>
          <a:xfrm>
            <a:off x="9420220" y="1957978"/>
            <a:ext cx="1207294" cy="6429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entury Schoolbook" panose="02040604050505020304" pitchFamily="18" charset="0"/>
                <a:ea typeface="华文中宋" panose="02010600040101010101" pitchFamily="2" charset="-122"/>
              </a:rPr>
              <a:t>OpenMV</a:t>
            </a:r>
            <a:endParaRPr lang="zh-CN" altLang="en-US" dirty="0">
              <a:latin typeface="Century Schoolbook" panose="020406040505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201D478F-389A-4508-9472-D7C79F2E70DE}"/>
              </a:ext>
            </a:extLst>
          </p:cNvPr>
          <p:cNvSpPr/>
          <p:nvPr/>
        </p:nvSpPr>
        <p:spPr>
          <a:xfrm>
            <a:off x="9420220" y="3178968"/>
            <a:ext cx="1207294" cy="6429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entury Schoolbook" panose="02040604050505020304" pitchFamily="18" charset="0"/>
                <a:ea typeface="华文中宋" panose="02010600040101010101" pitchFamily="2" charset="-122"/>
              </a:rPr>
              <a:t>IMU</a:t>
            </a:r>
            <a:endParaRPr lang="zh-CN" altLang="en-US" dirty="0">
              <a:latin typeface="Century Schoolbook" panose="020406040505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32FFA711-01DD-4D3B-915E-C7594ACCF834}"/>
              </a:ext>
            </a:extLst>
          </p:cNvPr>
          <p:cNvSpPr/>
          <p:nvPr/>
        </p:nvSpPr>
        <p:spPr>
          <a:xfrm>
            <a:off x="9420220" y="4408292"/>
            <a:ext cx="1207294" cy="6429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Century Schoolbook" panose="02040604050505020304" pitchFamily="18" charset="0"/>
                <a:ea typeface="华文中宋" panose="02010600040101010101" pitchFamily="2" charset="-122"/>
              </a:rPr>
              <a:t>超声波</a:t>
            </a:r>
          </a:p>
        </p:txBody>
      </p:sp>
      <p:sp>
        <p:nvSpPr>
          <p:cNvPr id="84" name="矩形: 圆角 83">
            <a:extLst>
              <a:ext uri="{FF2B5EF4-FFF2-40B4-BE49-F238E27FC236}">
                <a16:creationId xmlns:a16="http://schemas.microsoft.com/office/drawing/2014/main" id="{5E072BFB-C978-47F2-91A6-63EC9FD2E94A}"/>
              </a:ext>
            </a:extLst>
          </p:cNvPr>
          <p:cNvSpPr/>
          <p:nvPr/>
        </p:nvSpPr>
        <p:spPr>
          <a:xfrm>
            <a:off x="6690522" y="3144441"/>
            <a:ext cx="1931192" cy="7119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Century Schoolbook" panose="02040604050505020304" pitchFamily="18" charset="0"/>
                <a:ea typeface="华文中宋" panose="02010600040101010101" pitchFamily="2" charset="-122"/>
              </a:rPr>
              <a:t>传感器</a:t>
            </a:r>
          </a:p>
        </p:txBody>
      </p: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05DE6D32-B840-4ED8-9C5F-CC214F3D79E1}"/>
              </a:ext>
            </a:extLst>
          </p:cNvPr>
          <p:cNvCxnSpPr>
            <a:stCxn id="9" idx="1"/>
            <a:endCxn id="7" idx="0"/>
          </p:cNvCxnSpPr>
          <p:nvPr/>
        </p:nvCxnSpPr>
        <p:spPr>
          <a:xfrm flipH="1">
            <a:off x="2455862" y="1957978"/>
            <a:ext cx="1693867" cy="1186461"/>
          </a:xfrm>
          <a:prstGeom prst="straightConnector1">
            <a:avLst/>
          </a:prstGeom>
          <a:ln>
            <a:headEnd type="none" w="lg" len="lg"/>
            <a:tailEnd type="stealth" w="lg" len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30799CC5-29B0-4D4D-A79D-5728A56C8848}"/>
              </a:ext>
            </a:extLst>
          </p:cNvPr>
          <p:cNvCxnSpPr>
            <a:cxnSpLocks/>
            <a:stCxn id="9" idx="2"/>
            <a:endCxn id="6" idx="0"/>
          </p:cNvCxnSpPr>
          <p:nvPr/>
        </p:nvCxnSpPr>
        <p:spPr>
          <a:xfrm>
            <a:off x="5115325" y="2313974"/>
            <a:ext cx="0" cy="830468"/>
          </a:xfrm>
          <a:prstGeom prst="straightConnector1">
            <a:avLst/>
          </a:prstGeom>
          <a:ln>
            <a:headEnd type="none" w="lg" len="lg"/>
            <a:tailEnd type="stealth" w="lg" len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2BE3D70B-F8EF-4FB0-AEDB-FEEE5863400E}"/>
              </a:ext>
            </a:extLst>
          </p:cNvPr>
          <p:cNvCxnSpPr>
            <a:cxnSpLocks/>
            <a:stCxn id="6" idx="1"/>
            <a:endCxn id="7" idx="3"/>
          </p:cNvCxnSpPr>
          <p:nvPr/>
        </p:nvCxnSpPr>
        <p:spPr>
          <a:xfrm flipH="1" flipV="1">
            <a:off x="3421458" y="3500436"/>
            <a:ext cx="728271" cy="3"/>
          </a:xfrm>
          <a:prstGeom prst="straightConnector1">
            <a:avLst/>
          </a:prstGeom>
          <a:ln>
            <a:headEnd type="none" w="lg" len="lg"/>
            <a:tailEnd type="stealth" w="lg" len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2AC69D97-C4AC-40AD-8CBC-61E517A35DAE}"/>
              </a:ext>
            </a:extLst>
          </p:cNvPr>
          <p:cNvCxnSpPr>
            <a:cxnSpLocks/>
            <a:stCxn id="6" idx="3"/>
            <a:endCxn id="84" idx="1"/>
          </p:cNvCxnSpPr>
          <p:nvPr/>
        </p:nvCxnSpPr>
        <p:spPr>
          <a:xfrm flipV="1">
            <a:off x="6080921" y="3500438"/>
            <a:ext cx="609601" cy="1"/>
          </a:xfrm>
          <a:prstGeom prst="straightConnector1">
            <a:avLst/>
          </a:prstGeom>
          <a:ln w="12700">
            <a:solidFill>
              <a:schemeClr val="accent2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C5AB9FBC-1DDF-4BCC-8F4F-DC1867AC19A0}"/>
              </a:ext>
            </a:extLst>
          </p:cNvPr>
          <p:cNvCxnSpPr>
            <a:cxnSpLocks/>
            <a:stCxn id="28" idx="1"/>
            <a:endCxn id="84" idx="3"/>
          </p:cNvCxnSpPr>
          <p:nvPr/>
        </p:nvCxnSpPr>
        <p:spPr>
          <a:xfrm flipH="1">
            <a:off x="8621714" y="2279447"/>
            <a:ext cx="798506" cy="1220991"/>
          </a:xfrm>
          <a:prstGeom prst="straightConnector1">
            <a:avLst/>
          </a:prstGeom>
          <a:ln w="12700">
            <a:solidFill>
              <a:schemeClr val="accent2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58E4DF66-1943-4B8E-ACA7-EFAA8EFC79AF}"/>
              </a:ext>
            </a:extLst>
          </p:cNvPr>
          <p:cNvCxnSpPr>
            <a:cxnSpLocks/>
            <a:stCxn id="29" idx="1"/>
            <a:endCxn id="84" idx="3"/>
          </p:cNvCxnSpPr>
          <p:nvPr/>
        </p:nvCxnSpPr>
        <p:spPr>
          <a:xfrm flipH="1">
            <a:off x="8621714" y="3500437"/>
            <a:ext cx="798506" cy="1"/>
          </a:xfrm>
          <a:prstGeom prst="straightConnector1">
            <a:avLst/>
          </a:prstGeom>
          <a:ln w="12700">
            <a:solidFill>
              <a:schemeClr val="accent2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6B23AFB7-6E0C-4BA2-B6B1-4DC21E07D786}"/>
              </a:ext>
            </a:extLst>
          </p:cNvPr>
          <p:cNvCxnSpPr>
            <a:cxnSpLocks/>
            <a:stCxn id="30" idx="1"/>
            <a:endCxn id="84" idx="3"/>
          </p:cNvCxnSpPr>
          <p:nvPr/>
        </p:nvCxnSpPr>
        <p:spPr>
          <a:xfrm flipH="1" flipV="1">
            <a:off x="8621714" y="3500438"/>
            <a:ext cx="798506" cy="1229323"/>
          </a:xfrm>
          <a:prstGeom prst="straightConnector1">
            <a:avLst/>
          </a:prstGeom>
          <a:ln w="12700">
            <a:solidFill>
              <a:schemeClr val="accent2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CC0345F5-0D6C-4A94-9A16-04C2A21C3058}"/>
              </a:ext>
            </a:extLst>
          </p:cNvPr>
          <p:cNvSpPr txBox="1"/>
          <p:nvPr/>
        </p:nvSpPr>
        <p:spPr>
          <a:xfrm>
            <a:off x="0" y="0"/>
            <a:ext cx="7579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entury Schoolbook" panose="02040604050505020304" pitchFamily="18" charset="0"/>
                <a:ea typeface="华文中宋" panose="02010600040101010101" pitchFamily="2" charset="-122"/>
              </a:rPr>
              <a:t>  Pt.2.1 Sensor Module</a:t>
            </a:r>
            <a:endParaRPr lang="zh-CN" altLang="en-US" sz="2400" dirty="0">
              <a:latin typeface="Century Schoolbook" panose="02040604050505020304" pitchFamily="18" charset="0"/>
              <a:ea typeface="华文中宋" panose="02010600040101010101" pitchFamily="2" charset="-122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A73D9669-DB89-4A66-A7FB-A882A05A06CA}"/>
              </a:ext>
            </a:extLst>
          </p:cNvPr>
          <p:cNvCxnSpPr>
            <a:cxnSpLocks/>
            <a:stCxn id="9" idx="3"/>
            <a:endCxn id="84" idx="0"/>
          </p:cNvCxnSpPr>
          <p:nvPr/>
        </p:nvCxnSpPr>
        <p:spPr>
          <a:xfrm>
            <a:off x="6080921" y="1957978"/>
            <a:ext cx="1575197" cy="1186463"/>
          </a:xfrm>
          <a:prstGeom prst="straightConnector1">
            <a:avLst/>
          </a:prstGeom>
          <a:ln>
            <a:headEnd type="none" w="lg" len="lg"/>
            <a:tailEnd type="stealth" w="lg" len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3506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BCF3EFB6-7D49-47D2-A416-4B9D3C85FA3F}"/>
              </a:ext>
            </a:extLst>
          </p:cNvPr>
          <p:cNvSpPr>
            <a:spLocks/>
          </p:cNvSpPr>
          <p:nvPr/>
        </p:nvSpPr>
        <p:spPr>
          <a:xfrm>
            <a:off x="5485610" y="1773295"/>
            <a:ext cx="1931192" cy="6841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entury Schoolbook" panose="02040604050505020304" pitchFamily="18" charset="0"/>
                <a:ea typeface="华文中宋" panose="02010600040101010101" pitchFamily="2" charset="-122"/>
              </a:rPr>
              <a:t>STM32</a:t>
            </a:r>
            <a:endParaRPr lang="zh-CN" altLang="en-US" dirty="0">
              <a:latin typeface="Century Schoolbook" panose="020406040505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282B60FE-ED1E-4716-BA2A-65503658BF64}"/>
              </a:ext>
            </a:extLst>
          </p:cNvPr>
          <p:cNvSpPr>
            <a:spLocks/>
          </p:cNvSpPr>
          <p:nvPr/>
        </p:nvSpPr>
        <p:spPr>
          <a:xfrm>
            <a:off x="2826147" y="1773292"/>
            <a:ext cx="1931192" cy="68419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Century Schoolbook" panose="02040604050505020304" pitchFamily="18" charset="0"/>
                <a:ea typeface="华文中宋" panose="02010600040101010101" pitchFamily="2" charset="-122"/>
              </a:rPr>
              <a:t>电机模块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A73F4344-8ECB-4771-8215-FB8FBCBBA8D8}"/>
              </a:ext>
            </a:extLst>
          </p:cNvPr>
          <p:cNvSpPr>
            <a:spLocks/>
          </p:cNvSpPr>
          <p:nvPr/>
        </p:nvSpPr>
        <p:spPr>
          <a:xfrm>
            <a:off x="5485610" y="230834"/>
            <a:ext cx="1931192" cy="68419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Century Schoolbook" panose="02040604050505020304" pitchFamily="18" charset="0"/>
                <a:ea typeface="华文中宋" panose="02010600040101010101" pitchFamily="2" charset="-122"/>
              </a:rPr>
              <a:t>供电模块</a:t>
            </a: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343D4174-A6C4-4FEE-AEAB-FB35EBD6CFEF}"/>
              </a:ext>
            </a:extLst>
          </p:cNvPr>
          <p:cNvSpPr>
            <a:spLocks/>
          </p:cNvSpPr>
          <p:nvPr/>
        </p:nvSpPr>
        <p:spPr>
          <a:xfrm>
            <a:off x="10756102" y="586830"/>
            <a:ext cx="1207295" cy="6178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entury Schoolbook" panose="02040604050505020304" pitchFamily="18" charset="0"/>
                <a:ea typeface="华文中宋" panose="02010600040101010101" pitchFamily="2" charset="-122"/>
              </a:rPr>
              <a:t>OpenMV</a:t>
            </a:r>
            <a:endParaRPr lang="zh-CN" altLang="en-US" dirty="0">
              <a:latin typeface="Century Schoolbook" panose="020406040505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201D478F-389A-4508-9472-D7C79F2E70DE}"/>
              </a:ext>
            </a:extLst>
          </p:cNvPr>
          <p:cNvSpPr>
            <a:spLocks/>
          </p:cNvSpPr>
          <p:nvPr/>
        </p:nvSpPr>
        <p:spPr>
          <a:xfrm>
            <a:off x="10756102" y="1807820"/>
            <a:ext cx="1207295" cy="6178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entury Schoolbook" panose="02040604050505020304" pitchFamily="18" charset="0"/>
                <a:ea typeface="华文中宋" panose="02010600040101010101" pitchFamily="2" charset="-122"/>
              </a:rPr>
              <a:t>IMU</a:t>
            </a:r>
            <a:endParaRPr lang="zh-CN" altLang="en-US" dirty="0">
              <a:latin typeface="Century Schoolbook" panose="020406040505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32FFA711-01DD-4D3B-915E-C7594ACCF834}"/>
              </a:ext>
            </a:extLst>
          </p:cNvPr>
          <p:cNvSpPr>
            <a:spLocks/>
          </p:cNvSpPr>
          <p:nvPr/>
        </p:nvSpPr>
        <p:spPr>
          <a:xfrm>
            <a:off x="10756102" y="3037144"/>
            <a:ext cx="1207295" cy="6178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Century Schoolbook" panose="02040604050505020304" pitchFamily="18" charset="0"/>
                <a:ea typeface="华文中宋" panose="02010600040101010101" pitchFamily="2" charset="-122"/>
              </a:rPr>
              <a:t>超声波</a:t>
            </a:r>
          </a:p>
        </p:txBody>
      </p:sp>
      <p:sp>
        <p:nvSpPr>
          <p:cNvPr id="84" name="矩形: 圆角 83">
            <a:extLst>
              <a:ext uri="{FF2B5EF4-FFF2-40B4-BE49-F238E27FC236}">
                <a16:creationId xmlns:a16="http://schemas.microsoft.com/office/drawing/2014/main" id="{5E072BFB-C978-47F2-91A6-63EC9FD2E94A}"/>
              </a:ext>
            </a:extLst>
          </p:cNvPr>
          <p:cNvSpPr>
            <a:spLocks/>
          </p:cNvSpPr>
          <p:nvPr/>
        </p:nvSpPr>
        <p:spPr>
          <a:xfrm>
            <a:off x="8026403" y="1773294"/>
            <a:ext cx="1931192" cy="6841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Century Schoolbook" panose="02040604050505020304" pitchFamily="18" charset="0"/>
                <a:ea typeface="华文中宋" panose="02010600040101010101" pitchFamily="2" charset="-122"/>
              </a:rPr>
              <a:t>传感器</a:t>
            </a:r>
          </a:p>
        </p:txBody>
      </p: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05DE6D32-B840-4ED8-9C5F-CC214F3D79E1}"/>
              </a:ext>
            </a:extLst>
          </p:cNvPr>
          <p:cNvCxnSpPr>
            <a:cxnSpLocks/>
            <a:stCxn id="9" idx="1"/>
            <a:endCxn id="7" idx="0"/>
          </p:cNvCxnSpPr>
          <p:nvPr/>
        </p:nvCxnSpPr>
        <p:spPr>
          <a:xfrm flipH="1">
            <a:off x="3791743" y="572932"/>
            <a:ext cx="1693867" cy="1200360"/>
          </a:xfrm>
          <a:prstGeom prst="straightConnector1">
            <a:avLst/>
          </a:prstGeom>
          <a:ln>
            <a:headEnd type="none" w="lg" len="lg"/>
            <a:tailEnd type="stealth" w="lg" len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30799CC5-29B0-4D4D-A79D-5728A56C8848}"/>
              </a:ext>
            </a:extLst>
          </p:cNvPr>
          <p:cNvCxnSpPr>
            <a:cxnSpLocks/>
            <a:stCxn id="9" idx="2"/>
            <a:endCxn id="6" idx="0"/>
          </p:cNvCxnSpPr>
          <p:nvPr/>
        </p:nvCxnSpPr>
        <p:spPr>
          <a:xfrm>
            <a:off x="6451206" y="915029"/>
            <a:ext cx="0" cy="858266"/>
          </a:xfrm>
          <a:prstGeom prst="straightConnector1">
            <a:avLst/>
          </a:prstGeom>
          <a:ln>
            <a:headEnd type="none" w="lg" len="lg"/>
            <a:tailEnd type="stealth" w="lg" len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2BE3D70B-F8EF-4FB0-AEDB-FEEE5863400E}"/>
              </a:ext>
            </a:extLst>
          </p:cNvPr>
          <p:cNvCxnSpPr>
            <a:cxnSpLocks/>
            <a:stCxn id="6" idx="1"/>
            <a:endCxn id="7" idx="3"/>
          </p:cNvCxnSpPr>
          <p:nvPr/>
        </p:nvCxnSpPr>
        <p:spPr>
          <a:xfrm flipH="1" flipV="1">
            <a:off x="4757339" y="2115390"/>
            <a:ext cx="728271" cy="3"/>
          </a:xfrm>
          <a:prstGeom prst="straightConnector1">
            <a:avLst/>
          </a:prstGeom>
          <a:ln>
            <a:headEnd type="none" w="lg" len="lg"/>
            <a:tailEnd type="stealth" w="lg" len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2AC69D97-C4AC-40AD-8CBC-61E517A35DAE}"/>
              </a:ext>
            </a:extLst>
          </p:cNvPr>
          <p:cNvCxnSpPr>
            <a:cxnSpLocks/>
            <a:stCxn id="6" idx="3"/>
            <a:endCxn id="84" idx="1"/>
          </p:cNvCxnSpPr>
          <p:nvPr/>
        </p:nvCxnSpPr>
        <p:spPr>
          <a:xfrm flipV="1">
            <a:off x="7416802" y="2115392"/>
            <a:ext cx="609601" cy="1"/>
          </a:xfrm>
          <a:prstGeom prst="straightConnector1">
            <a:avLst/>
          </a:prstGeom>
          <a:ln w="12700">
            <a:solidFill>
              <a:schemeClr val="accent2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C5AB9FBC-1DDF-4BCC-8F4F-DC1867AC19A0}"/>
              </a:ext>
            </a:extLst>
          </p:cNvPr>
          <p:cNvCxnSpPr>
            <a:cxnSpLocks/>
            <a:stCxn id="28" idx="1"/>
            <a:endCxn id="84" idx="3"/>
          </p:cNvCxnSpPr>
          <p:nvPr/>
        </p:nvCxnSpPr>
        <p:spPr>
          <a:xfrm flipH="1">
            <a:off x="9957595" y="895749"/>
            <a:ext cx="798507" cy="1219643"/>
          </a:xfrm>
          <a:prstGeom prst="straightConnector1">
            <a:avLst/>
          </a:prstGeom>
          <a:ln w="12700">
            <a:solidFill>
              <a:schemeClr val="accent2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58E4DF66-1943-4B8E-ACA7-EFAA8EFC79AF}"/>
              </a:ext>
            </a:extLst>
          </p:cNvPr>
          <p:cNvCxnSpPr>
            <a:cxnSpLocks/>
            <a:stCxn id="29" idx="1"/>
            <a:endCxn id="84" idx="3"/>
          </p:cNvCxnSpPr>
          <p:nvPr/>
        </p:nvCxnSpPr>
        <p:spPr>
          <a:xfrm flipH="1" flipV="1">
            <a:off x="9957595" y="2115392"/>
            <a:ext cx="798507" cy="1347"/>
          </a:xfrm>
          <a:prstGeom prst="straightConnector1">
            <a:avLst/>
          </a:prstGeom>
          <a:ln w="12700">
            <a:solidFill>
              <a:schemeClr val="accent2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6B23AFB7-6E0C-4BA2-B6B1-4DC21E07D786}"/>
              </a:ext>
            </a:extLst>
          </p:cNvPr>
          <p:cNvCxnSpPr>
            <a:cxnSpLocks/>
            <a:stCxn id="30" idx="1"/>
            <a:endCxn id="84" idx="3"/>
          </p:cNvCxnSpPr>
          <p:nvPr/>
        </p:nvCxnSpPr>
        <p:spPr>
          <a:xfrm flipH="1" flipV="1">
            <a:off x="9957595" y="2115392"/>
            <a:ext cx="798507" cy="1230671"/>
          </a:xfrm>
          <a:prstGeom prst="straightConnector1">
            <a:avLst/>
          </a:prstGeom>
          <a:ln w="12700">
            <a:solidFill>
              <a:schemeClr val="accent2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CC0345F5-0D6C-4A94-9A16-04C2A21C3058}"/>
              </a:ext>
            </a:extLst>
          </p:cNvPr>
          <p:cNvSpPr txBox="1"/>
          <p:nvPr/>
        </p:nvSpPr>
        <p:spPr>
          <a:xfrm>
            <a:off x="0" y="0"/>
            <a:ext cx="7579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entury Schoolbook" panose="02040604050505020304" pitchFamily="18" charset="0"/>
                <a:ea typeface="华文中宋" panose="02010600040101010101" pitchFamily="2" charset="-122"/>
              </a:rPr>
              <a:t>  Pt.2.1 Sensor Module</a:t>
            </a:r>
            <a:endParaRPr lang="zh-CN" altLang="en-US" sz="2400" dirty="0">
              <a:latin typeface="Century Schoolbook" panose="02040604050505020304" pitchFamily="18" charset="0"/>
              <a:ea typeface="华文中宋" panose="02010600040101010101" pitchFamily="2" charset="-122"/>
            </a:endParaRP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30F8F2A9-636F-40A3-8D19-3AD90CC223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8433800"/>
              </p:ext>
            </p:extLst>
          </p:nvPr>
        </p:nvGraphicFramePr>
        <p:xfrm>
          <a:off x="657222" y="4220020"/>
          <a:ext cx="10080000" cy="2159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000">
                  <a:extLst>
                    <a:ext uri="{9D8B030D-6E8A-4147-A177-3AD203B41FA5}">
                      <a16:colId xmlns:a16="http://schemas.microsoft.com/office/drawing/2014/main" val="3652275237"/>
                    </a:ext>
                  </a:extLst>
                </a:gridCol>
                <a:gridCol w="2016000">
                  <a:extLst>
                    <a:ext uri="{9D8B030D-6E8A-4147-A177-3AD203B41FA5}">
                      <a16:colId xmlns:a16="http://schemas.microsoft.com/office/drawing/2014/main" val="1545971891"/>
                    </a:ext>
                  </a:extLst>
                </a:gridCol>
                <a:gridCol w="2016000">
                  <a:extLst>
                    <a:ext uri="{9D8B030D-6E8A-4147-A177-3AD203B41FA5}">
                      <a16:colId xmlns:a16="http://schemas.microsoft.com/office/drawing/2014/main" val="2264022220"/>
                    </a:ext>
                  </a:extLst>
                </a:gridCol>
                <a:gridCol w="2016000">
                  <a:extLst>
                    <a:ext uri="{9D8B030D-6E8A-4147-A177-3AD203B41FA5}">
                      <a16:colId xmlns:a16="http://schemas.microsoft.com/office/drawing/2014/main" val="3442235802"/>
                    </a:ext>
                  </a:extLst>
                </a:gridCol>
                <a:gridCol w="2016000">
                  <a:extLst>
                    <a:ext uri="{9D8B030D-6E8A-4147-A177-3AD203B41FA5}">
                      <a16:colId xmlns:a16="http://schemas.microsoft.com/office/drawing/2014/main" val="1153102664"/>
                    </a:ext>
                  </a:extLst>
                </a:gridCol>
              </a:tblGrid>
              <a:tr h="4914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entury Schoolbook" panose="02040604050505020304" pitchFamily="18" charset="0"/>
                        </a:rPr>
                        <a:t>Module</a:t>
                      </a:r>
                      <a:endParaRPr lang="zh-CN" altLang="en-US" sz="1600" dirty="0">
                        <a:latin typeface="Century Schoolbook" panose="020406040505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entury Schoolbook" panose="02040604050505020304" pitchFamily="18" charset="0"/>
                        </a:rPr>
                        <a:t>Communication</a:t>
                      </a:r>
                      <a:endParaRPr lang="zh-CN" altLang="en-US" sz="1600" dirty="0">
                        <a:latin typeface="Century Schoolbook" panose="020406040505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entury Schoolbook" panose="02040604050505020304" pitchFamily="18" charset="0"/>
                        </a:rPr>
                        <a:t>Power</a:t>
                      </a:r>
                      <a:endParaRPr lang="zh-CN" altLang="en-US" sz="1600" dirty="0">
                        <a:latin typeface="Century Schoolbook" panose="020406040505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entury Schoolbook" panose="02040604050505020304" pitchFamily="18" charset="0"/>
                        </a:rPr>
                        <a:t>Model</a:t>
                      </a:r>
                      <a:endParaRPr lang="zh-CN" altLang="en-US" sz="1600" dirty="0">
                        <a:latin typeface="Century Schoolbook" panose="020406040505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entury Schoolbook" panose="02040604050505020304" pitchFamily="18" charset="0"/>
                        </a:rPr>
                        <a:t>Amount</a:t>
                      </a:r>
                      <a:endParaRPr lang="zh-CN" altLang="en-US" sz="1600" dirty="0">
                        <a:latin typeface="Century Schoolbook" panose="020406040505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3862840"/>
                  </a:ext>
                </a:extLst>
              </a:tr>
              <a:tr h="5561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Century Schoolbook" panose="02040604050505020304" pitchFamily="18" charset="0"/>
                        </a:rPr>
                        <a:t>OpenMV</a:t>
                      </a:r>
                      <a:endParaRPr lang="zh-CN" altLang="en-US" sz="1600" dirty="0">
                        <a:latin typeface="Century Schoolbook" panose="020406040505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entury Schoolbook" panose="02040604050505020304" pitchFamily="18" charset="0"/>
                        </a:rPr>
                        <a:t>GPIO x2</a:t>
                      </a:r>
                      <a:endParaRPr lang="zh-CN" altLang="en-US" sz="1600" dirty="0">
                        <a:latin typeface="Century Schoolbook" panose="020406040505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entury Schoolbook" panose="02040604050505020304" pitchFamily="18" charset="0"/>
                        </a:rPr>
                        <a:t>5V</a:t>
                      </a:r>
                      <a:endParaRPr lang="zh-CN" altLang="en-US" sz="1600" dirty="0">
                        <a:latin typeface="Century Schoolbook" panose="020406040505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entury Schoolbook" panose="02040604050505020304" pitchFamily="18" charset="0"/>
                        </a:rPr>
                        <a:t>/</a:t>
                      </a:r>
                      <a:endParaRPr lang="zh-CN" altLang="en-US" sz="1600" dirty="0">
                        <a:latin typeface="Century Schoolbook" panose="020406040505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entury Schoolbook" panose="02040604050505020304" pitchFamily="18" charset="0"/>
                        </a:rPr>
                        <a:t>1</a:t>
                      </a:r>
                      <a:endParaRPr lang="zh-CN" altLang="en-US" sz="1600" dirty="0">
                        <a:latin typeface="Century Schoolbook" panose="020406040505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2991504"/>
                  </a:ext>
                </a:extLst>
              </a:tr>
              <a:tr h="5561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entury Schoolbook" panose="02040604050505020304" pitchFamily="18" charset="0"/>
                        </a:rPr>
                        <a:t>IMU</a:t>
                      </a:r>
                      <a:endParaRPr lang="zh-CN" altLang="en-US" sz="1600" dirty="0">
                        <a:latin typeface="Century Schoolbook" panose="020406040505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entury Schoolbook" panose="02040604050505020304" pitchFamily="18" charset="0"/>
                        </a:rPr>
                        <a:t>I2C x2</a:t>
                      </a:r>
                      <a:endParaRPr lang="zh-CN" altLang="en-US" sz="1600" dirty="0">
                        <a:latin typeface="Century Schoolbook" panose="020406040505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entury Schoolbook" panose="02040604050505020304" pitchFamily="18" charset="0"/>
                        </a:rPr>
                        <a:t>3.3-5V</a:t>
                      </a:r>
                      <a:endParaRPr lang="zh-CN" altLang="en-US" sz="1600" dirty="0">
                        <a:latin typeface="Century Schoolbook" panose="020406040505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entury Schoolbook" panose="02040604050505020304" pitchFamily="18" charset="0"/>
                        </a:rPr>
                        <a:t>/</a:t>
                      </a:r>
                      <a:endParaRPr lang="zh-CN" altLang="en-US" sz="1600" dirty="0">
                        <a:latin typeface="Century Schoolbook" panose="020406040505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entury Schoolbook" panose="02040604050505020304" pitchFamily="18" charset="0"/>
                        </a:rPr>
                        <a:t>1</a:t>
                      </a:r>
                      <a:endParaRPr lang="zh-CN" altLang="en-US" sz="1600" dirty="0">
                        <a:latin typeface="Century Schoolbook" panose="020406040505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0984348"/>
                  </a:ext>
                </a:extLst>
              </a:tr>
              <a:tr h="5561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Century Schoolbook" panose="02040604050505020304" pitchFamily="18" charset="0"/>
                        </a:rPr>
                        <a:t>ultrasonic</a:t>
                      </a:r>
                      <a:endParaRPr lang="zh-CN" altLang="en-US" sz="1600" dirty="0">
                        <a:latin typeface="Century Schoolbook" panose="020406040505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entury Schoolbook" panose="02040604050505020304" pitchFamily="18" charset="0"/>
                        </a:rPr>
                        <a:t>GPIO x2</a:t>
                      </a:r>
                      <a:endParaRPr lang="zh-CN" altLang="en-US" sz="1600" dirty="0">
                        <a:latin typeface="Century Schoolbook" panose="020406040505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entury Schoolbook" panose="02040604050505020304" pitchFamily="18" charset="0"/>
                        </a:rPr>
                        <a:t>5V</a:t>
                      </a:r>
                      <a:endParaRPr lang="zh-CN" altLang="en-US" sz="1600" dirty="0">
                        <a:latin typeface="Century Schoolbook" panose="020406040505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entury Schoolbook" panose="02040604050505020304" pitchFamily="18" charset="0"/>
                        </a:rPr>
                        <a:t>HC-SR04</a:t>
                      </a:r>
                      <a:endParaRPr lang="zh-CN" altLang="en-US" sz="1600" dirty="0">
                        <a:latin typeface="Century Schoolbook" panose="020406040505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entury Schoolbook" panose="02040604050505020304" pitchFamily="18" charset="0"/>
                        </a:rPr>
                        <a:t>2</a:t>
                      </a:r>
                      <a:endParaRPr lang="zh-CN" altLang="en-US" sz="1600" dirty="0">
                        <a:latin typeface="Century Schoolbook" panose="020406040505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7000611"/>
                  </a:ext>
                </a:extLst>
              </a:tr>
            </a:tbl>
          </a:graphicData>
        </a:graphic>
      </p:graphicFrame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2D62D75C-A1DD-461B-9D15-AEE2AC1ECDDB}"/>
              </a:ext>
            </a:extLst>
          </p:cNvPr>
          <p:cNvCxnSpPr>
            <a:cxnSpLocks/>
            <a:stCxn id="9" idx="3"/>
            <a:endCxn id="84" idx="0"/>
          </p:cNvCxnSpPr>
          <p:nvPr/>
        </p:nvCxnSpPr>
        <p:spPr>
          <a:xfrm>
            <a:off x="7416802" y="572932"/>
            <a:ext cx="1575197" cy="1200362"/>
          </a:xfrm>
          <a:prstGeom prst="straightConnector1">
            <a:avLst/>
          </a:prstGeom>
          <a:ln w="12700">
            <a:headEnd type="none" w="lg" len="lg"/>
            <a:tailEnd type="stealth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9547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BCF3EFB6-7D49-47D2-A416-4B9D3C85FA3F}"/>
              </a:ext>
            </a:extLst>
          </p:cNvPr>
          <p:cNvSpPr>
            <a:spLocks/>
          </p:cNvSpPr>
          <p:nvPr/>
        </p:nvSpPr>
        <p:spPr>
          <a:xfrm>
            <a:off x="1851829" y="3100436"/>
            <a:ext cx="1931192" cy="6841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entury Schoolbook" panose="02040604050505020304" pitchFamily="18" charset="0"/>
                <a:ea typeface="华文中宋" panose="02010600040101010101" pitchFamily="2" charset="-122"/>
              </a:rPr>
              <a:t>STM32</a:t>
            </a:r>
            <a:endParaRPr lang="zh-CN" altLang="en-US" dirty="0">
              <a:latin typeface="Century Schoolbook" panose="020406040505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343D4174-A6C4-4FEE-AEAB-FB35EBD6CFEF}"/>
              </a:ext>
            </a:extLst>
          </p:cNvPr>
          <p:cNvSpPr>
            <a:spLocks/>
          </p:cNvSpPr>
          <p:nvPr/>
        </p:nvSpPr>
        <p:spPr>
          <a:xfrm>
            <a:off x="5492352" y="1917827"/>
            <a:ext cx="1207295" cy="6178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entury Schoolbook" panose="02040604050505020304" pitchFamily="18" charset="0"/>
                <a:ea typeface="华文中宋" panose="02010600040101010101" pitchFamily="2" charset="-122"/>
              </a:rPr>
              <a:t>OpenMV</a:t>
            </a:r>
            <a:endParaRPr lang="zh-CN" altLang="en-US" dirty="0">
              <a:latin typeface="Century Schoolbook" panose="020406040505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201D478F-389A-4508-9472-D7C79F2E70DE}"/>
              </a:ext>
            </a:extLst>
          </p:cNvPr>
          <p:cNvSpPr>
            <a:spLocks/>
          </p:cNvSpPr>
          <p:nvPr/>
        </p:nvSpPr>
        <p:spPr>
          <a:xfrm>
            <a:off x="5492351" y="3120081"/>
            <a:ext cx="1207295" cy="6178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entury Schoolbook" panose="02040604050505020304" pitchFamily="18" charset="0"/>
                <a:ea typeface="华文中宋" panose="02010600040101010101" pitchFamily="2" charset="-122"/>
              </a:rPr>
              <a:t>IMU</a:t>
            </a:r>
            <a:endParaRPr lang="zh-CN" altLang="en-US" dirty="0">
              <a:latin typeface="Century Schoolbook" panose="020406040505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32FFA711-01DD-4D3B-915E-C7594ACCF834}"/>
              </a:ext>
            </a:extLst>
          </p:cNvPr>
          <p:cNvSpPr>
            <a:spLocks/>
          </p:cNvSpPr>
          <p:nvPr/>
        </p:nvSpPr>
        <p:spPr>
          <a:xfrm>
            <a:off x="5492350" y="4335870"/>
            <a:ext cx="1207295" cy="6178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Century Schoolbook" panose="02040604050505020304" pitchFamily="18" charset="0"/>
                <a:ea typeface="华文中宋" panose="02010600040101010101" pitchFamily="2" charset="-122"/>
              </a:rPr>
              <a:t>超声波</a:t>
            </a:r>
          </a:p>
        </p:txBody>
      </p: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C5AB9FBC-1DDF-4BCC-8F4F-DC1867AC19A0}"/>
              </a:ext>
            </a:extLst>
          </p:cNvPr>
          <p:cNvCxnSpPr>
            <a:cxnSpLocks/>
            <a:stCxn id="28" idx="1"/>
            <a:endCxn id="6" idx="3"/>
          </p:cNvCxnSpPr>
          <p:nvPr/>
        </p:nvCxnSpPr>
        <p:spPr>
          <a:xfrm flipH="1">
            <a:off x="3783021" y="2226746"/>
            <a:ext cx="1709331" cy="1215788"/>
          </a:xfrm>
          <a:prstGeom prst="straightConnector1">
            <a:avLst/>
          </a:prstGeom>
          <a:ln w="12700">
            <a:solidFill>
              <a:schemeClr val="accent2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58E4DF66-1943-4B8E-ACA7-EFAA8EFC79AF}"/>
              </a:ext>
            </a:extLst>
          </p:cNvPr>
          <p:cNvCxnSpPr>
            <a:cxnSpLocks/>
            <a:stCxn id="29" idx="1"/>
            <a:endCxn id="6" idx="3"/>
          </p:cNvCxnSpPr>
          <p:nvPr/>
        </p:nvCxnSpPr>
        <p:spPr>
          <a:xfrm flipH="1">
            <a:off x="3783021" y="3429000"/>
            <a:ext cx="1709330" cy="13534"/>
          </a:xfrm>
          <a:prstGeom prst="straightConnector1">
            <a:avLst/>
          </a:prstGeom>
          <a:ln w="12700">
            <a:solidFill>
              <a:schemeClr val="accent2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6B23AFB7-6E0C-4BA2-B6B1-4DC21E07D786}"/>
              </a:ext>
            </a:extLst>
          </p:cNvPr>
          <p:cNvCxnSpPr>
            <a:cxnSpLocks/>
            <a:stCxn id="30" idx="1"/>
            <a:endCxn id="6" idx="3"/>
          </p:cNvCxnSpPr>
          <p:nvPr/>
        </p:nvCxnSpPr>
        <p:spPr>
          <a:xfrm flipH="1" flipV="1">
            <a:off x="3783021" y="3442534"/>
            <a:ext cx="1709329" cy="1202255"/>
          </a:xfrm>
          <a:prstGeom prst="straightConnector1">
            <a:avLst/>
          </a:prstGeom>
          <a:ln w="12700">
            <a:solidFill>
              <a:schemeClr val="accent2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CC0345F5-0D6C-4A94-9A16-04C2A21C3058}"/>
              </a:ext>
            </a:extLst>
          </p:cNvPr>
          <p:cNvSpPr txBox="1"/>
          <p:nvPr/>
        </p:nvSpPr>
        <p:spPr>
          <a:xfrm>
            <a:off x="0" y="0"/>
            <a:ext cx="7579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entury Schoolbook" panose="02040604050505020304" pitchFamily="18" charset="0"/>
                <a:ea typeface="华文中宋" panose="02010600040101010101" pitchFamily="2" charset="-122"/>
              </a:rPr>
              <a:t>  Pt.2.1 Sensor Module</a:t>
            </a:r>
            <a:endParaRPr lang="zh-CN" altLang="en-US" sz="2400" dirty="0">
              <a:latin typeface="Century Schoolbook" panose="020406040505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144A59A4-AFE0-4619-A7D6-D004693C08EC}"/>
              </a:ext>
            </a:extLst>
          </p:cNvPr>
          <p:cNvSpPr>
            <a:spLocks/>
          </p:cNvSpPr>
          <p:nvPr/>
        </p:nvSpPr>
        <p:spPr>
          <a:xfrm>
            <a:off x="8408979" y="3100437"/>
            <a:ext cx="1931192" cy="6841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Century Schoolbook" panose="02040604050505020304" pitchFamily="18" charset="0"/>
                <a:ea typeface="华文中宋" panose="02010600040101010101" pitchFamily="2" charset="-122"/>
              </a:rPr>
              <a:t>供电模块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99C51676-393C-4735-A8B6-455817DCB011}"/>
              </a:ext>
            </a:extLst>
          </p:cNvPr>
          <p:cNvCxnSpPr>
            <a:cxnSpLocks/>
            <a:stCxn id="22" idx="1"/>
            <a:endCxn id="29" idx="3"/>
          </p:cNvCxnSpPr>
          <p:nvPr/>
        </p:nvCxnSpPr>
        <p:spPr>
          <a:xfrm flipH="1" flipV="1">
            <a:off x="6699646" y="3429000"/>
            <a:ext cx="1709333" cy="13535"/>
          </a:xfrm>
          <a:prstGeom prst="straightConnector1">
            <a:avLst/>
          </a:prstGeom>
          <a:ln w="12700">
            <a:solidFill>
              <a:schemeClr val="accent2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FDD6C6B8-956B-4127-9812-871465423163}"/>
              </a:ext>
            </a:extLst>
          </p:cNvPr>
          <p:cNvCxnSpPr>
            <a:cxnSpLocks/>
            <a:stCxn id="22" idx="1"/>
            <a:endCxn id="30" idx="3"/>
          </p:cNvCxnSpPr>
          <p:nvPr/>
        </p:nvCxnSpPr>
        <p:spPr>
          <a:xfrm flipH="1">
            <a:off x="6699645" y="3442535"/>
            <a:ext cx="1709334" cy="1202254"/>
          </a:xfrm>
          <a:prstGeom prst="straightConnector1">
            <a:avLst/>
          </a:prstGeom>
          <a:ln w="12700">
            <a:solidFill>
              <a:schemeClr val="accent2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B29BFD3C-9049-40B1-9A0E-C80F97F9984A}"/>
              </a:ext>
            </a:extLst>
          </p:cNvPr>
          <p:cNvCxnSpPr>
            <a:cxnSpLocks/>
            <a:stCxn id="22" idx="1"/>
            <a:endCxn id="28" idx="3"/>
          </p:cNvCxnSpPr>
          <p:nvPr/>
        </p:nvCxnSpPr>
        <p:spPr>
          <a:xfrm flipH="1" flipV="1">
            <a:off x="6699647" y="2226746"/>
            <a:ext cx="1709332" cy="1215789"/>
          </a:xfrm>
          <a:prstGeom prst="straightConnector1">
            <a:avLst/>
          </a:prstGeom>
          <a:ln w="12700">
            <a:solidFill>
              <a:schemeClr val="accent2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C2DCEA07-C0CA-4977-9099-182768313DA4}"/>
              </a:ext>
            </a:extLst>
          </p:cNvPr>
          <p:cNvSpPr txBox="1"/>
          <p:nvPr/>
        </p:nvSpPr>
        <p:spPr>
          <a:xfrm>
            <a:off x="4226742" y="2350998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entury Schoolbook" panose="02040604050505020304" pitchFamily="18" charset="0"/>
              </a:rPr>
              <a:t>GPIO</a:t>
            </a:r>
            <a:endParaRPr lang="zh-CN" altLang="en-US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9245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BCF3EFB6-7D49-47D2-A416-4B9D3C85FA3F}"/>
              </a:ext>
            </a:extLst>
          </p:cNvPr>
          <p:cNvSpPr/>
          <p:nvPr/>
        </p:nvSpPr>
        <p:spPr>
          <a:xfrm>
            <a:off x="4149729" y="3144442"/>
            <a:ext cx="1931192" cy="7119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entury Schoolbook" panose="02040604050505020304" pitchFamily="18" charset="0"/>
                <a:ea typeface="华文中宋" panose="02010600040101010101" pitchFamily="2" charset="-122"/>
              </a:rPr>
              <a:t>STM32</a:t>
            </a:r>
            <a:endParaRPr lang="zh-CN" altLang="en-US" dirty="0">
              <a:latin typeface="Century Schoolbook" panose="020406040505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282B60FE-ED1E-4716-BA2A-65503658BF64}"/>
              </a:ext>
            </a:extLst>
          </p:cNvPr>
          <p:cNvSpPr/>
          <p:nvPr/>
        </p:nvSpPr>
        <p:spPr>
          <a:xfrm>
            <a:off x="1490266" y="3144439"/>
            <a:ext cx="1931192" cy="7119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Century Schoolbook" panose="02040604050505020304" pitchFamily="18" charset="0"/>
                <a:ea typeface="华文中宋" panose="02010600040101010101" pitchFamily="2" charset="-122"/>
              </a:rPr>
              <a:t>电机模块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A73F4344-8ECB-4771-8215-FB8FBCBBA8D8}"/>
              </a:ext>
            </a:extLst>
          </p:cNvPr>
          <p:cNvSpPr/>
          <p:nvPr/>
        </p:nvSpPr>
        <p:spPr>
          <a:xfrm>
            <a:off x="4149729" y="1601981"/>
            <a:ext cx="1931192" cy="71199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Century Schoolbook" panose="02040604050505020304" pitchFamily="18" charset="0"/>
                <a:ea typeface="华文中宋" panose="02010600040101010101" pitchFamily="2" charset="-122"/>
              </a:rPr>
              <a:t>供电模块</a:t>
            </a: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343D4174-A6C4-4FEE-AEAB-FB35EBD6CFEF}"/>
              </a:ext>
            </a:extLst>
          </p:cNvPr>
          <p:cNvSpPr/>
          <p:nvPr/>
        </p:nvSpPr>
        <p:spPr>
          <a:xfrm>
            <a:off x="9420220" y="1957978"/>
            <a:ext cx="1207294" cy="64293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entury Schoolbook" panose="02040604050505020304" pitchFamily="18" charset="0"/>
                <a:ea typeface="华文中宋" panose="02010600040101010101" pitchFamily="2" charset="-122"/>
              </a:rPr>
              <a:t>OpenMV</a:t>
            </a:r>
            <a:endParaRPr lang="zh-CN" altLang="en-US" dirty="0">
              <a:latin typeface="Century Schoolbook" panose="020406040505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201D478F-389A-4508-9472-D7C79F2E70DE}"/>
              </a:ext>
            </a:extLst>
          </p:cNvPr>
          <p:cNvSpPr/>
          <p:nvPr/>
        </p:nvSpPr>
        <p:spPr>
          <a:xfrm>
            <a:off x="9420220" y="3178968"/>
            <a:ext cx="1207294" cy="64293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entury Schoolbook" panose="02040604050505020304" pitchFamily="18" charset="0"/>
                <a:ea typeface="华文中宋" panose="02010600040101010101" pitchFamily="2" charset="-122"/>
              </a:rPr>
              <a:t>IMU</a:t>
            </a:r>
            <a:endParaRPr lang="zh-CN" altLang="en-US" dirty="0">
              <a:latin typeface="Century Schoolbook" panose="020406040505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32FFA711-01DD-4D3B-915E-C7594ACCF834}"/>
              </a:ext>
            </a:extLst>
          </p:cNvPr>
          <p:cNvSpPr/>
          <p:nvPr/>
        </p:nvSpPr>
        <p:spPr>
          <a:xfrm>
            <a:off x="9420220" y="4408292"/>
            <a:ext cx="1207294" cy="64293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Century Schoolbook" panose="02040604050505020304" pitchFamily="18" charset="0"/>
                <a:ea typeface="华文中宋" panose="02010600040101010101" pitchFamily="2" charset="-122"/>
              </a:rPr>
              <a:t>超声波</a:t>
            </a:r>
          </a:p>
        </p:txBody>
      </p:sp>
      <p:sp>
        <p:nvSpPr>
          <p:cNvPr id="84" name="矩形: 圆角 83">
            <a:extLst>
              <a:ext uri="{FF2B5EF4-FFF2-40B4-BE49-F238E27FC236}">
                <a16:creationId xmlns:a16="http://schemas.microsoft.com/office/drawing/2014/main" id="{5E072BFB-C978-47F2-91A6-63EC9FD2E94A}"/>
              </a:ext>
            </a:extLst>
          </p:cNvPr>
          <p:cNvSpPr/>
          <p:nvPr/>
        </p:nvSpPr>
        <p:spPr>
          <a:xfrm>
            <a:off x="6690522" y="3144441"/>
            <a:ext cx="1931192" cy="71199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Century Schoolbook" panose="02040604050505020304" pitchFamily="18" charset="0"/>
                <a:ea typeface="华文中宋" panose="02010600040101010101" pitchFamily="2" charset="-122"/>
              </a:rPr>
              <a:t>传感器</a:t>
            </a:r>
          </a:p>
        </p:txBody>
      </p: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05DE6D32-B840-4ED8-9C5F-CC214F3D79E1}"/>
              </a:ext>
            </a:extLst>
          </p:cNvPr>
          <p:cNvCxnSpPr>
            <a:stCxn id="9" idx="1"/>
            <a:endCxn id="7" idx="0"/>
          </p:cNvCxnSpPr>
          <p:nvPr/>
        </p:nvCxnSpPr>
        <p:spPr>
          <a:xfrm flipH="1">
            <a:off x="2455862" y="1957978"/>
            <a:ext cx="1693867" cy="1186461"/>
          </a:xfrm>
          <a:prstGeom prst="straightConnector1">
            <a:avLst/>
          </a:prstGeom>
          <a:ln>
            <a:headEnd type="none" w="lg" len="lg"/>
            <a:tailEnd type="stealth" w="lg" len="lg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30799CC5-29B0-4D4D-A79D-5728A56C8848}"/>
              </a:ext>
            </a:extLst>
          </p:cNvPr>
          <p:cNvCxnSpPr>
            <a:cxnSpLocks/>
            <a:stCxn id="9" idx="2"/>
            <a:endCxn id="6" idx="0"/>
          </p:cNvCxnSpPr>
          <p:nvPr/>
        </p:nvCxnSpPr>
        <p:spPr>
          <a:xfrm>
            <a:off x="5115325" y="2313974"/>
            <a:ext cx="0" cy="830468"/>
          </a:xfrm>
          <a:prstGeom prst="straightConnector1">
            <a:avLst/>
          </a:prstGeom>
          <a:ln>
            <a:headEnd type="none" w="lg" len="lg"/>
            <a:tailEnd type="stealth" w="lg" len="lg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2BE3D70B-F8EF-4FB0-AEDB-FEEE5863400E}"/>
              </a:ext>
            </a:extLst>
          </p:cNvPr>
          <p:cNvCxnSpPr>
            <a:cxnSpLocks/>
            <a:stCxn id="6" idx="1"/>
            <a:endCxn id="7" idx="3"/>
          </p:cNvCxnSpPr>
          <p:nvPr/>
        </p:nvCxnSpPr>
        <p:spPr>
          <a:xfrm flipH="1" flipV="1">
            <a:off x="3421458" y="3500436"/>
            <a:ext cx="728271" cy="3"/>
          </a:xfrm>
          <a:prstGeom prst="straightConnector1">
            <a:avLst/>
          </a:prstGeom>
          <a:ln w="12700">
            <a:solidFill>
              <a:schemeClr val="accent2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2AC69D97-C4AC-40AD-8CBC-61E517A35DAE}"/>
              </a:ext>
            </a:extLst>
          </p:cNvPr>
          <p:cNvCxnSpPr>
            <a:cxnSpLocks/>
            <a:stCxn id="6" idx="3"/>
            <a:endCxn id="84" idx="1"/>
          </p:cNvCxnSpPr>
          <p:nvPr/>
        </p:nvCxnSpPr>
        <p:spPr>
          <a:xfrm flipV="1">
            <a:off x="6080921" y="3500438"/>
            <a:ext cx="609601" cy="1"/>
          </a:xfrm>
          <a:prstGeom prst="straightConnector1">
            <a:avLst/>
          </a:prstGeom>
          <a:ln>
            <a:headEnd type="stealth" w="lg" len="lg"/>
            <a:tailEnd type="stealth" w="lg" len="lg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C5AB9FBC-1DDF-4BCC-8F4F-DC1867AC19A0}"/>
              </a:ext>
            </a:extLst>
          </p:cNvPr>
          <p:cNvCxnSpPr>
            <a:cxnSpLocks/>
            <a:stCxn id="28" idx="1"/>
            <a:endCxn id="84" idx="3"/>
          </p:cNvCxnSpPr>
          <p:nvPr/>
        </p:nvCxnSpPr>
        <p:spPr>
          <a:xfrm flipH="1">
            <a:off x="8621714" y="2279447"/>
            <a:ext cx="798506" cy="1220991"/>
          </a:xfrm>
          <a:prstGeom prst="straightConnector1">
            <a:avLst/>
          </a:prstGeom>
          <a:ln>
            <a:headEnd type="none" w="lg" len="lg"/>
            <a:tailEnd type="stealth" w="lg" len="lg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58E4DF66-1943-4B8E-ACA7-EFAA8EFC79AF}"/>
              </a:ext>
            </a:extLst>
          </p:cNvPr>
          <p:cNvCxnSpPr>
            <a:cxnSpLocks/>
            <a:stCxn id="29" idx="1"/>
            <a:endCxn id="84" idx="3"/>
          </p:cNvCxnSpPr>
          <p:nvPr/>
        </p:nvCxnSpPr>
        <p:spPr>
          <a:xfrm flipH="1">
            <a:off x="8621714" y="3500437"/>
            <a:ext cx="798506" cy="1"/>
          </a:xfrm>
          <a:prstGeom prst="straightConnector1">
            <a:avLst/>
          </a:prstGeom>
          <a:ln>
            <a:headEnd type="none" w="lg" len="lg"/>
            <a:tailEnd type="stealth" w="lg" len="lg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6B23AFB7-6E0C-4BA2-B6B1-4DC21E07D786}"/>
              </a:ext>
            </a:extLst>
          </p:cNvPr>
          <p:cNvCxnSpPr>
            <a:cxnSpLocks/>
            <a:stCxn id="30" idx="1"/>
            <a:endCxn id="84" idx="3"/>
          </p:cNvCxnSpPr>
          <p:nvPr/>
        </p:nvCxnSpPr>
        <p:spPr>
          <a:xfrm flipH="1" flipV="1">
            <a:off x="8621714" y="3500438"/>
            <a:ext cx="798506" cy="1229323"/>
          </a:xfrm>
          <a:prstGeom prst="straightConnector1">
            <a:avLst/>
          </a:prstGeom>
          <a:ln>
            <a:headEnd type="none" w="lg" len="lg"/>
            <a:tailEnd type="stealth" w="lg" len="lg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431DAC23-10CD-486E-B0F0-AD83416EC35C}"/>
              </a:ext>
            </a:extLst>
          </p:cNvPr>
          <p:cNvSpPr txBox="1"/>
          <p:nvPr/>
        </p:nvSpPr>
        <p:spPr>
          <a:xfrm>
            <a:off x="0" y="0"/>
            <a:ext cx="7579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entury Schoolbook" panose="02040604050505020304" pitchFamily="18" charset="0"/>
                <a:ea typeface="华文中宋" panose="02010600040101010101" pitchFamily="2" charset="-122"/>
              </a:rPr>
              <a:t>  Pt.2.2 Motor Module</a:t>
            </a:r>
            <a:endParaRPr lang="zh-CN" altLang="en-US" sz="2400" dirty="0">
              <a:latin typeface="Century Schoolbook" panose="02040604050505020304" pitchFamily="18" charset="0"/>
              <a:ea typeface="华文中宋" panose="02010600040101010101" pitchFamily="2" charset="-122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7FF4D93B-9D39-4DC5-9AF1-DE966E24BAAB}"/>
              </a:ext>
            </a:extLst>
          </p:cNvPr>
          <p:cNvCxnSpPr>
            <a:cxnSpLocks/>
            <a:stCxn id="9" idx="3"/>
            <a:endCxn id="84" idx="0"/>
          </p:cNvCxnSpPr>
          <p:nvPr/>
        </p:nvCxnSpPr>
        <p:spPr>
          <a:xfrm>
            <a:off x="6080921" y="1957978"/>
            <a:ext cx="1575197" cy="1186463"/>
          </a:xfrm>
          <a:prstGeom prst="straightConnector1">
            <a:avLst/>
          </a:prstGeom>
          <a:ln>
            <a:headEnd type="none" w="lg" len="lg"/>
            <a:tailEnd type="stealth" w="lg" len="lg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254303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362</Words>
  <Application>Microsoft Office PowerPoint</Application>
  <PresentationFormat>宽屏</PresentationFormat>
  <Paragraphs>181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等线</vt:lpstr>
      <vt:lpstr>等线 Light</vt:lpstr>
      <vt:lpstr>华文中宋</vt:lpstr>
      <vt:lpstr>Arial</vt:lpstr>
      <vt:lpstr>Century Schoolbook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veritas arch </dc:creator>
  <cp:lastModifiedBy>veritas arch </cp:lastModifiedBy>
  <cp:revision>52</cp:revision>
  <dcterms:created xsi:type="dcterms:W3CDTF">2024-08-08T07:14:50Z</dcterms:created>
  <dcterms:modified xsi:type="dcterms:W3CDTF">2024-08-09T03:24:53Z</dcterms:modified>
</cp:coreProperties>
</file>