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9" r:id="rId1"/>
    <p:sldMasterId id="2147483698" r:id="rId2"/>
  </p:sldMasterIdLst>
  <p:notesMasterIdLst>
    <p:notesMasterId r:id="rId15"/>
  </p:notesMasterIdLst>
  <p:sldIdLst>
    <p:sldId id="283" r:id="rId3"/>
    <p:sldId id="284" r:id="rId4"/>
    <p:sldId id="259" r:id="rId5"/>
    <p:sldId id="263" r:id="rId6"/>
    <p:sldId id="264" r:id="rId7"/>
    <p:sldId id="297" r:id="rId8"/>
    <p:sldId id="298" r:id="rId9"/>
    <p:sldId id="267" r:id="rId10"/>
    <p:sldId id="268" r:id="rId11"/>
    <p:sldId id="299" r:id="rId12"/>
    <p:sldId id="269" r:id="rId13"/>
    <p:sldId id="291" r:id="rId14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602"/>
  </p:normalViewPr>
  <p:slideViewPr>
    <p:cSldViewPr snapToGrid="0" snapToObjects="1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2020/6/2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19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9166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5064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7553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2676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3514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4586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9607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81384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4342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665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6B8C88-A4C6-4EFB-AC96-046F7EC8F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D1A9EE-3BA5-4EBC-9B73-A6F969518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7B6FA7-4E7C-47F8-B658-1F8B4621C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9AE9D15-85E3-4BD9-B1E3-EE8B4D31F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68ADB07-9616-4246-9D2F-FD22357D26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E86AFE5-BE31-49E2-B097-C513946EC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836AE-E5AD-4844-A912-B90DC7F4F935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5CA8D99-E35C-4044-88A6-3BBC23737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B0DADA5-F192-44C0-A5A7-775757DDA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CF37-F6AC-48B4-BDEE-87EA7FF6F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111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BF6B9A-6BFA-4C39-9B6C-533A3E3C0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565F4A1-555C-46CC-A1CC-B962BD207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836AE-E5AD-4844-A912-B90DC7F4F935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2B2E713-D4E0-4757-9438-8DF57F1F2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73DBA24-06B1-4F6A-9B7D-4D398D7CA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CF37-F6AC-48B4-BDEE-87EA7FF6F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997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1030FE-8E2A-48BB-B278-E100E84AF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836AE-E5AD-4844-A912-B90DC7F4F935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C9B55CD-D8A0-4498-A6D5-AFCD07245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A02F25-EF52-42CC-ABFE-956A2EF84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CF37-F6AC-48B4-BDEE-87EA7FF6F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200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CF88D2-4934-4D57-AF0E-5BD7ADFFC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3479C6-036C-4CA3-B879-2F6173216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D3B8CB-E12C-44E3-AF1A-56043DE11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3DA2A4-7D85-4451-BA0B-6B57CF281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836AE-E5AD-4844-A912-B90DC7F4F935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60E9DA-F49B-46A8-B960-627DA4D4E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DDF8D5-27FD-4D6B-A71D-77050F421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CF37-F6AC-48B4-BDEE-87EA7FF6F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01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3C63E1-A223-48E9-B78D-072BF4713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784FD7-421F-497B-8A79-D58774B553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BBF2CD-553F-4B1E-A5E3-4C5A3C51A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609C72-B372-4E90-9815-21C73A265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836AE-E5AD-4844-A912-B90DC7F4F935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5DB7D4-789A-44EC-A3EC-D420EFD50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BE65D5-CF50-42D7-AF29-9D28DB833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CF37-F6AC-48B4-BDEE-87EA7FF6F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714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9B1B3C-8CC0-4336-BA23-5779AA1E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6B11FE-C41A-46BB-9303-B919332733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ED57E1-454C-43B7-BABD-6C79FAA20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836AE-E5AD-4844-A912-B90DC7F4F935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11DDC1-1515-4233-8B14-A987EA599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2CA89D-96D0-4295-B94E-66F21F438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CF37-F6AC-48B4-BDEE-87EA7FF6F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7601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158E7E-7938-4C53-A24A-B7C849D2F4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FBFBC5-1ED8-49B9-8CB0-71248A869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B1BF27-55F7-4BDF-8159-6B0E4B87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836AE-E5AD-4844-A912-B90DC7F4F935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2968A2-DF38-4F58-9075-DC39F0E55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525957-C62B-4686-844B-848BBA2B0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CF37-F6AC-48B4-BDEE-87EA7FF6F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1844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页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133741"/>
            <a:ext cx="12192000" cy="597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6120883"/>
            <a:ext cx="12192000" cy="597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66146" y1="90938" x2="66146" y2="90938"/>
                        <a14:foregroundMark x1="73333" y1="88750" x2="83229" y2="88750"/>
                        <a14:foregroundMark x1="74271" y1="67344" x2="93958" y2="67188"/>
                        <a14:foregroundMark x1="75104" y1="52188" x2="93750" y2="51563"/>
                        <a14:foregroundMark x1="73125" y1="32031" x2="95833" y2="33594"/>
                        <a14:foregroundMark x1="76771" y1="17500" x2="95729" y2="16094"/>
                        <a14:foregroundMark x1="74583" y1="3750" x2="92396" y2="6094"/>
                        <a14:foregroundMark x1="64896" y1="11250" x2="59271" y2="28125"/>
                        <a14:foregroundMark x1="72604" y1="79844" x2="98021" y2="78438"/>
                        <a14:foregroundMark x1="72604" y1="77969" x2="96146" y2="77344"/>
                        <a14:foregroundMark x1="74375" y1="93906" x2="94479" y2="94063"/>
                        <a14:foregroundMark x1="65208" y1="87500" x2="59792" y2="96719"/>
                        <a14:foregroundMark x1="69792" y1="43750" x2="96458" y2="43438"/>
                        <a14:foregroundMark x1="66250" y1="23594" x2="58438" y2="43906"/>
                        <a14:foregroundMark x1="59792" y1="15625" x2="58021" y2="22344"/>
                        <a14:backgroundMark x1="31771" y1="50781" x2="31771" y2="50781"/>
                        <a14:backgroundMark x1="5208" y1="14688" x2="45938" y2="781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255" t="7813" b="7813"/>
          <a:stretch/>
        </p:blipFill>
        <p:spPr>
          <a:xfrm>
            <a:off x="6736702" y="0"/>
            <a:ext cx="5455298" cy="6858000"/>
          </a:xfrm>
          <a:prstGeom prst="rect">
            <a:avLst/>
          </a:prstGeom>
          <a:effectLst>
            <a:outerShdw blurRad="190500" sx="98000" sy="98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79474" y="1554163"/>
            <a:ext cx="5109845" cy="83470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7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879474" y="2388871"/>
            <a:ext cx="7098666" cy="1215006"/>
          </a:xfrm>
          <a:prstGeom prst="rect">
            <a:avLst/>
          </a:prstGeom>
          <a:solidFill>
            <a:schemeClr val="accent2"/>
          </a:solidFill>
        </p:spPr>
        <p:txBody>
          <a:bodyPr anchor="ctr"/>
          <a:lstStyle>
            <a:lvl1pPr marL="0" indent="0">
              <a:buNone/>
              <a:defRPr sz="6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8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879473" y="3603876"/>
            <a:ext cx="7098667" cy="57950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9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879474" y="4260272"/>
            <a:ext cx="5109845" cy="1511877"/>
          </a:xfrm>
          <a:prstGeom prst="rect">
            <a:avLst/>
          </a:prstGeom>
        </p:spPr>
        <p:txBody>
          <a:bodyPr anchor="t"/>
          <a:lstStyle>
            <a:lvl1pPr marL="285750" indent="-285750">
              <a:buFont typeface="Arial" charset="0"/>
              <a:buChar char="•"/>
              <a:defRPr sz="1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96144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_六项目录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133741"/>
            <a:ext cx="12192000" cy="597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6120883"/>
            <a:ext cx="12192000" cy="597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874054" y="990600"/>
            <a:ext cx="5266814" cy="4800600"/>
          </a:xfrm>
          <a:prstGeom prst="rect">
            <a:avLst/>
          </a:prstGeom>
          <a:solidFill>
            <a:schemeClr val="accent1">
              <a:lumMod val="50000"/>
              <a:alpha val="7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7806055" y="1965960"/>
            <a:ext cx="3223896" cy="168021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1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7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7806055" y="3646170"/>
            <a:ext cx="3223896" cy="58293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8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1450975" y="141747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9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2286000" y="152081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10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1450975" y="2074195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1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2286000" y="2177534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12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1450975" y="2725036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2286000" y="2828375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14" name="文本占位符 5"/>
          <p:cNvSpPr>
            <a:spLocks noGrp="1"/>
          </p:cNvSpPr>
          <p:nvPr>
            <p:ph type="body" sz="quarter" idx="18" hasCustomPrompt="1"/>
          </p:nvPr>
        </p:nvSpPr>
        <p:spPr>
          <a:xfrm>
            <a:off x="1450975" y="3370330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5" name="文本占位符 5"/>
          <p:cNvSpPr>
            <a:spLocks noGrp="1"/>
          </p:cNvSpPr>
          <p:nvPr>
            <p:ph type="body" sz="quarter" idx="19"/>
          </p:nvPr>
        </p:nvSpPr>
        <p:spPr>
          <a:xfrm>
            <a:off x="2286000" y="3473669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20" name="文本占位符 5"/>
          <p:cNvSpPr>
            <a:spLocks noGrp="1"/>
          </p:cNvSpPr>
          <p:nvPr>
            <p:ph type="body" sz="quarter" idx="20" hasCustomPrompt="1"/>
          </p:nvPr>
        </p:nvSpPr>
        <p:spPr>
          <a:xfrm>
            <a:off x="1450975" y="4025927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1" name="文本占位符 5"/>
          <p:cNvSpPr>
            <a:spLocks noGrp="1"/>
          </p:cNvSpPr>
          <p:nvPr>
            <p:ph type="body" sz="quarter" idx="21"/>
          </p:nvPr>
        </p:nvSpPr>
        <p:spPr>
          <a:xfrm>
            <a:off x="2286000" y="4129266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22" name="文本占位符 5"/>
          <p:cNvSpPr>
            <a:spLocks noGrp="1"/>
          </p:cNvSpPr>
          <p:nvPr>
            <p:ph type="body" sz="quarter" idx="22" hasCustomPrompt="1"/>
          </p:nvPr>
        </p:nvSpPr>
        <p:spPr>
          <a:xfrm>
            <a:off x="1450975" y="468265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3" name="文本占位符 5"/>
          <p:cNvSpPr>
            <a:spLocks noGrp="1"/>
          </p:cNvSpPr>
          <p:nvPr>
            <p:ph type="body" sz="quarter" idx="23"/>
          </p:nvPr>
        </p:nvSpPr>
        <p:spPr>
          <a:xfrm>
            <a:off x="2286000" y="478599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084216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6120883"/>
            <a:ext cx="12192000" cy="597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133741"/>
            <a:ext cx="12192000" cy="2021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14504" y="436033"/>
            <a:ext cx="486811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436032"/>
            <a:ext cx="214504" cy="5295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80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33631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133741"/>
            <a:ext cx="12192000" cy="597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6120883"/>
            <a:ext cx="12192000" cy="597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874054" y="990600"/>
            <a:ext cx="5266814" cy="4800600"/>
          </a:xfrm>
          <a:prstGeom prst="rect">
            <a:avLst/>
          </a:prstGeom>
          <a:solidFill>
            <a:schemeClr val="accent1">
              <a:lumMod val="50000"/>
              <a:alpha val="7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7806055" y="1965960"/>
            <a:ext cx="3223896" cy="168021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1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7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7806055" y="3646170"/>
            <a:ext cx="3223896" cy="58293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8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1450975" y="1908246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9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2286000" y="2011585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10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1450975" y="2996639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1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2286000" y="3099979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12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1450975" y="4085032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2286000" y="4182585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41027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133741"/>
            <a:ext cx="12192000" cy="597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6120883"/>
            <a:ext cx="12192000" cy="597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874054" y="990600"/>
            <a:ext cx="5266814" cy="4800600"/>
          </a:xfrm>
          <a:prstGeom prst="rect">
            <a:avLst/>
          </a:prstGeom>
          <a:solidFill>
            <a:schemeClr val="accent1">
              <a:lumMod val="50000"/>
              <a:alpha val="7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7806055" y="1965960"/>
            <a:ext cx="3223896" cy="168021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1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7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7806055" y="3646170"/>
            <a:ext cx="3223896" cy="58293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8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1450975" y="141747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9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2286000" y="152081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10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1450975" y="2505864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1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2286000" y="2609204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12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1450975" y="3594257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2286000" y="369181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22" name="文本占位符 5"/>
          <p:cNvSpPr>
            <a:spLocks noGrp="1"/>
          </p:cNvSpPr>
          <p:nvPr>
            <p:ph type="body" sz="quarter" idx="22" hasCustomPrompt="1"/>
          </p:nvPr>
        </p:nvSpPr>
        <p:spPr>
          <a:xfrm>
            <a:off x="1450975" y="468265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3" name="文本占位符 5"/>
          <p:cNvSpPr>
            <a:spLocks noGrp="1"/>
          </p:cNvSpPr>
          <p:nvPr>
            <p:ph type="body" sz="quarter" idx="23"/>
          </p:nvPr>
        </p:nvSpPr>
        <p:spPr>
          <a:xfrm>
            <a:off x="2286000" y="478599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903358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133741"/>
            <a:ext cx="12192000" cy="597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6120883"/>
            <a:ext cx="12192000" cy="597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874054" y="990600"/>
            <a:ext cx="5266814" cy="4800600"/>
          </a:xfrm>
          <a:prstGeom prst="rect">
            <a:avLst/>
          </a:prstGeom>
          <a:solidFill>
            <a:schemeClr val="accent1">
              <a:lumMod val="50000"/>
              <a:alpha val="7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7806055" y="1965960"/>
            <a:ext cx="3223896" cy="168021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1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7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7806055" y="3646170"/>
            <a:ext cx="3223896" cy="58293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8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1450975" y="141747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9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2286000" y="152081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10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1450975" y="2233766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1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2286000" y="2337994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12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1450975" y="305006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2286000" y="3172374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14" name="文本占位符 5"/>
          <p:cNvSpPr>
            <a:spLocks noGrp="1"/>
          </p:cNvSpPr>
          <p:nvPr>
            <p:ph type="body" sz="quarter" idx="18" hasCustomPrompt="1"/>
          </p:nvPr>
        </p:nvSpPr>
        <p:spPr>
          <a:xfrm>
            <a:off x="1450975" y="3866356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5" name="文本占位符 5"/>
          <p:cNvSpPr>
            <a:spLocks noGrp="1"/>
          </p:cNvSpPr>
          <p:nvPr>
            <p:ph type="body" sz="quarter" idx="19"/>
          </p:nvPr>
        </p:nvSpPr>
        <p:spPr>
          <a:xfrm>
            <a:off x="2286000" y="3975997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22" name="文本占位符 5"/>
          <p:cNvSpPr>
            <a:spLocks noGrp="1"/>
          </p:cNvSpPr>
          <p:nvPr>
            <p:ph type="body" sz="quarter" idx="22" hasCustomPrompt="1"/>
          </p:nvPr>
        </p:nvSpPr>
        <p:spPr>
          <a:xfrm>
            <a:off x="1450975" y="468265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3" name="文本占位符 5"/>
          <p:cNvSpPr>
            <a:spLocks noGrp="1"/>
          </p:cNvSpPr>
          <p:nvPr>
            <p:ph type="body" sz="quarter" idx="23"/>
          </p:nvPr>
        </p:nvSpPr>
        <p:spPr>
          <a:xfrm>
            <a:off x="2286000" y="478599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914491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699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服务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015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使用小程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50F7A0F-4C8A-4DA1-8AA3-1810FF4E70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/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60AD2DE-F13F-4332-90AE-87C7001EAD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/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9418449-E7C2-4E37-8045-DD4782B125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 dirty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 dirty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 dirty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40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pixabay.com</a:t>
            </a: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73996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52735-5AE8-422F-B2D9-48E1956467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FAFBEB-717E-4964-9F2B-43A1A123BE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BC82F9-C94E-4CA3-8175-7DD29868A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836AE-E5AD-4844-A912-B90DC7F4F935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7E2007-3ECF-4A1A-AA1D-ECFDC5BA2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FBD48D-AFA9-49C9-92B1-ADE606059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CF37-F6AC-48B4-BDEE-87EA7FF6F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704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CC772C-8A71-4131-A5F0-DF6308F60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A1352A-6C66-4781-B3D4-904C64126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A6F8C0-1ECA-44A9-BEB2-B96225CD3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836AE-E5AD-4844-A912-B90DC7F4F935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CF8526-B0E6-4231-9F15-051AC407F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27BA2E-98B8-4DD7-8531-43690B229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CF37-F6AC-48B4-BDEE-87EA7FF6F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164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FC21D8-1CAF-4ABC-B2BC-E963B256E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7CDED9-76EF-4193-9124-D8C26CEC8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B07F45-2635-4720-9A85-340FD20EC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836AE-E5AD-4844-A912-B90DC7F4F935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76C059-F3F3-45B4-84C2-4B2870D76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89FC04-9C2F-4C2E-8F8C-07271E8CC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CF37-F6AC-48B4-BDEE-87EA7FF6F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227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458C1C-2445-4609-B179-265FF2641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2A1AA0-8ABE-4F17-919C-726D630550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76E0B4-FC38-4371-99DA-A6AEA1447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90F31F-8793-4DEA-8C9F-0F892D543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836AE-E5AD-4844-A912-B90DC7F4F935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393A2E-A4C9-47B6-B244-CD079042E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8A43D5-517D-4334-8F62-99E67041F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CF37-F6AC-48B4-BDEE-87EA7FF6F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33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08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8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07222F6-C6EC-4781-A227-C1ADA6250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24FF5E-BDF0-4830-A610-03809EF9B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98CD9D-0954-4251-A372-8497FC0F9E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836AE-E5AD-4844-A912-B90DC7F4F935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35EBDF-6C43-45AB-A986-9D4C8BB8B5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2D0217-D1AE-4EB3-AC86-0AF4C1565B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9CF37-F6AC-48B4-BDEE-87EA7FF6F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77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3" r:id="rId14"/>
    <p:sldLayoutId id="2147483693" r:id="rId15"/>
    <p:sldLayoutId id="2147483692" r:id="rId16"/>
    <p:sldLayoutId id="2147483691" r:id="rId17"/>
    <p:sldLayoutId id="214748368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853824" y="1434715"/>
            <a:ext cx="5247006" cy="1215006"/>
          </a:xfrm>
        </p:spPr>
        <p:txBody>
          <a:bodyPr/>
          <a:lstStyle/>
          <a:p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毕业论文答辩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848139" y="3158325"/>
            <a:ext cx="5472651" cy="512527"/>
          </a:xfrm>
        </p:spPr>
        <p:txBody>
          <a:bodyPr>
            <a:normAutofit/>
          </a:bodyPr>
          <a:lstStyle/>
          <a:p>
            <a:r>
              <a:rPr kumimoji="1" lang="en-US" altLang="zh-CN" sz="2400" dirty="0">
                <a:latin typeface="Microsoft YaHei" charset="0"/>
                <a:ea typeface="Microsoft YaHei" charset="0"/>
                <a:cs typeface="Microsoft YaHei" charset="0"/>
              </a:rPr>
              <a:t>《</a:t>
            </a:r>
            <a:r>
              <a:rPr lang="en-US" altLang="zh-CN" sz="2400" u="sng" dirty="0"/>
              <a:t>web </a:t>
            </a:r>
            <a:r>
              <a:rPr lang="zh-CN" altLang="zh-CN" sz="2400" u="sng" dirty="0"/>
              <a:t>云存储硬盘系统的设计与实现</a:t>
            </a:r>
            <a:r>
              <a:rPr kumimoji="1" lang="en-US" altLang="zh-CN" sz="2400" dirty="0">
                <a:latin typeface="Microsoft YaHei" charset="0"/>
                <a:ea typeface="Microsoft YaHei" charset="0"/>
                <a:cs typeface="Microsoft YaHei" charset="0"/>
              </a:rPr>
              <a:t>》</a:t>
            </a:r>
            <a:endParaRPr kumimoji="1" lang="zh-CN" altLang="en-US" sz="2400" dirty="0">
              <a:solidFill>
                <a:schemeClr val="accent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879474" y="4260272"/>
            <a:ext cx="5109845" cy="151187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charset="2"/>
              <a:buChar char="n"/>
            </a:pPr>
            <a:r>
              <a:rPr lang="zh-CN" altLang="en-US" sz="1600" dirty="0">
                <a:latin typeface="微软雅黑" charset="0"/>
                <a:ea typeface="微软雅黑" charset="0"/>
              </a:rPr>
              <a:t>报告人：李政</a:t>
            </a:r>
            <a:endParaRPr lang="en-US" altLang="zh-CN" sz="1600" dirty="0">
              <a:latin typeface="微软雅黑" charset="0"/>
              <a:ea typeface="微软雅黑" charset="0"/>
            </a:endParaRPr>
          </a:p>
          <a:p>
            <a:pPr>
              <a:lnSpc>
                <a:spcPct val="150000"/>
              </a:lnSpc>
              <a:buFont typeface="Wingdings" charset="2"/>
              <a:buChar char="n"/>
            </a:pPr>
            <a:r>
              <a:rPr lang="zh-CN" altLang="en-US" sz="1600" dirty="0">
                <a:latin typeface="微软雅黑" charset="0"/>
                <a:ea typeface="微软雅黑" charset="0"/>
              </a:rPr>
              <a:t>指导老师：刘明纲</a:t>
            </a:r>
          </a:p>
        </p:txBody>
      </p:sp>
    </p:spTree>
    <p:extLst>
      <p:ext uri="{BB962C8B-B14F-4D97-AF65-F5344CB8AC3E}">
        <p14:creationId xmlns:p14="http://schemas.microsoft.com/office/powerpoint/2010/main" val="1487053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9FAD28B-5C74-41AE-ADBB-D4E04EAF01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 FOUR </a:t>
            </a:r>
            <a:r>
              <a:rPr kumimoji="1" lang="zh-CN" altLang="en-US" dirty="0"/>
              <a:t>主要功能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A470F27-23E6-4711-9A08-46AF300BDD36}"/>
              </a:ext>
            </a:extLst>
          </p:cNvPr>
          <p:cNvSpPr/>
          <p:nvPr/>
        </p:nvSpPr>
        <p:spPr>
          <a:xfrm>
            <a:off x="1205948" y="1590261"/>
            <a:ext cx="1577009" cy="71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用户管理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16EA650-23B2-4B0B-9D85-8E6843D17BE2}"/>
              </a:ext>
            </a:extLst>
          </p:cNvPr>
          <p:cNvSpPr txBox="1"/>
          <p:nvPr/>
        </p:nvSpPr>
        <p:spPr>
          <a:xfrm>
            <a:off x="3939208" y="1624903"/>
            <a:ext cx="4313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具备用户管理权限的管理员可以对用户进行批量导入、分类查询、用户角色控制、限制用户使用系统、修改用户密码等操作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3A71B42-E639-477F-8FD1-9C40928CCE18}"/>
              </a:ext>
            </a:extLst>
          </p:cNvPr>
          <p:cNvSpPr/>
          <p:nvPr/>
        </p:nvSpPr>
        <p:spPr>
          <a:xfrm>
            <a:off x="1205947" y="3071191"/>
            <a:ext cx="1577009" cy="71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角色管理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7BD3C8E-40C6-4DB9-A757-27CFC8777B69}"/>
              </a:ext>
            </a:extLst>
          </p:cNvPr>
          <p:cNvSpPr txBox="1"/>
          <p:nvPr/>
        </p:nvSpPr>
        <p:spPr>
          <a:xfrm>
            <a:off x="3939208" y="3105833"/>
            <a:ext cx="4313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具备角色管理的管理员可以对系统角色进行控制，可以进行创建角色，修改角色、删除角色等操作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D6FFB3C-2C4D-4380-9A34-0B4FBE1CB803}"/>
              </a:ext>
            </a:extLst>
          </p:cNvPr>
          <p:cNvSpPr/>
          <p:nvPr/>
        </p:nvSpPr>
        <p:spPr>
          <a:xfrm>
            <a:off x="1205948" y="4621407"/>
            <a:ext cx="1577009" cy="71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组织管理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087D398-F2E1-4C2C-856F-CCBC9DE3E044}"/>
              </a:ext>
            </a:extLst>
          </p:cNvPr>
          <p:cNvSpPr txBox="1"/>
          <p:nvPr/>
        </p:nvSpPr>
        <p:spPr>
          <a:xfrm>
            <a:off x="3939208" y="4656049"/>
            <a:ext cx="4313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具备组织管理的管理员可以对校园内的组织变动进行相应的操作，比如修改专业所属学院等</a:t>
            </a:r>
          </a:p>
        </p:txBody>
      </p:sp>
    </p:spTree>
    <p:extLst>
      <p:ext uri="{BB962C8B-B14F-4D97-AF65-F5344CB8AC3E}">
        <p14:creationId xmlns:p14="http://schemas.microsoft.com/office/powerpoint/2010/main" val="3578510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 FIVE </a:t>
            </a:r>
            <a:r>
              <a:rPr kumimoji="1" lang="zh-CN" altLang="en-US" dirty="0"/>
              <a:t>总结与展望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116EFE6-3940-44F2-AED6-90993FF4EF7E}"/>
              </a:ext>
            </a:extLst>
          </p:cNvPr>
          <p:cNvSpPr txBox="1"/>
          <p:nvPr/>
        </p:nvSpPr>
        <p:spPr>
          <a:xfrm>
            <a:off x="1086678" y="1470991"/>
            <a:ext cx="8931965" cy="337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本人严格按照软件工程生命周期设计和开发本系统，基本实现了一个符合本项目需求的存储系统。本次毕业设计，再次锻炼了本人的系统设计和开发能力，扫清了某些技术盲区。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尽管本人认真用心设计此系统，但是由于本人技术能力有限，导致该系统距离实际使用还有一定的差距，最主要的缺陷在于系统架构方面，现实中高可用的云存储系统都具备分布式的特点。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生命不止，学习不止。在以后的工作生活中，本人会继续深入了解学习本领域的相关技术，不断完善本系统。</a:t>
            </a:r>
          </a:p>
        </p:txBody>
      </p:sp>
    </p:spTree>
    <p:extLst>
      <p:ext uri="{BB962C8B-B14F-4D97-AF65-F5344CB8AC3E}">
        <p14:creationId xmlns:p14="http://schemas.microsoft.com/office/powerpoint/2010/main" val="92737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871051" y="1382722"/>
            <a:ext cx="5584389" cy="1215006"/>
          </a:xfrm>
        </p:spPr>
        <p:txBody>
          <a:bodyPr/>
          <a:lstStyle/>
          <a:p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THANK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YOU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871051" y="3024373"/>
            <a:ext cx="5441317" cy="579503"/>
          </a:xfrm>
        </p:spPr>
        <p:txBody>
          <a:bodyPr>
            <a:normAutofit fontScale="85000" lnSpcReduction="10000"/>
          </a:bodyPr>
          <a:lstStyle/>
          <a:p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《</a:t>
            </a:r>
            <a:r>
              <a:rPr lang="en-US" altLang="zh-CN" u="sng" dirty="0"/>
              <a:t> web </a:t>
            </a:r>
            <a:r>
              <a:rPr lang="zh-CN" altLang="zh-CN" u="sng" dirty="0"/>
              <a:t>云存储硬盘系统的设计与实现</a:t>
            </a:r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》</a:t>
            </a:r>
            <a:endParaRPr kumimoji="1" lang="zh-CN" altLang="en-US" dirty="0">
              <a:solidFill>
                <a:schemeClr val="accent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879474" y="4260272"/>
            <a:ext cx="5109845" cy="1014093"/>
          </a:xfrm>
        </p:spPr>
        <p:txBody>
          <a:bodyPr/>
          <a:lstStyle/>
          <a:p>
            <a:pPr>
              <a:lnSpc>
                <a:spcPct val="150000"/>
              </a:lnSpc>
              <a:buFont typeface="Wingdings" charset="2"/>
              <a:buChar char="n"/>
            </a:pPr>
            <a:r>
              <a:rPr lang="zh-CN" altLang="en-US" dirty="0">
                <a:latin typeface="微软雅黑" charset="0"/>
                <a:ea typeface="微软雅黑" charset="0"/>
              </a:rPr>
              <a:t>报告人：李政</a:t>
            </a:r>
            <a:endParaRPr lang="en-US" altLang="zh-CN" dirty="0">
              <a:latin typeface="微软雅黑" charset="0"/>
              <a:ea typeface="微软雅黑" charset="0"/>
            </a:endParaRPr>
          </a:p>
          <a:p>
            <a:pPr>
              <a:lnSpc>
                <a:spcPct val="150000"/>
              </a:lnSpc>
              <a:buFont typeface="Wingdings" charset="2"/>
              <a:buChar char="n"/>
            </a:pPr>
            <a:r>
              <a:rPr lang="zh-CN" altLang="en-US" dirty="0">
                <a:latin typeface="微软雅黑" charset="0"/>
                <a:ea typeface="微软雅黑" charset="0"/>
              </a:rPr>
              <a:t>指导老师：刘明纲</a:t>
            </a:r>
          </a:p>
        </p:txBody>
      </p:sp>
    </p:spTree>
    <p:extLst>
      <p:ext uri="{BB962C8B-B14F-4D97-AF65-F5344CB8AC3E}">
        <p14:creationId xmlns:p14="http://schemas.microsoft.com/office/powerpoint/2010/main" val="318322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选题背景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1450973" y="2231490"/>
            <a:ext cx="835026" cy="651828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2286001" y="2279853"/>
            <a:ext cx="3234689" cy="445150"/>
          </a:xfrm>
        </p:spPr>
        <p:txBody>
          <a:bodyPr/>
          <a:lstStyle/>
          <a:p>
            <a:r>
              <a:rPr kumimoji="1" lang="zh-CN" altLang="en-US" dirty="0"/>
              <a:t>开发技术与环境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6"/>
          </p:nvPr>
        </p:nvSpPr>
        <p:spPr>
          <a:xfrm>
            <a:off x="1450975" y="3070086"/>
            <a:ext cx="835026" cy="651828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7"/>
          </p:nvPr>
        </p:nvSpPr>
        <p:spPr>
          <a:xfrm>
            <a:off x="2286001" y="3142077"/>
            <a:ext cx="3234689" cy="445150"/>
          </a:xfrm>
        </p:spPr>
        <p:txBody>
          <a:bodyPr/>
          <a:lstStyle/>
          <a:p>
            <a:r>
              <a:rPr kumimoji="1" lang="zh-CN" altLang="en-US" dirty="0"/>
              <a:t>主要工作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8"/>
          </p:nvPr>
        </p:nvSpPr>
        <p:spPr>
          <a:xfrm>
            <a:off x="1450974" y="3926723"/>
            <a:ext cx="835026" cy="651828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9"/>
          </p:nvPr>
        </p:nvSpPr>
        <p:spPr>
          <a:xfrm>
            <a:off x="2285997" y="4006525"/>
            <a:ext cx="3234689" cy="445150"/>
          </a:xfrm>
        </p:spPr>
        <p:txBody>
          <a:bodyPr/>
          <a:lstStyle/>
          <a:p>
            <a:r>
              <a:rPr kumimoji="1" lang="zh-CN" altLang="en-US" dirty="0"/>
              <a:t>系统功能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0"/>
          </p:nvPr>
        </p:nvSpPr>
        <p:spPr>
          <a:xfrm>
            <a:off x="1450973" y="4736286"/>
            <a:ext cx="835026" cy="651828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21"/>
          </p:nvPr>
        </p:nvSpPr>
        <p:spPr>
          <a:xfrm>
            <a:off x="2285998" y="4833484"/>
            <a:ext cx="3234689" cy="445150"/>
          </a:xfrm>
        </p:spPr>
        <p:txBody>
          <a:bodyPr/>
          <a:lstStyle/>
          <a:p>
            <a:r>
              <a:rPr kumimoji="1" lang="zh-CN" altLang="en-US" dirty="0"/>
              <a:t>总结与展望</a:t>
            </a:r>
          </a:p>
        </p:txBody>
      </p:sp>
    </p:spTree>
    <p:extLst>
      <p:ext uri="{BB962C8B-B14F-4D97-AF65-F5344CB8AC3E}">
        <p14:creationId xmlns:p14="http://schemas.microsoft.com/office/powerpoint/2010/main" val="2621782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14504" y="436033"/>
            <a:ext cx="2727479" cy="529569"/>
          </a:xfrm>
        </p:spPr>
        <p:txBody>
          <a:bodyPr/>
          <a:lstStyle/>
          <a:p>
            <a:r>
              <a:rPr kumimoji="1" lang="en-US" altLang="zh-CN" dirty="0"/>
              <a:t>PART ONE  </a:t>
            </a:r>
            <a:r>
              <a:rPr kumimoji="1" lang="zh-CN" altLang="en-US" dirty="0"/>
              <a:t>选题背景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F4DA322-C5D0-4B32-9BD7-8A463ECCF31A}"/>
              </a:ext>
            </a:extLst>
          </p:cNvPr>
          <p:cNvSpPr txBox="1"/>
          <p:nvPr/>
        </p:nvSpPr>
        <p:spPr>
          <a:xfrm>
            <a:off x="2314973" y="2858384"/>
            <a:ext cx="7822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师生在实验室中需要及时保存数据、教师向学生分享课件，学生向教师提交作业；同学们在专周时进行分组合作，需要文件共享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10A7D64-6764-4E3D-B080-7BA244B9E0D7}"/>
              </a:ext>
            </a:extLst>
          </p:cNvPr>
          <p:cNvSpPr txBox="1"/>
          <p:nvPr/>
        </p:nvSpPr>
        <p:spPr>
          <a:xfrm>
            <a:off x="2314972" y="4266435"/>
            <a:ext cx="7822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目前可行的方案是使用外网公共云存储工具和移动存储介质，但受限于网络环境，该方案效率不高；移动存储介质容易遗失，数据丢失风险高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8132215-BFE1-4199-8DD0-B67A6E929369}"/>
              </a:ext>
            </a:extLst>
          </p:cNvPr>
          <p:cNvSpPr txBox="1"/>
          <p:nvPr/>
        </p:nvSpPr>
        <p:spPr>
          <a:xfrm>
            <a:off x="2314972" y="1318375"/>
            <a:ext cx="7822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本研究将云存储技术结合高校环境，设计并开发一款运行在校园内网中的云存储系统</a:t>
            </a: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0FBBC27C-1AE6-4D90-9751-4B78B0CE424E}"/>
              </a:ext>
            </a:extLst>
          </p:cNvPr>
          <p:cNvSpPr/>
          <p:nvPr/>
        </p:nvSpPr>
        <p:spPr>
          <a:xfrm>
            <a:off x="1179443" y="1318375"/>
            <a:ext cx="636105" cy="64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A</a:t>
            </a:r>
            <a:endParaRPr lang="zh-CN" altLang="en-US" sz="2400" b="1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9C6AEE6B-7EC1-4B42-8668-278A60E8AD2D}"/>
              </a:ext>
            </a:extLst>
          </p:cNvPr>
          <p:cNvSpPr/>
          <p:nvPr/>
        </p:nvSpPr>
        <p:spPr>
          <a:xfrm>
            <a:off x="1179443" y="2858384"/>
            <a:ext cx="636105" cy="64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B</a:t>
            </a:r>
            <a:endParaRPr lang="zh-CN" altLang="en-US" sz="2400" b="1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B4AFBC28-773C-4BAC-9C5E-D0D5AB21AFCD}"/>
              </a:ext>
            </a:extLst>
          </p:cNvPr>
          <p:cNvSpPr/>
          <p:nvPr/>
        </p:nvSpPr>
        <p:spPr>
          <a:xfrm>
            <a:off x="1179443" y="4266435"/>
            <a:ext cx="636105" cy="64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C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151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 TWO </a:t>
            </a:r>
            <a:r>
              <a:rPr kumimoji="1" lang="zh-CN" altLang="en-US" dirty="0"/>
              <a:t>开发技术与环境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7AFA7DA-6387-4669-A094-8C7EC1A2C11B}"/>
              </a:ext>
            </a:extLst>
          </p:cNvPr>
          <p:cNvSpPr txBox="1"/>
          <p:nvPr/>
        </p:nvSpPr>
        <p:spPr>
          <a:xfrm>
            <a:off x="1762539" y="1484244"/>
            <a:ext cx="89054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系统架构：前后端分离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后端技术：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SpringBoot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前端技术：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Vue.js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Nuxt.js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Axios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ElementUI</a:t>
            </a: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开发工具：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Intellij IDEA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Microsoft Visual Studio Code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Navicat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Xshell</a:t>
            </a: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设计工具：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PowerDesigner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Microsoft Visio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959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 TWO </a:t>
            </a:r>
            <a:r>
              <a:rPr kumimoji="1" lang="zh-CN" altLang="en-US" dirty="0"/>
              <a:t>开发技术与环境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2374564-994C-4F34-B9F4-4E7368F7BA30}"/>
              </a:ext>
            </a:extLst>
          </p:cNvPr>
          <p:cNvSpPr txBox="1"/>
          <p:nvPr/>
        </p:nvSpPr>
        <p:spPr>
          <a:xfrm>
            <a:off x="5082621" y="1378226"/>
            <a:ext cx="1941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SpringBoot</a:t>
            </a:r>
            <a:endParaRPr lang="zh-CN" altLang="en-US" sz="24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5BDCA34-39C2-4669-883D-40CD513E45F0}"/>
              </a:ext>
            </a:extLst>
          </p:cNvPr>
          <p:cNvSpPr txBox="1"/>
          <p:nvPr/>
        </p:nvSpPr>
        <p:spPr>
          <a:xfrm>
            <a:off x="1298713" y="2120348"/>
            <a:ext cx="9674087" cy="2809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Features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简化配置、快速开发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默认内嵌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容器，可通过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包发布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配置，一站式引入需要的各种依赖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能够和常用框架，比如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等无缝整合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413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0954DAA-65A4-40EA-8F22-5398A39FD3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 TWO </a:t>
            </a:r>
            <a:r>
              <a:rPr kumimoji="1" lang="zh-CN" altLang="en-US" dirty="0"/>
              <a:t>开发技术与环境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38F3137-1F0A-4528-96E7-FE9CEEA22074}"/>
              </a:ext>
            </a:extLst>
          </p:cNvPr>
          <p:cNvSpPr txBox="1"/>
          <p:nvPr/>
        </p:nvSpPr>
        <p:spPr>
          <a:xfrm>
            <a:off x="5082621" y="1378226"/>
            <a:ext cx="2524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Vue.js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&amp;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Nuxt.js</a:t>
            </a:r>
            <a:endParaRPr lang="zh-CN" altLang="en-US" sz="24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4651C18-72C5-4C0D-8C4A-8E534AE9AA7E}"/>
              </a:ext>
            </a:extLst>
          </p:cNvPr>
          <p:cNvSpPr txBox="1"/>
          <p:nvPr/>
        </p:nvSpPr>
        <p:spPr>
          <a:xfrm>
            <a:off x="1298713" y="2120348"/>
            <a:ext cx="96740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2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Vue.js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是一套用于构建用户界面的渐进式框架。与其它大型框架不同的是，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Vue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的核心库只关注视图层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Nuxt.js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是基于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Vue.js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的通用应用框架，可以很好地解决服务端渲染的问题。当然，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Nuxt.js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模式也支持单页应用。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Nuxt.js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简化了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Vue Router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Vuex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等的配置，提供了异步数据加载、中间件支持、布局支持，有利于开发者快速开发项目。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0055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D48BF05-E3C7-44A3-8705-FD70B59E5A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4504" y="436033"/>
            <a:ext cx="4868117" cy="529569"/>
          </a:xfrm>
        </p:spPr>
        <p:txBody>
          <a:bodyPr/>
          <a:lstStyle/>
          <a:p>
            <a:r>
              <a:rPr kumimoji="1" lang="en-US" altLang="zh-CN" dirty="0"/>
              <a:t>PART TWO </a:t>
            </a:r>
            <a:r>
              <a:rPr kumimoji="1" lang="zh-CN" altLang="en-US" dirty="0"/>
              <a:t>开发技术与环境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7C9C2DF-3428-4972-9809-E0D4C9F39218}"/>
              </a:ext>
            </a:extLst>
          </p:cNvPr>
          <p:cNvSpPr txBox="1"/>
          <p:nvPr/>
        </p:nvSpPr>
        <p:spPr>
          <a:xfrm>
            <a:off x="4738065" y="1378226"/>
            <a:ext cx="2524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Redis</a:t>
            </a:r>
            <a:endParaRPr lang="zh-CN" altLang="en-US" sz="24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EC21712-0A45-4817-93B6-020BC1A1ADF4}"/>
              </a:ext>
            </a:extLst>
          </p:cNvPr>
          <p:cNvSpPr txBox="1"/>
          <p:nvPr/>
        </p:nvSpPr>
        <p:spPr>
          <a:xfrm>
            <a:off x="1431235" y="2133600"/>
            <a:ext cx="9488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Redis</a:t>
            </a:r>
            <a:r>
              <a:rPr lang="zh-CN" altLang="en-US" dirty="0"/>
              <a:t>是采用</a:t>
            </a:r>
            <a:r>
              <a:rPr lang="en-US" altLang="zh-CN" dirty="0"/>
              <a:t>C</a:t>
            </a:r>
            <a:r>
              <a:rPr lang="zh-CN" altLang="zh-CN" dirty="0"/>
              <a:t>语言编写的</a:t>
            </a:r>
            <a:r>
              <a:rPr lang="zh-CN" altLang="en-US" dirty="0"/>
              <a:t>高性能的</a:t>
            </a:r>
            <a:r>
              <a:rPr lang="en-US" altLang="zh-CN" dirty="0"/>
              <a:t>key-value</a:t>
            </a:r>
            <a:r>
              <a:rPr lang="zh-CN" altLang="zh-CN" dirty="0"/>
              <a:t>存储系统</a:t>
            </a:r>
            <a:r>
              <a:rPr lang="zh-CN" altLang="en-US" dirty="0"/>
              <a:t>，</a:t>
            </a:r>
            <a:r>
              <a:rPr lang="en-US" altLang="zh-CN" dirty="0"/>
              <a:t>Redis</a:t>
            </a:r>
            <a:r>
              <a:rPr lang="zh-CN" altLang="en-US" dirty="0"/>
              <a:t>的数据都缓存在数据库中，并自动按照一定的策略持久化。本系统采用</a:t>
            </a:r>
            <a:r>
              <a:rPr lang="en-US" altLang="zh-CN" dirty="0"/>
              <a:t>Redis</a:t>
            </a:r>
            <a:r>
              <a:rPr lang="zh-CN" altLang="en-US" dirty="0"/>
              <a:t>缓存用户的登录信息，可以很方便的根据用户</a:t>
            </a:r>
            <a:r>
              <a:rPr lang="en-US" altLang="zh-CN" dirty="0"/>
              <a:t>token</a:t>
            </a:r>
            <a:r>
              <a:rPr lang="zh-CN" altLang="en-US" dirty="0"/>
              <a:t>取得用户的登录信息。</a:t>
            </a:r>
          </a:p>
        </p:txBody>
      </p:sp>
    </p:spTree>
    <p:extLst>
      <p:ext uri="{BB962C8B-B14F-4D97-AF65-F5344CB8AC3E}">
        <p14:creationId xmlns:p14="http://schemas.microsoft.com/office/powerpoint/2010/main" val="152625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手杖形箭头 19"/>
          <p:cNvSpPr/>
          <p:nvPr/>
        </p:nvSpPr>
        <p:spPr>
          <a:xfrm rot="16200000">
            <a:off x="4588389" y="50942"/>
            <a:ext cx="1093599" cy="2926138"/>
          </a:xfrm>
          <a:prstGeom prst="uturnArrow">
            <a:avLst>
              <a:gd name="adj1" fmla="val 22874"/>
              <a:gd name="adj2" fmla="val 25000"/>
              <a:gd name="adj3" fmla="val 25844"/>
              <a:gd name="adj4" fmla="val 43739"/>
              <a:gd name="adj5" fmla="val 9777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 THREE </a:t>
            </a:r>
            <a:r>
              <a:rPr kumimoji="1" lang="zh-CN" altLang="en-US" dirty="0"/>
              <a:t>主要工作</a:t>
            </a:r>
          </a:p>
        </p:txBody>
      </p:sp>
      <p:sp>
        <p:nvSpPr>
          <p:cNvPr id="8" name="手杖形箭头 7"/>
          <p:cNvSpPr/>
          <p:nvPr/>
        </p:nvSpPr>
        <p:spPr>
          <a:xfrm rot="5400000" flipH="1">
            <a:off x="5086674" y="571466"/>
            <a:ext cx="1093599" cy="3262403"/>
          </a:xfrm>
          <a:prstGeom prst="uturnArrow">
            <a:avLst>
              <a:gd name="adj1" fmla="val 22874"/>
              <a:gd name="adj2" fmla="val 25000"/>
              <a:gd name="adj3" fmla="val 25844"/>
              <a:gd name="adj4" fmla="val 43219"/>
              <a:gd name="adj5" fmla="val 9777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" name="手杖形箭头 5"/>
          <p:cNvSpPr/>
          <p:nvPr/>
        </p:nvSpPr>
        <p:spPr>
          <a:xfrm rot="16200000">
            <a:off x="4003136" y="1844809"/>
            <a:ext cx="1093599" cy="2110959"/>
          </a:xfrm>
          <a:prstGeom prst="uturnArrow">
            <a:avLst>
              <a:gd name="adj1" fmla="val 22874"/>
              <a:gd name="adj2" fmla="val 25000"/>
              <a:gd name="adj3" fmla="val 25844"/>
              <a:gd name="adj4" fmla="val 43739"/>
              <a:gd name="adj5" fmla="val 9777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" name="手杖形箭头 6"/>
          <p:cNvSpPr/>
          <p:nvPr/>
        </p:nvSpPr>
        <p:spPr>
          <a:xfrm rot="5400000" flipH="1">
            <a:off x="4401072" y="2543920"/>
            <a:ext cx="1093599" cy="2110959"/>
          </a:xfrm>
          <a:prstGeom prst="uturnArrow">
            <a:avLst>
              <a:gd name="adj1" fmla="val 22874"/>
              <a:gd name="adj2" fmla="val 25000"/>
              <a:gd name="adj3" fmla="val 25844"/>
              <a:gd name="adj4" fmla="val 43739"/>
              <a:gd name="adj5" fmla="val 9777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" name="手杖形箭头 4"/>
          <p:cNvSpPr/>
          <p:nvPr/>
        </p:nvSpPr>
        <p:spPr>
          <a:xfrm rot="16200000">
            <a:off x="4014022" y="3232145"/>
            <a:ext cx="1093599" cy="2110959"/>
          </a:xfrm>
          <a:prstGeom prst="uturnArrow">
            <a:avLst>
              <a:gd name="adj1" fmla="val 22874"/>
              <a:gd name="adj2" fmla="val 25000"/>
              <a:gd name="adj3" fmla="val 25844"/>
              <a:gd name="adj4" fmla="val 43739"/>
              <a:gd name="adj5" fmla="val 9777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手杖形箭头 3"/>
          <p:cNvSpPr/>
          <p:nvPr/>
        </p:nvSpPr>
        <p:spPr>
          <a:xfrm rot="5400000" flipH="1">
            <a:off x="4411958" y="3920369"/>
            <a:ext cx="1093599" cy="2110959"/>
          </a:xfrm>
          <a:prstGeom prst="uturnArrow">
            <a:avLst>
              <a:gd name="adj1" fmla="val 22874"/>
              <a:gd name="adj2" fmla="val 25000"/>
              <a:gd name="adj3" fmla="val 25844"/>
              <a:gd name="adj4" fmla="val 43739"/>
              <a:gd name="adj5" fmla="val 9777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-1" y="5127917"/>
            <a:ext cx="5473077" cy="537408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8"/>
          <p:cNvSpPr txBox="1"/>
          <p:nvPr/>
        </p:nvSpPr>
        <p:spPr>
          <a:xfrm>
            <a:off x="7625531" y="4749119"/>
            <a:ext cx="1472892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需求分析</a:t>
            </a:r>
          </a:p>
        </p:txBody>
      </p:sp>
      <p:sp>
        <p:nvSpPr>
          <p:cNvPr id="11" name="椭圆 10"/>
          <p:cNvSpPr/>
          <p:nvPr/>
        </p:nvSpPr>
        <p:spPr>
          <a:xfrm>
            <a:off x="6359866" y="4523444"/>
            <a:ext cx="904810" cy="90480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800" b="1" dirty="0">
                <a:solidFill>
                  <a:schemeClr val="bg1"/>
                </a:solidFill>
              </a:rPr>
              <a:t>1</a:t>
            </a:r>
            <a:endParaRPr kumimoji="1"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12" name="文本框 8"/>
          <p:cNvSpPr txBox="1"/>
          <p:nvPr/>
        </p:nvSpPr>
        <p:spPr>
          <a:xfrm>
            <a:off x="7425379" y="3387847"/>
            <a:ext cx="3674744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系统实现</a:t>
            </a:r>
          </a:p>
        </p:txBody>
      </p:sp>
      <p:sp>
        <p:nvSpPr>
          <p:cNvPr id="13" name="椭圆 12"/>
          <p:cNvSpPr/>
          <p:nvPr/>
        </p:nvSpPr>
        <p:spPr>
          <a:xfrm>
            <a:off x="6359866" y="3189495"/>
            <a:ext cx="904810" cy="9048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800" b="1" dirty="0">
                <a:solidFill>
                  <a:schemeClr val="bg1"/>
                </a:solidFill>
              </a:rPr>
              <a:t>3</a:t>
            </a:r>
            <a:endParaRPr kumimoji="1"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14" name="文本框 8"/>
          <p:cNvSpPr txBox="1"/>
          <p:nvPr/>
        </p:nvSpPr>
        <p:spPr>
          <a:xfrm>
            <a:off x="401702" y="4020432"/>
            <a:ext cx="1972734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系统设计</a:t>
            </a:r>
          </a:p>
        </p:txBody>
      </p:sp>
      <p:sp>
        <p:nvSpPr>
          <p:cNvPr id="15" name="椭圆 14"/>
          <p:cNvSpPr/>
          <p:nvPr/>
        </p:nvSpPr>
        <p:spPr>
          <a:xfrm>
            <a:off x="2450715" y="3861272"/>
            <a:ext cx="904810" cy="9048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800" b="1" dirty="0">
                <a:solidFill>
                  <a:schemeClr val="bg1"/>
                </a:solidFill>
              </a:rPr>
              <a:t>2</a:t>
            </a:r>
            <a:endParaRPr kumimoji="1"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16" name="文本框 8"/>
          <p:cNvSpPr txBox="1"/>
          <p:nvPr/>
        </p:nvSpPr>
        <p:spPr>
          <a:xfrm>
            <a:off x="448147" y="2610839"/>
            <a:ext cx="1972734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系统测试</a:t>
            </a:r>
          </a:p>
        </p:txBody>
      </p:sp>
      <p:sp>
        <p:nvSpPr>
          <p:cNvPr id="17" name="椭圆 16"/>
          <p:cNvSpPr/>
          <p:nvPr/>
        </p:nvSpPr>
        <p:spPr>
          <a:xfrm>
            <a:off x="2450715" y="2461597"/>
            <a:ext cx="904810" cy="9048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800" b="1" dirty="0">
                <a:solidFill>
                  <a:schemeClr val="bg1"/>
                </a:solidFill>
              </a:rPr>
              <a:t>4</a:t>
            </a:r>
            <a:endParaRPr kumimoji="1"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18" name="文本框 8"/>
          <p:cNvSpPr txBox="1"/>
          <p:nvPr/>
        </p:nvSpPr>
        <p:spPr>
          <a:xfrm>
            <a:off x="8614693" y="1901685"/>
            <a:ext cx="2870269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部署、实施</a:t>
            </a:r>
          </a:p>
        </p:txBody>
      </p:sp>
      <p:sp>
        <p:nvSpPr>
          <p:cNvPr id="19" name="椭圆 18"/>
          <p:cNvSpPr/>
          <p:nvPr/>
        </p:nvSpPr>
        <p:spPr>
          <a:xfrm>
            <a:off x="7621850" y="1855546"/>
            <a:ext cx="904810" cy="9048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800" b="1" dirty="0">
                <a:solidFill>
                  <a:schemeClr val="bg1"/>
                </a:solidFill>
              </a:rPr>
              <a:t>5</a:t>
            </a:r>
            <a:endParaRPr kumimoji="1" lang="zh-CN" alt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44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 FOUR </a:t>
            </a:r>
            <a:r>
              <a:rPr kumimoji="1" lang="zh-CN" altLang="en-US" dirty="0"/>
              <a:t>主要功能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B2374AC-8BED-4007-8974-59710C436707}"/>
              </a:ext>
            </a:extLst>
          </p:cNvPr>
          <p:cNvSpPr/>
          <p:nvPr/>
        </p:nvSpPr>
        <p:spPr>
          <a:xfrm>
            <a:off x="1205948" y="1590261"/>
            <a:ext cx="1577009" cy="71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文件管理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11D967A-CBA6-41C1-9B2E-FCD19FE6BCED}"/>
              </a:ext>
            </a:extLst>
          </p:cNvPr>
          <p:cNvSpPr txBox="1"/>
          <p:nvPr/>
        </p:nvSpPr>
        <p:spPr>
          <a:xfrm>
            <a:off x="3939208" y="1624903"/>
            <a:ext cx="4313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主要实现文件上传、下载、复制、移动、重命名、加入或移除回收站等操作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D499762-5C8A-4D34-9450-1F3580118CC3}"/>
              </a:ext>
            </a:extLst>
          </p:cNvPr>
          <p:cNvSpPr/>
          <p:nvPr/>
        </p:nvSpPr>
        <p:spPr>
          <a:xfrm>
            <a:off x="1205948" y="3071191"/>
            <a:ext cx="1577009" cy="71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分享管理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5A5C3F7-BB5E-4F31-A01B-D5032FE59779}"/>
              </a:ext>
            </a:extLst>
          </p:cNvPr>
          <p:cNvSpPr txBox="1"/>
          <p:nvPr/>
        </p:nvSpPr>
        <p:spPr>
          <a:xfrm>
            <a:off x="3939208" y="3105833"/>
            <a:ext cx="4313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用户可以对自有空间的文件创建分享，他人可以访问，下载或保存此分享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2AAD5A3-45EF-4614-A64C-F7FE3D94A684}"/>
              </a:ext>
            </a:extLst>
          </p:cNvPr>
          <p:cNvSpPr/>
          <p:nvPr/>
        </p:nvSpPr>
        <p:spPr>
          <a:xfrm>
            <a:off x="1205948" y="4621407"/>
            <a:ext cx="1577009" cy="71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共享管理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7E5EC1E-FEE3-462B-90BA-AB271D2BAA3D}"/>
              </a:ext>
            </a:extLst>
          </p:cNvPr>
          <p:cNvSpPr txBox="1"/>
          <p:nvPr/>
        </p:nvSpPr>
        <p:spPr>
          <a:xfrm>
            <a:off x="3939208" y="4656049"/>
            <a:ext cx="4313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主要实现多人协作，共享组的管理员可以对共享进行文件和用户的管理</a:t>
            </a:r>
          </a:p>
        </p:txBody>
      </p:sp>
    </p:spTree>
    <p:extLst>
      <p:ext uri="{BB962C8B-B14F-4D97-AF65-F5344CB8AC3E}">
        <p14:creationId xmlns:p14="http://schemas.microsoft.com/office/powerpoint/2010/main" val="7455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毕业答辩-多彩图书-温馨玫红-PPT模板</Template>
  <TotalTime>114</TotalTime>
  <Words>741</Words>
  <Application>Microsoft Office PowerPoint</Application>
  <PresentationFormat>宽屏</PresentationFormat>
  <Paragraphs>89</Paragraphs>
  <Slides>12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等线</vt:lpstr>
      <vt:lpstr>等线 Light</vt:lpstr>
      <vt:lpstr>宋体</vt:lpstr>
      <vt:lpstr>Microsoft YaHei</vt:lpstr>
      <vt:lpstr>Microsoft YaHei</vt:lpstr>
      <vt:lpstr>Arial</vt:lpstr>
      <vt:lpstr>Calibri</vt:lpstr>
      <vt:lpstr>Century Gothic</vt:lpstr>
      <vt:lpstr>Segoe UI Light</vt:lpstr>
      <vt:lpstr>Wingdings</vt:lpstr>
      <vt:lpstr>OfficePLUS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Lee Harrison</dc:creator>
  <cp:keywords/>
  <dc:description/>
  <cp:lastModifiedBy>Lee Harrison</cp:lastModifiedBy>
  <cp:revision>17</cp:revision>
  <dcterms:created xsi:type="dcterms:W3CDTF">2020-06-02T11:04:43Z</dcterms:created>
  <dcterms:modified xsi:type="dcterms:W3CDTF">2020-06-02T12:58:52Z</dcterms:modified>
  <cp:category/>
</cp:coreProperties>
</file>