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17" r:id="rId5"/>
    <p:sldId id="274" r:id="rId6"/>
    <p:sldId id="398" r:id="rId7"/>
    <p:sldId id="396" r:id="rId8"/>
    <p:sldId id="397" r:id="rId9"/>
    <p:sldId id="340" r:id="rId10"/>
    <p:sldId id="378" r:id="rId11"/>
    <p:sldId id="389" r:id="rId12"/>
    <p:sldId id="381" r:id="rId13"/>
    <p:sldId id="380" r:id="rId14"/>
    <p:sldId id="385" r:id="rId15"/>
    <p:sldId id="386" r:id="rId16"/>
    <p:sldId id="387" r:id="rId17"/>
    <p:sldId id="383" r:id="rId18"/>
    <p:sldId id="384" r:id="rId19"/>
    <p:sldId id="388" r:id="rId20"/>
    <p:sldId id="399" r:id="rId21"/>
    <p:sldId id="256" r:id="rId22"/>
    <p:sldId id="372" r:id="rId23"/>
    <p:sldId id="393"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216C3-4BFB-46DE-8745-0C2471774D81}" v="9" dt="2023-04-23T22:22:34.493"/>
    <p1510:client id="{1E9DE099-50E7-460A-8216-0898815E435C}" v="123" dt="2023-04-23T22:19:35.364"/>
    <p1510:client id="{40B6B07D-AF10-418E-AFCF-F8676D94274D}" v="172" dt="2023-03-29T12:57:33.388"/>
    <p1510:client id="{422C139D-C17E-4A85-A916-1119A4A8AEEE}" v="2908" dt="2023-03-29T22:43:36.121"/>
    <p1510:client id="{5304358D-32DC-48F0-90F2-3118D92932CC}" v="1476" dt="2023-04-23T07:01:13.918"/>
    <p1510:client id="{591882C0-86BC-4A23-98A0-611115CDA26C}" v="11" dt="2023-04-23T22:24:01.781"/>
    <p1510:client id="{AF2E519D-085D-4252-8173-1B1F96F4D283}" v="900" dt="2023-03-30T00:10:00.708"/>
    <p1510:client id="{B3A23C9E-89B5-42E3-B618-D1A2AFE0DA57}" v="331" dt="2023-04-22T19:32:26.655"/>
    <p1510:client id="{E40D5291-9B28-4021-A0F0-789100C5B765}" v="34" dt="2023-03-29T02:22:30.082"/>
    <p1510:client id="{E996F290-DDAB-4838-A400-919CD4E261E9}" v="185" dt="2023-03-30T00:28:21.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3D1B-7E3B-F022-CE4D-E56048F86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0C91B-C286-E25E-DBBC-96EF2AD51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C76488-803F-9747-D535-32AD7253818A}"/>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5" name="Footer Placeholder 4">
            <a:extLst>
              <a:ext uri="{FF2B5EF4-FFF2-40B4-BE49-F238E27FC236}">
                <a16:creationId xmlns:a16="http://schemas.microsoft.com/office/drawing/2014/main" id="{27DDD78D-EA28-00FE-7997-86E22A654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4B2F3-5385-1426-133F-A1443C11D02B}"/>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387647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3C71A-17BD-3608-5738-D3DDE217B1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273319-AF6D-FAE0-F57A-C3B45CB43C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AE6F6-8D46-ECFE-269B-630D71A70CB0}"/>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5" name="Footer Placeholder 4">
            <a:extLst>
              <a:ext uri="{FF2B5EF4-FFF2-40B4-BE49-F238E27FC236}">
                <a16:creationId xmlns:a16="http://schemas.microsoft.com/office/drawing/2014/main" id="{DEEF75C1-A92D-505C-749B-153D04FA6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CBCA5-DE51-3E63-4E37-6731215019ED}"/>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172951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BAAB9-7609-40FB-3AEF-AAD4BC3C2E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30732-7B3F-2AA8-F385-68DDC482D0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7D394-39AF-15CC-AD05-E9911DB23B1F}"/>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5" name="Footer Placeholder 4">
            <a:extLst>
              <a:ext uri="{FF2B5EF4-FFF2-40B4-BE49-F238E27FC236}">
                <a16:creationId xmlns:a16="http://schemas.microsoft.com/office/drawing/2014/main" id="{0BD95891-5356-212B-5D3A-464B19C41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2CE72-9DAF-8413-DEB2-F1B621925132}"/>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18558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242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485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8151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a:t>BASIC LAYOUT</a:t>
            </a:r>
          </a:p>
        </p:txBody>
      </p:sp>
    </p:spTree>
    <p:extLst>
      <p:ext uri="{BB962C8B-B14F-4D97-AF65-F5344CB8AC3E}">
        <p14:creationId xmlns:p14="http://schemas.microsoft.com/office/powerpoint/2010/main" val="1333565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135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43AE-671A-A8D7-0B03-758208A9BF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F5320-DCAF-332C-C9F7-C7231BFC7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C5258-2426-2876-6C16-77042064BB26}"/>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5" name="Footer Placeholder 4">
            <a:extLst>
              <a:ext uri="{FF2B5EF4-FFF2-40B4-BE49-F238E27FC236}">
                <a16:creationId xmlns:a16="http://schemas.microsoft.com/office/drawing/2014/main" id="{92E7BBC2-8777-D86D-DDF7-B7143E320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E2116-3133-9737-655E-7F716C5D2772}"/>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35385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C0F0-4951-9DE6-A027-5103C6067C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6BB154-11FB-C33F-1B0F-8F985D8F74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7EFE71-EEC5-BBB1-2D0B-D803E934684E}"/>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5" name="Footer Placeholder 4">
            <a:extLst>
              <a:ext uri="{FF2B5EF4-FFF2-40B4-BE49-F238E27FC236}">
                <a16:creationId xmlns:a16="http://schemas.microsoft.com/office/drawing/2014/main" id="{209CF84B-05FE-ACB2-1777-8C8651D3E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BCBB-FC79-CCCF-ECD2-E39C3520EF74}"/>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17285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457D-F1E0-8346-7C0C-7A9834246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0ABBC-3CE7-B973-26CA-F3B9D913E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0B5898-720F-078F-C1E9-4E75E0194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6A29FF-7D58-61B2-F1A6-161CB93A41D9}"/>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6" name="Footer Placeholder 5">
            <a:extLst>
              <a:ext uri="{FF2B5EF4-FFF2-40B4-BE49-F238E27FC236}">
                <a16:creationId xmlns:a16="http://schemas.microsoft.com/office/drawing/2014/main" id="{26D8D17D-2685-41F1-6F3D-30A990F35D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51623-EDAE-9051-2021-459366EB7C7C}"/>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79565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36E2-955C-DBE5-A4BD-002815B9FE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F6DF89-8D21-742D-AB66-D788E3CD1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C1F09-1B50-466D-3745-048CA459F4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28EA19-98C0-7DDF-CD99-684F2CBD2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EC15E1-9619-34DC-8ECA-F398BCE12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67CE0A-9695-7211-B879-54D10B5D7EDA}"/>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8" name="Footer Placeholder 7">
            <a:extLst>
              <a:ext uri="{FF2B5EF4-FFF2-40B4-BE49-F238E27FC236}">
                <a16:creationId xmlns:a16="http://schemas.microsoft.com/office/drawing/2014/main" id="{176B9777-568A-360D-2F8B-76E36B60B3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111606-F0A8-D9B0-6C64-AFC307B61F56}"/>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213766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0CFE-AD25-7677-97F6-7B49E72F81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06221-35E7-C7F8-62BA-ECE2F9ADF13E}"/>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4" name="Footer Placeholder 3">
            <a:extLst>
              <a:ext uri="{FF2B5EF4-FFF2-40B4-BE49-F238E27FC236}">
                <a16:creationId xmlns:a16="http://schemas.microsoft.com/office/drawing/2014/main" id="{B9830A55-2154-3B7C-E6A4-4FD171A897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FF2704-D289-5DC1-BEE6-76EAD1B3867B}"/>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262421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2B3D54-9509-BE26-F689-49C4521A7F14}"/>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3" name="Footer Placeholder 2">
            <a:extLst>
              <a:ext uri="{FF2B5EF4-FFF2-40B4-BE49-F238E27FC236}">
                <a16:creationId xmlns:a16="http://schemas.microsoft.com/office/drawing/2014/main" id="{043088E1-606C-947B-F02B-F51005E699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E25167-18C9-1DA1-6F23-FA7A1B7E0AA8}"/>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76169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B8B7-339A-2E4F-DFE8-8FC1C2744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4BFBB-F573-8D04-8DCC-F443FA33F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DBF493-C016-B3FF-0700-180E63CDC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15EBF-B7FB-E572-C8BE-0851683D3974}"/>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6" name="Footer Placeholder 5">
            <a:extLst>
              <a:ext uri="{FF2B5EF4-FFF2-40B4-BE49-F238E27FC236}">
                <a16:creationId xmlns:a16="http://schemas.microsoft.com/office/drawing/2014/main" id="{D67AB022-BA56-7F18-2F47-5945A0410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96A05-F05E-C6D7-77F8-2BEE8C7B5DC1}"/>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398308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4563-905A-F158-AE9F-72C12CF85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7AB4C-C131-E28A-9167-A7830E970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2F966-472A-D910-754B-FBB4F52E1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82D3C-A96A-61B1-78B9-1F9448D5A6C5}"/>
              </a:ext>
            </a:extLst>
          </p:cNvPr>
          <p:cNvSpPr>
            <a:spLocks noGrp="1"/>
          </p:cNvSpPr>
          <p:nvPr>
            <p:ph type="dt" sz="half" idx="10"/>
          </p:nvPr>
        </p:nvSpPr>
        <p:spPr/>
        <p:txBody>
          <a:bodyPr/>
          <a:lstStyle/>
          <a:p>
            <a:fld id="{F45493B2-0E07-4FCB-8E41-11B0A33B5CE3}" type="datetimeFigureOut">
              <a:rPr lang="en-US" smtClean="0"/>
              <a:t>5/6/2023</a:t>
            </a:fld>
            <a:endParaRPr lang="en-US"/>
          </a:p>
        </p:txBody>
      </p:sp>
      <p:sp>
        <p:nvSpPr>
          <p:cNvPr id="6" name="Footer Placeholder 5">
            <a:extLst>
              <a:ext uri="{FF2B5EF4-FFF2-40B4-BE49-F238E27FC236}">
                <a16:creationId xmlns:a16="http://schemas.microsoft.com/office/drawing/2014/main" id="{7E31D245-8301-F644-72F0-E096EA2CD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A057C-6569-F961-49BC-112D62F08958}"/>
              </a:ext>
            </a:extLst>
          </p:cNvPr>
          <p:cNvSpPr>
            <a:spLocks noGrp="1"/>
          </p:cNvSpPr>
          <p:nvPr>
            <p:ph type="sldNum" sz="quarter" idx="12"/>
          </p:nvPr>
        </p:nvSpPr>
        <p:spPr/>
        <p:txBody>
          <a:bodyPr/>
          <a:lstStyle/>
          <a:p>
            <a:fld id="{CE8D02C4-C29B-47E1-B497-AF06410F0148}" type="slidenum">
              <a:rPr lang="en-US" smtClean="0"/>
              <a:t>‹#›</a:t>
            </a:fld>
            <a:endParaRPr lang="en-US"/>
          </a:p>
        </p:txBody>
      </p:sp>
    </p:spTree>
    <p:extLst>
      <p:ext uri="{BB962C8B-B14F-4D97-AF65-F5344CB8AC3E}">
        <p14:creationId xmlns:p14="http://schemas.microsoft.com/office/powerpoint/2010/main" val="162211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9211AE-8E92-E2FB-843D-6EC59B61D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A5CC98-E108-8ADC-0ABD-CB53AB81CD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F1A5A-4EB1-C503-BF43-BF137B8DB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493B2-0E07-4FCB-8E41-11B0A33B5CE3}" type="datetimeFigureOut">
              <a:rPr lang="en-US" smtClean="0"/>
              <a:t>5/6/2023</a:t>
            </a:fld>
            <a:endParaRPr lang="en-US"/>
          </a:p>
        </p:txBody>
      </p:sp>
      <p:sp>
        <p:nvSpPr>
          <p:cNvPr id="5" name="Footer Placeholder 4">
            <a:extLst>
              <a:ext uri="{FF2B5EF4-FFF2-40B4-BE49-F238E27FC236}">
                <a16:creationId xmlns:a16="http://schemas.microsoft.com/office/drawing/2014/main" id="{B9BDB9B8-1A80-03F7-6D31-E1D168CAE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5F9CCC-D813-AA29-B2FE-33EA2E687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D02C4-C29B-47E1-B497-AF06410F0148}" type="slidenum">
              <a:rPr lang="en-US" smtClean="0"/>
              <a:t>‹#›</a:t>
            </a:fld>
            <a:endParaRPr lang="en-US"/>
          </a:p>
        </p:txBody>
      </p:sp>
    </p:spTree>
    <p:extLst>
      <p:ext uri="{BB962C8B-B14F-4D97-AF65-F5344CB8AC3E}">
        <p14:creationId xmlns:p14="http://schemas.microsoft.com/office/powerpoint/2010/main" val="3906444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www.ultimatespecs.com/car-specs/Mercedes-Benz/120227/Mercedes-Benz-EQV-300-Long.html#:~:text=The%20Mercedes%20Benz%20EQV%20300,Permanent%20magnet%20AC%20synchronous%20motor" TargetMode="External"/><Relationship Id="rId13" Type="http://schemas.openxmlformats.org/officeDocument/2006/relationships/hyperlink" Target="https://www.statisticshowto.com/variance-inflation-factor/" TargetMode="External"/><Relationship Id="rId3" Type="http://schemas.openxmlformats.org/officeDocument/2006/relationships/hyperlink" Target="https://ev-database.org/car/1240/Mercedes-EQV-300-Long" TargetMode="External"/><Relationship Id="rId7" Type="http://schemas.openxmlformats.org/officeDocument/2006/relationships/hyperlink" Target="https://www.seat.com/mobility/electric-vehicle-range.html" TargetMode="External"/><Relationship Id="rId12" Type="http://schemas.openxmlformats.org/officeDocument/2006/relationships/hyperlink" Target="https://www.kaggle.com/datasets/wkirgsn/electric-motor-temperature" TargetMode="External"/><Relationship Id="rId2" Type="http://schemas.openxmlformats.org/officeDocument/2006/relationships/hyperlink" Target="https://one.ai/" TargetMode="External"/><Relationship Id="rId16" Type="http://schemas.openxmlformats.org/officeDocument/2006/relationships/hyperlink" Target="https://cran.r-project.org/web/packages/car/car.pdf" TargetMode="External"/><Relationship Id="rId1" Type="http://schemas.openxmlformats.org/officeDocument/2006/relationships/slideLayout" Target="../slideLayouts/slideLayout14.xml"/><Relationship Id="rId6" Type="http://schemas.openxmlformats.org/officeDocument/2006/relationships/hyperlink" Target="https://electrek.co/2021/12/16/lightyear-announces-34000-solar-electric-car/" TargetMode="External"/><Relationship Id="rId11" Type="http://schemas.openxmlformats.org/officeDocument/2006/relationships/hyperlink" Target="https://ev-database.org/" TargetMode="External"/><Relationship Id="rId5" Type="http://schemas.openxmlformats.org/officeDocument/2006/relationships/hyperlink" Target="https://ev-database.org/car/1191/SEAT-Mii-Electric" TargetMode="External"/><Relationship Id="rId15" Type="http://schemas.openxmlformats.org/officeDocument/2006/relationships/hyperlink" Target="https://www.rdocumentation.org/packages/car/versions/3.0-12/topics/vif" TargetMode="External"/><Relationship Id="rId10" Type="http://schemas.openxmlformats.org/officeDocument/2006/relationships/hyperlink" Target="https://www.kaggle.com/datasets/geoffnel/evs-one-electric-vehicle-dataset" TargetMode="External"/><Relationship Id="rId4" Type="http://schemas.openxmlformats.org/officeDocument/2006/relationships/hyperlink" Target="https://www.tesla.com/roadster" TargetMode="External"/><Relationship Id="rId9" Type="http://schemas.openxmlformats.org/officeDocument/2006/relationships/hyperlink" Target="https://emgr.de/en/products/permanentmagnet-excited-synchronous-motors/" TargetMode="External"/><Relationship Id="rId14" Type="http://schemas.openxmlformats.org/officeDocument/2006/relationships/hyperlink" Target="https://en.wikipedia.org/wiki/Variance_inflation_fac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www.diva-portal.org/smash/get/diva2:14278/FULLTEXT01.pdf" TargetMode="External"/><Relationship Id="rId3" Type="http://schemas.openxmlformats.org/officeDocument/2006/relationships/hyperlink" Target="https://ieeexplore.ieee.org/document/9955806" TargetMode="External"/><Relationship Id="rId7" Type="http://schemas.openxmlformats.org/officeDocument/2006/relationships/hyperlink" Target="https://insideevs.com/reviews/445486/mercedes-benz-eqv-first-drive/" TargetMode="External"/><Relationship Id="rId2" Type="http://schemas.openxmlformats.org/officeDocument/2006/relationships/hyperlink" Target="https://topepo.github.io/caret/recursive-feature-elimination.html" TargetMode="External"/><Relationship Id="rId1" Type="http://schemas.openxmlformats.org/officeDocument/2006/relationships/slideLayout" Target="../slideLayouts/slideLayout14.xml"/><Relationship Id="rId6" Type="http://schemas.openxmlformats.org/officeDocument/2006/relationships/hyperlink" Target="https://www.toshiba.com/tic/datafiles/app_notes/Temperature_Rise_1605749858.pdf" TargetMode="External"/><Relationship Id="rId5" Type="http://schemas.openxmlformats.org/officeDocument/2006/relationships/hyperlink" Target="https://www.mdpi.com/1424-8220/21/14/4655" TargetMode="External"/><Relationship Id="rId4" Type="http://schemas.openxmlformats.org/officeDocument/2006/relationships/hyperlink" Target="https://www.mdpi.com/1996-1073/13/18/478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gmuedu.sharepoint.com/:p:/s/STAT515_GRPFinalProject-GRP/EbA6M_NLE79AsYR_Ir9CjM0BSdLT_1d3_U3MImfb4OHW_Q?e=euFDTn&amp;nav=eyJzSWQiOjM4MCwiY0lkIjoyNDc5NzA3NzgyfQ" TargetMode="External"/><Relationship Id="rId2" Type="http://schemas.openxmlformats.org/officeDocument/2006/relationships/hyperlink" Target="https://gmuedu.sharepoint.com/:p:/s/STAT515_GRPFinalProject-GRP/EbA6M_NLE79AsYR_Ir9CjM0BSdLT_1d3_U3MImfb4OHW_Q?e=cTkNqR&amp;nav=eyJzSWQiOjM0MCwiY0lkIjoxMzUxOTIzMTQ1fQ" TargetMode="Externa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www.drivesandautomation.co.uk/useful-information/nema-insulation-classes/" TargetMode="External"/><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hyperlink" Target="https://www.kaggle.com/datasets/wkirgsn/electric-motor-temperatur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3AEA043-746F-4334-A00A-A4587B060237}"/>
              </a:ext>
            </a:extLst>
          </p:cNvPr>
          <p:cNvSpPr txBox="1"/>
          <p:nvPr/>
        </p:nvSpPr>
        <p:spPr>
          <a:xfrm>
            <a:off x="7243897" y="604575"/>
            <a:ext cx="4871599" cy="3785652"/>
          </a:xfrm>
          <a:prstGeom prst="rect">
            <a:avLst/>
          </a:prstGeom>
          <a:noFill/>
        </p:spPr>
        <p:txBody>
          <a:bodyPr wrap="square" lIns="91440" tIns="45720" rIns="91440" bIns="45720" rtlCol="0" anchor="ctr">
            <a:spAutoFit/>
          </a:bodyPr>
          <a:lstStyle/>
          <a:p>
            <a:r>
              <a:rPr lang="en-US" sz="4000" i="1" dirty="0">
                <a:solidFill>
                  <a:schemeClr val="bg1"/>
                </a:solidFill>
                <a:ea typeface="+mn-lt"/>
                <a:cs typeface="+mn-lt"/>
              </a:rPr>
              <a:t>Computationally Efficient “Stator-winding” Temperature Predictions for Electric Motors </a:t>
            </a:r>
            <a:endParaRPr lang="en-US" dirty="0">
              <a:solidFill>
                <a:schemeClr val="bg1"/>
              </a:solidFill>
              <a:cs typeface="Calibri"/>
            </a:endParaRPr>
          </a:p>
          <a:p>
            <a:endParaRPr lang="en-US" sz="4000" dirty="0">
              <a:solidFill>
                <a:schemeClr val="bg1"/>
              </a:solidFill>
              <a:latin typeface="Calibri Light"/>
              <a:cs typeface="Calibri Light"/>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7243962" y="6144588"/>
            <a:ext cx="5395408" cy="40011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r>
              <a:rPr lang="en-US" altLang="ko-KR" sz="2000" dirty="0" err="1">
                <a:effectLst/>
                <a:latin typeface="+mn-lt"/>
              </a:rPr>
              <a:t>Bantebya</a:t>
            </a:r>
            <a:r>
              <a:rPr lang="en-US" altLang="ko-KR" sz="2000" dirty="0">
                <a:effectLst/>
                <a:latin typeface="+mn-lt"/>
              </a:rPr>
              <a:t>, Beck, Crespo, </a:t>
            </a:r>
            <a:r>
              <a:rPr lang="en-US" altLang="ko-KR" sz="2000" dirty="0" err="1">
                <a:effectLst/>
                <a:latin typeface="+mn-lt"/>
              </a:rPr>
              <a:t>Kickhoefer</a:t>
            </a:r>
            <a:endParaRPr lang="ko-KR" altLang="en-US" sz="2000" dirty="0">
              <a:effectLst/>
              <a:latin typeface="+mn-lt"/>
            </a:endParaRPr>
          </a:p>
        </p:txBody>
      </p:sp>
      <p:sp>
        <p:nvSpPr>
          <p:cNvPr id="2" name="TextBox 1">
            <a:extLst>
              <a:ext uri="{FF2B5EF4-FFF2-40B4-BE49-F238E27FC236}">
                <a16:creationId xmlns:a16="http://schemas.microsoft.com/office/drawing/2014/main" id="{1FB22801-2714-E3D6-175F-4FC3D874DB00}"/>
              </a:ext>
            </a:extLst>
          </p:cNvPr>
          <p:cNvSpPr txBox="1"/>
          <p:nvPr/>
        </p:nvSpPr>
        <p:spPr>
          <a:xfrm>
            <a:off x="7243962" y="3689156"/>
            <a:ext cx="4878547" cy="2616101"/>
          </a:xfrm>
          <a:prstGeom prst="rect">
            <a:avLst/>
          </a:prstGeom>
          <a:noFill/>
        </p:spPr>
        <p:txBody>
          <a:bodyPr wrap="square" lIns="91440" tIns="45720" rIns="91440" bIns="45720"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l"/>
            <a:endParaRPr lang="en-US" altLang="ko-KR" sz="1800" b="1" u="sng" dirty="0">
              <a:effectLst/>
              <a:latin typeface="Calibri"/>
              <a:ea typeface="맑은 고딕"/>
              <a:cs typeface="Calibri"/>
            </a:endParaRPr>
          </a:p>
          <a:p>
            <a:pPr algn="l"/>
            <a:r>
              <a:rPr lang="en-US" sz="1800" b="1" u="sng" dirty="0">
                <a:effectLst/>
                <a:latin typeface="+mn-lt"/>
                <a:ea typeface="맑은 고딕"/>
                <a:cs typeface="Calibri"/>
              </a:rPr>
              <a:t>Problem:</a:t>
            </a:r>
            <a:endParaRPr lang="en-US" sz="1800" dirty="0">
              <a:effectLst>
                <a:outerShdw blurRad="12700" dist="88900" dir="3000000" algn="tl" rotWithShape="0">
                  <a:srgbClr val="ED7D31">
                    <a:alpha val="40000"/>
                  </a:srgbClr>
                </a:outerShdw>
              </a:effectLst>
              <a:cs typeface="Calibri Light"/>
            </a:endParaRPr>
          </a:p>
          <a:p>
            <a:pPr algn="l"/>
            <a:r>
              <a:rPr lang="en-US" sz="1800" dirty="0">
                <a:effectLst/>
                <a:latin typeface="Calibri"/>
                <a:ea typeface="맑은 고딕"/>
                <a:cs typeface="Calibri"/>
              </a:rPr>
              <a:t>Stator winding temperature sensors increase the permanent magnet synchronous motor’s price and size.  This makes the motor less efficient and more costly to produce.  Stator winding insulation degrades more rapidly due to overheating causing motor failure.</a:t>
            </a:r>
          </a:p>
          <a:p>
            <a:pPr algn="l"/>
            <a:endParaRPr lang="en-US" altLang="ko-KR" sz="2000" dirty="0">
              <a:effectLst/>
              <a:latin typeface="+mn-lt"/>
              <a:ea typeface="맑은 고딕"/>
              <a:cs typeface="Calibri"/>
            </a:endParaRPr>
          </a:p>
        </p:txBody>
      </p:sp>
    </p:spTree>
    <p:extLst>
      <p:ext uri="{BB962C8B-B14F-4D97-AF65-F5344CB8AC3E}">
        <p14:creationId xmlns:p14="http://schemas.microsoft.com/office/powerpoint/2010/main" val="100775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E6433F-7CA8-0616-C02F-535C1578E618}"/>
              </a:ext>
            </a:extLst>
          </p:cNvPr>
          <p:cNvSpPr>
            <a:spLocks noGrp="1"/>
          </p:cNvSpPr>
          <p:nvPr>
            <p:ph type="body" sz="quarter" idx="10"/>
          </p:nvPr>
        </p:nvSpPr>
        <p:spPr/>
        <p:txBody>
          <a:bodyPr/>
          <a:lstStyle/>
          <a:p>
            <a:r>
              <a:rPr lang="en-US">
                <a:ea typeface="맑은 고딕"/>
              </a:rPr>
              <a:t>Data Pre-processing (Motor Data)</a:t>
            </a:r>
          </a:p>
        </p:txBody>
      </p:sp>
      <p:sp>
        <p:nvSpPr>
          <p:cNvPr id="7" name="TextBox 6">
            <a:extLst>
              <a:ext uri="{FF2B5EF4-FFF2-40B4-BE49-F238E27FC236}">
                <a16:creationId xmlns:a16="http://schemas.microsoft.com/office/drawing/2014/main" id="{5D9C6B41-534D-EA58-F57A-C8BC0E7B4383}"/>
              </a:ext>
            </a:extLst>
          </p:cNvPr>
          <p:cNvSpPr txBox="1"/>
          <p:nvPr/>
        </p:nvSpPr>
        <p:spPr>
          <a:xfrm>
            <a:off x="319390" y="3921916"/>
            <a:ext cx="803105" cy="369332"/>
          </a:xfrm>
          <a:prstGeom prst="rect">
            <a:avLst/>
          </a:prstGeom>
          <a:solidFill>
            <a:srgbClr val="FFC000"/>
          </a:solidFill>
          <a:ln>
            <a:noFill/>
          </a:ln>
          <a:scene3d>
            <a:camera prst="orthographicFront"/>
            <a:lightRig rig="threePt" dir="t"/>
          </a:scene3d>
          <a:sp3d>
            <a:bevelT/>
          </a:sp3d>
        </p:spPr>
        <p:txBody>
          <a:bodyPr wrap="none" rtlCol="0">
            <a:spAutoFit/>
          </a:bodyPr>
          <a:lstStyle/>
          <a:p>
            <a:r>
              <a:rPr lang="en-US"/>
              <a:t>Before</a:t>
            </a:r>
          </a:p>
        </p:txBody>
      </p:sp>
      <p:sp>
        <p:nvSpPr>
          <p:cNvPr id="8" name="TextBox 7">
            <a:extLst>
              <a:ext uri="{FF2B5EF4-FFF2-40B4-BE49-F238E27FC236}">
                <a16:creationId xmlns:a16="http://schemas.microsoft.com/office/drawing/2014/main" id="{257AABBE-FD22-5299-67E6-10C79A2E95E8}"/>
              </a:ext>
            </a:extLst>
          </p:cNvPr>
          <p:cNvSpPr txBox="1"/>
          <p:nvPr/>
        </p:nvSpPr>
        <p:spPr>
          <a:xfrm>
            <a:off x="180863" y="946954"/>
            <a:ext cx="7830990" cy="2492990"/>
          </a:xfrm>
          <a:prstGeom prst="rect">
            <a:avLst/>
          </a:prstGeom>
          <a:noFill/>
        </p:spPr>
        <p:txBody>
          <a:bodyPr wrap="none" lIns="91440" tIns="45720" rIns="91440" bIns="45720" rtlCol="0" anchor="t">
            <a:spAutoFit/>
          </a:bodyPr>
          <a:lstStyle/>
          <a:p>
            <a:r>
              <a:rPr lang="en-US" sz="1200" b="1" u="sng">
                <a:cs typeface="Calibri"/>
              </a:rPr>
              <a:t>Subset data</a:t>
            </a:r>
            <a:endParaRPr lang="en-US" sz="1200" b="1" u="sng"/>
          </a:p>
          <a:p>
            <a:r>
              <a:rPr lang="en-US" sz="1200">
                <a:cs typeface="Calibri" panose="020F0502020204030204"/>
              </a:rPr>
              <a:t> Slice sample- 50% rows 13 columns</a:t>
            </a:r>
          </a:p>
          <a:p>
            <a:r>
              <a:rPr lang="en-US" sz="1200">
                <a:cs typeface="Calibri" panose="020F0502020204030204"/>
              </a:rPr>
              <a:t>Stratified 70/30 split train/test</a:t>
            </a:r>
          </a:p>
          <a:p>
            <a:r>
              <a:rPr lang="en-US" sz="1200">
                <a:cs typeface="Calibri" panose="020F0502020204030204"/>
              </a:rPr>
              <a:t>Change profile ID to a factor</a:t>
            </a:r>
            <a:endParaRPr lang="en-US" sz="1200"/>
          </a:p>
          <a:p>
            <a:r>
              <a:rPr lang="en-US" sz="1200" b="1" u="sng"/>
              <a:t>Checks</a:t>
            </a:r>
            <a:endParaRPr lang="en-US">
              <a:cs typeface="Calibri"/>
            </a:endParaRPr>
          </a:p>
          <a:p>
            <a:r>
              <a:rPr lang="en-US" sz="1200"/>
              <a:t>Number zeros- 0</a:t>
            </a:r>
            <a:endParaRPr lang="en-US" sz="1200">
              <a:cs typeface="Calibri"/>
            </a:endParaRPr>
          </a:p>
          <a:p>
            <a:r>
              <a:rPr lang="en-US" sz="1200"/>
              <a:t>Number of negatives- 4625 (Take abs and center scale)</a:t>
            </a:r>
            <a:endParaRPr lang="en-US" sz="1200">
              <a:cs typeface="Calibri"/>
            </a:endParaRPr>
          </a:p>
          <a:p>
            <a:r>
              <a:rPr lang="en-US" sz="1200"/>
              <a:t>Number Na’s- 0</a:t>
            </a:r>
            <a:endParaRPr lang="en-US" sz="1200">
              <a:cs typeface="Calibri"/>
            </a:endParaRPr>
          </a:p>
          <a:p>
            <a:r>
              <a:rPr lang="en-US" sz="1200"/>
              <a:t>Skew Values -</a:t>
            </a:r>
            <a:endParaRPr lang="en-US" sz="1200">
              <a:cs typeface="Calibri"/>
            </a:endParaRPr>
          </a:p>
          <a:p>
            <a:r>
              <a:rPr lang="en-US" sz="1200">
                <a:latin typeface="Consolas"/>
              </a:rPr>
              <a:t>      u_q        coolant stator_winding            u_d   stator_tooth    motor_speed 
    0.30844033     1.08527156     0.16361632     0.44673790     0.15327748     0.35733883 
           </a:t>
            </a:r>
            <a:r>
              <a:rPr lang="en-US" sz="1200" err="1">
                <a:latin typeface="Consolas"/>
              </a:rPr>
              <a:t>i_d</a:t>
            </a:r>
            <a:r>
              <a:rPr lang="en-US" sz="1200">
                <a:latin typeface="Consolas"/>
              </a:rPr>
              <a:t>            </a:t>
            </a:r>
            <a:r>
              <a:rPr lang="en-US" sz="1200" err="1">
                <a:latin typeface="Consolas"/>
              </a:rPr>
              <a:t>i_q</a:t>
            </a:r>
            <a:r>
              <a:rPr lang="en-US" sz="1200">
                <a:latin typeface="Consolas"/>
              </a:rPr>
              <a:t>             pm    </a:t>
            </a:r>
            <a:r>
              <a:rPr lang="en-US" sz="1200" err="1">
                <a:latin typeface="Consolas"/>
              </a:rPr>
              <a:t>stator_yoke</a:t>
            </a:r>
            <a:r>
              <a:rPr lang="en-US" sz="1200">
                <a:latin typeface="Consolas"/>
              </a:rPr>
              <a:t>        ambient         torque 
    0.72652757     0.79527274     0.08007482     0.49989342    -0.33462876     0.78030613</a:t>
            </a:r>
            <a:endParaRPr lang="en-US"/>
          </a:p>
        </p:txBody>
      </p:sp>
      <p:sp>
        <p:nvSpPr>
          <p:cNvPr id="10" name="TextBox 9">
            <a:extLst>
              <a:ext uri="{FF2B5EF4-FFF2-40B4-BE49-F238E27FC236}">
                <a16:creationId xmlns:a16="http://schemas.microsoft.com/office/drawing/2014/main" id="{E3133B41-B5B8-F54D-37B3-B7F9CE15912E}"/>
              </a:ext>
            </a:extLst>
          </p:cNvPr>
          <p:cNvSpPr txBox="1"/>
          <p:nvPr/>
        </p:nvSpPr>
        <p:spPr>
          <a:xfrm>
            <a:off x="8496162" y="970286"/>
            <a:ext cx="1604542" cy="461665"/>
          </a:xfrm>
          <a:prstGeom prst="rect">
            <a:avLst/>
          </a:prstGeom>
          <a:noFill/>
        </p:spPr>
        <p:txBody>
          <a:bodyPr wrap="none" rtlCol="0">
            <a:spAutoFit/>
          </a:bodyPr>
          <a:lstStyle/>
          <a:p>
            <a:r>
              <a:rPr lang="en-US" sz="1200" b="1" u="sng"/>
              <a:t>Preprocessing Applied</a:t>
            </a:r>
          </a:p>
          <a:p>
            <a:r>
              <a:rPr lang="en-US" sz="1200"/>
              <a:t> Center and Scale</a:t>
            </a:r>
          </a:p>
        </p:txBody>
      </p:sp>
      <p:sp>
        <p:nvSpPr>
          <p:cNvPr id="13" name="TextBox 12">
            <a:extLst>
              <a:ext uri="{FF2B5EF4-FFF2-40B4-BE49-F238E27FC236}">
                <a16:creationId xmlns:a16="http://schemas.microsoft.com/office/drawing/2014/main" id="{886EE9EE-4075-384C-1082-D5D56028A531}"/>
              </a:ext>
            </a:extLst>
          </p:cNvPr>
          <p:cNvSpPr txBox="1"/>
          <p:nvPr/>
        </p:nvSpPr>
        <p:spPr>
          <a:xfrm>
            <a:off x="8877446" y="1417524"/>
            <a:ext cx="658257" cy="369332"/>
          </a:xfrm>
          <a:prstGeom prst="rect">
            <a:avLst/>
          </a:prstGeom>
          <a:solidFill>
            <a:srgbClr val="FFC000"/>
          </a:solidFill>
          <a:ln>
            <a:noFill/>
          </a:ln>
          <a:scene3d>
            <a:camera prst="orthographicFront"/>
            <a:lightRig rig="threePt" dir="t"/>
          </a:scene3d>
          <a:sp3d>
            <a:bevelT/>
          </a:sp3d>
        </p:spPr>
        <p:txBody>
          <a:bodyPr wrap="none" rtlCol="0">
            <a:spAutoFit/>
          </a:bodyPr>
          <a:lstStyle>
            <a:defPPr>
              <a:defRPr lang="en-US"/>
            </a:defPPr>
          </a:lstStyle>
          <a:p>
            <a:r>
              <a:rPr lang="en-US"/>
              <a:t>After</a:t>
            </a:r>
          </a:p>
        </p:txBody>
      </p:sp>
      <p:pic>
        <p:nvPicPr>
          <p:cNvPr id="3" name="Picture 3" descr="Chart, box and whisker chart&#10;&#10;Description automatically generated">
            <a:extLst>
              <a:ext uri="{FF2B5EF4-FFF2-40B4-BE49-F238E27FC236}">
                <a16:creationId xmlns:a16="http://schemas.microsoft.com/office/drawing/2014/main" id="{6E4841B1-2872-6741-AC6B-4FDEA386987F}"/>
              </a:ext>
            </a:extLst>
          </p:cNvPr>
          <p:cNvPicPr>
            <a:picLocks noChangeAspect="1"/>
          </p:cNvPicPr>
          <p:nvPr/>
        </p:nvPicPr>
        <p:blipFill>
          <a:blip r:embed="rId2"/>
          <a:stretch>
            <a:fillRect/>
          </a:stretch>
        </p:blipFill>
        <p:spPr>
          <a:xfrm>
            <a:off x="167044" y="4294235"/>
            <a:ext cx="3994030" cy="2114676"/>
          </a:xfrm>
          <a:prstGeom prst="rect">
            <a:avLst/>
          </a:prstGeom>
        </p:spPr>
      </p:pic>
      <p:pic>
        <p:nvPicPr>
          <p:cNvPr id="5" name="Picture 5" descr="Chart, box and whisker chart&#10;&#10;Description automatically generated">
            <a:extLst>
              <a:ext uri="{FF2B5EF4-FFF2-40B4-BE49-F238E27FC236}">
                <a16:creationId xmlns:a16="http://schemas.microsoft.com/office/drawing/2014/main" id="{28D29EDE-37F5-42FD-FFD0-54A9948DE80F}"/>
              </a:ext>
            </a:extLst>
          </p:cNvPr>
          <p:cNvPicPr>
            <a:picLocks noChangeAspect="1"/>
          </p:cNvPicPr>
          <p:nvPr/>
        </p:nvPicPr>
        <p:blipFill>
          <a:blip r:embed="rId3"/>
          <a:stretch>
            <a:fillRect/>
          </a:stretch>
        </p:blipFill>
        <p:spPr>
          <a:xfrm>
            <a:off x="4093127" y="4370890"/>
            <a:ext cx="7832784" cy="1958700"/>
          </a:xfrm>
          <a:prstGeom prst="rect">
            <a:avLst/>
          </a:prstGeom>
        </p:spPr>
      </p:pic>
    </p:spTree>
    <p:extLst>
      <p:ext uri="{BB962C8B-B14F-4D97-AF65-F5344CB8AC3E}">
        <p14:creationId xmlns:p14="http://schemas.microsoft.com/office/powerpoint/2010/main" val="247970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DEE4CA-B894-EB6E-409E-CED90510DC1A}"/>
              </a:ext>
            </a:extLst>
          </p:cNvPr>
          <p:cNvSpPr>
            <a:spLocks noGrp="1"/>
          </p:cNvSpPr>
          <p:nvPr>
            <p:ph type="body" sz="quarter" idx="10"/>
          </p:nvPr>
        </p:nvSpPr>
        <p:spPr/>
        <p:txBody>
          <a:bodyPr/>
          <a:lstStyle/>
          <a:p>
            <a:r>
              <a:rPr lang="en-US">
                <a:ea typeface="맑은 고딕"/>
              </a:rPr>
              <a:t>Partial Least Squares (Winding Temp)</a:t>
            </a:r>
          </a:p>
        </p:txBody>
      </p:sp>
      <p:sp>
        <p:nvSpPr>
          <p:cNvPr id="8" name="TextBox 7">
            <a:extLst>
              <a:ext uri="{FF2B5EF4-FFF2-40B4-BE49-F238E27FC236}">
                <a16:creationId xmlns:a16="http://schemas.microsoft.com/office/drawing/2014/main" id="{C55F26EE-DB5B-03AD-8B3F-A69A884E6F66}"/>
              </a:ext>
            </a:extLst>
          </p:cNvPr>
          <p:cNvSpPr txBox="1"/>
          <p:nvPr/>
        </p:nvSpPr>
        <p:spPr>
          <a:xfrm>
            <a:off x="317260" y="1069355"/>
            <a:ext cx="62253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Stratified 70/30 train/test on 50% of raw data</a:t>
            </a:r>
            <a:endParaRPr lang="en-US" dirty="0"/>
          </a:p>
          <a:p>
            <a:r>
              <a:rPr lang="en-US" b="1" dirty="0">
                <a:solidFill>
                  <a:srgbClr val="FF0000"/>
                </a:solidFill>
                <a:cs typeface="Calibri"/>
              </a:rPr>
              <a:t>Recursive Feature Selection</a:t>
            </a:r>
            <a:r>
              <a:rPr lang="en-US" dirty="0">
                <a:cs typeface="Calibri"/>
              </a:rPr>
              <a:t> using </a:t>
            </a:r>
            <a:r>
              <a:rPr lang="en-US" dirty="0" err="1">
                <a:cs typeface="Calibri"/>
              </a:rPr>
              <a:t>lm</a:t>
            </a:r>
            <a:r>
              <a:rPr lang="en-US" dirty="0">
                <a:cs typeface="Calibri"/>
              </a:rPr>
              <a:t> choose 5</a:t>
            </a:r>
          </a:p>
          <a:p>
            <a:r>
              <a:rPr lang="en-US" dirty="0">
                <a:cs typeface="Calibri"/>
              </a:rPr>
              <a:t>Predictors</a:t>
            </a:r>
          </a:p>
        </p:txBody>
      </p:sp>
      <p:pic>
        <p:nvPicPr>
          <p:cNvPr id="6" name="Picture 8">
            <a:extLst>
              <a:ext uri="{FF2B5EF4-FFF2-40B4-BE49-F238E27FC236}">
                <a16:creationId xmlns:a16="http://schemas.microsoft.com/office/drawing/2014/main" id="{3843BE9D-88FF-9BA8-0DCF-BFEFA60C8E5A}"/>
              </a:ext>
            </a:extLst>
          </p:cNvPr>
          <p:cNvPicPr>
            <a:picLocks noChangeAspect="1"/>
          </p:cNvPicPr>
          <p:nvPr/>
        </p:nvPicPr>
        <p:blipFill>
          <a:blip r:embed="rId2"/>
          <a:stretch>
            <a:fillRect/>
          </a:stretch>
        </p:blipFill>
        <p:spPr>
          <a:xfrm>
            <a:off x="324928" y="1931000"/>
            <a:ext cx="5187350" cy="767508"/>
          </a:xfrm>
          <a:prstGeom prst="rect">
            <a:avLst/>
          </a:prstGeom>
        </p:spPr>
      </p:pic>
      <p:sp>
        <p:nvSpPr>
          <p:cNvPr id="9" name="TextBox 8">
            <a:extLst>
              <a:ext uri="{FF2B5EF4-FFF2-40B4-BE49-F238E27FC236}">
                <a16:creationId xmlns:a16="http://schemas.microsoft.com/office/drawing/2014/main" id="{6197B19C-F769-32C0-ACEC-C8A56155625A}"/>
              </a:ext>
            </a:extLst>
          </p:cNvPr>
          <p:cNvSpPr txBox="1"/>
          <p:nvPr/>
        </p:nvSpPr>
        <p:spPr>
          <a:xfrm>
            <a:off x="317259" y="2622109"/>
            <a:ext cx="616788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Components of 5 Variables</a:t>
            </a:r>
            <a:endParaRPr lang="en-US" err="1">
              <a:cs typeface="Calibri"/>
            </a:endParaRPr>
          </a:p>
          <a:p>
            <a:r>
              <a:rPr lang="en-US">
                <a:cs typeface="Calibri"/>
              </a:rPr>
              <a:t> </a:t>
            </a:r>
            <a:r>
              <a:rPr lang="en-US" b="1" u="sng">
                <a:cs typeface="Calibri"/>
              </a:rPr>
              <a:t>PCA</a:t>
            </a:r>
            <a:r>
              <a:rPr lang="en-US">
                <a:cs typeface="Calibri"/>
              </a:rPr>
              <a:t> selects 3 components from 5 variables</a:t>
            </a:r>
          </a:p>
          <a:p>
            <a:r>
              <a:rPr lang="en-US" b="1" u="sng">
                <a:cs typeface="Calibri"/>
              </a:rPr>
              <a:t>PLS</a:t>
            </a:r>
            <a:r>
              <a:rPr lang="en-US">
                <a:cs typeface="Calibri"/>
              </a:rPr>
              <a:t> Selects 4 Components</a:t>
            </a:r>
          </a:p>
        </p:txBody>
      </p:sp>
      <p:pic>
        <p:nvPicPr>
          <p:cNvPr id="10" name="Picture 10" descr="Chart, box and whisker chart&#10;&#10;Description automatically generated">
            <a:extLst>
              <a:ext uri="{FF2B5EF4-FFF2-40B4-BE49-F238E27FC236}">
                <a16:creationId xmlns:a16="http://schemas.microsoft.com/office/drawing/2014/main" id="{7F0B78C4-EEE5-C725-90BB-037B0647A386}"/>
              </a:ext>
            </a:extLst>
          </p:cNvPr>
          <p:cNvPicPr>
            <a:picLocks noChangeAspect="1"/>
          </p:cNvPicPr>
          <p:nvPr/>
        </p:nvPicPr>
        <p:blipFill>
          <a:blip r:embed="rId3"/>
          <a:stretch>
            <a:fillRect/>
          </a:stretch>
        </p:blipFill>
        <p:spPr>
          <a:xfrm>
            <a:off x="366463" y="3551122"/>
            <a:ext cx="3548332" cy="1212130"/>
          </a:xfrm>
          <a:prstGeom prst="rect">
            <a:avLst/>
          </a:prstGeom>
        </p:spPr>
      </p:pic>
      <p:pic>
        <p:nvPicPr>
          <p:cNvPr id="3" name="Picture 3" descr="Chart, line chart&#10;&#10;Description automatically generated">
            <a:extLst>
              <a:ext uri="{FF2B5EF4-FFF2-40B4-BE49-F238E27FC236}">
                <a16:creationId xmlns:a16="http://schemas.microsoft.com/office/drawing/2014/main" id="{76E455B2-E71D-B260-8BDC-8EFBA99224CC}"/>
              </a:ext>
            </a:extLst>
          </p:cNvPr>
          <p:cNvPicPr>
            <a:picLocks noChangeAspect="1"/>
          </p:cNvPicPr>
          <p:nvPr/>
        </p:nvPicPr>
        <p:blipFill>
          <a:blip r:embed="rId4"/>
          <a:stretch>
            <a:fillRect/>
          </a:stretch>
        </p:blipFill>
        <p:spPr>
          <a:xfrm>
            <a:off x="434622" y="4690058"/>
            <a:ext cx="2294041" cy="2164904"/>
          </a:xfrm>
          <a:prstGeom prst="rect">
            <a:avLst/>
          </a:prstGeom>
        </p:spPr>
      </p:pic>
      <p:pic>
        <p:nvPicPr>
          <p:cNvPr id="4" name="Picture 4" descr="Chart, histogram&#10;&#10;Description automatically generated">
            <a:extLst>
              <a:ext uri="{FF2B5EF4-FFF2-40B4-BE49-F238E27FC236}">
                <a16:creationId xmlns:a16="http://schemas.microsoft.com/office/drawing/2014/main" id="{B10AED9E-5087-7E85-752B-847F052FE875}"/>
              </a:ext>
            </a:extLst>
          </p:cNvPr>
          <p:cNvPicPr>
            <a:picLocks noChangeAspect="1"/>
          </p:cNvPicPr>
          <p:nvPr/>
        </p:nvPicPr>
        <p:blipFill>
          <a:blip r:embed="rId5"/>
          <a:stretch>
            <a:fillRect/>
          </a:stretch>
        </p:blipFill>
        <p:spPr>
          <a:xfrm>
            <a:off x="5923844" y="1068927"/>
            <a:ext cx="5720643" cy="5510367"/>
          </a:xfrm>
          <a:prstGeom prst="rect">
            <a:avLst/>
          </a:prstGeom>
        </p:spPr>
      </p:pic>
      <p:pic>
        <p:nvPicPr>
          <p:cNvPr id="5" name="Picture 6" descr="Chart, scatter chart&#10;&#10;Description automatically generated">
            <a:extLst>
              <a:ext uri="{FF2B5EF4-FFF2-40B4-BE49-F238E27FC236}">
                <a16:creationId xmlns:a16="http://schemas.microsoft.com/office/drawing/2014/main" id="{B813E143-0C47-18A7-A703-44F26A585CE3}"/>
              </a:ext>
            </a:extLst>
          </p:cNvPr>
          <p:cNvPicPr>
            <a:picLocks noChangeAspect="1"/>
          </p:cNvPicPr>
          <p:nvPr/>
        </p:nvPicPr>
        <p:blipFill>
          <a:blip r:embed="rId6"/>
          <a:stretch>
            <a:fillRect/>
          </a:stretch>
        </p:blipFill>
        <p:spPr>
          <a:xfrm>
            <a:off x="2819400" y="4738650"/>
            <a:ext cx="2108200" cy="2037368"/>
          </a:xfrm>
          <a:prstGeom prst="rect">
            <a:avLst/>
          </a:prstGeom>
        </p:spPr>
      </p:pic>
      <p:sp>
        <p:nvSpPr>
          <p:cNvPr id="7" name="TextBox 6">
            <a:extLst>
              <a:ext uri="{FF2B5EF4-FFF2-40B4-BE49-F238E27FC236}">
                <a16:creationId xmlns:a16="http://schemas.microsoft.com/office/drawing/2014/main" id="{4234A590-FF81-60A3-FE38-B184F9F43E69}"/>
              </a:ext>
            </a:extLst>
          </p:cNvPr>
          <p:cNvSpPr txBox="1"/>
          <p:nvPr/>
        </p:nvSpPr>
        <p:spPr>
          <a:xfrm>
            <a:off x="9443159" y="611507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Predictors: PC2, PC2, PC3, PC4</a:t>
            </a:r>
            <a:endParaRPr lang="en-US"/>
          </a:p>
        </p:txBody>
      </p:sp>
      <p:sp>
        <p:nvSpPr>
          <p:cNvPr id="12" name="TextBox 11">
            <a:extLst>
              <a:ext uri="{FF2B5EF4-FFF2-40B4-BE49-F238E27FC236}">
                <a16:creationId xmlns:a16="http://schemas.microsoft.com/office/drawing/2014/main" id="{5367C53E-233A-C644-760D-874F250FCE88}"/>
              </a:ext>
            </a:extLst>
          </p:cNvPr>
          <p:cNvSpPr txBox="1"/>
          <p:nvPr/>
        </p:nvSpPr>
        <p:spPr>
          <a:xfrm>
            <a:off x="6535948" y="6119004"/>
            <a:ext cx="18086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Light"/>
              </a:rPr>
              <a:t>Stator Winding Temp(Response)</a:t>
            </a:r>
            <a:endParaRPr lang="en-US"/>
          </a:p>
        </p:txBody>
      </p:sp>
    </p:spTree>
    <p:extLst>
      <p:ext uri="{BB962C8B-B14F-4D97-AF65-F5344CB8AC3E}">
        <p14:creationId xmlns:p14="http://schemas.microsoft.com/office/powerpoint/2010/main" val="97361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4E0EB9-0FE0-A3CB-1BE4-20898DF1FB33}"/>
              </a:ext>
            </a:extLst>
          </p:cNvPr>
          <p:cNvSpPr>
            <a:spLocks noGrp="1"/>
          </p:cNvSpPr>
          <p:nvPr>
            <p:ph type="body" sz="quarter" idx="10"/>
          </p:nvPr>
        </p:nvSpPr>
        <p:spPr/>
        <p:txBody>
          <a:bodyPr/>
          <a:lstStyle/>
          <a:p>
            <a:r>
              <a:rPr lang="en-US">
                <a:ea typeface="맑은 고딕"/>
              </a:rPr>
              <a:t>Ridge Regression (Winding Temp)</a:t>
            </a:r>
          </a:p>
        </p:txBody>
      </p:sp>
      <p:sp>
        <p:nvSpPr>
          <p:cNvPr id="8" name="TextBox 7">
            <a:extLst>
              <a:ext uri="{FF2B5EF4-FFF2-40B4-BE49-F238E27FC236}">
                <a16:creationId xmlns:a16="http://schemas.microsoft.com/office/drawing/2014/main" id="{5BAB95CF-226F-2274-E50F-669BA8753486}"/>
              </a:ext>
            </a:extLst>
          </p:cNvPr>
          <p:cNvSpPr txBox="1"/>
          <p:nvPr/>
        </p:nvSpPr>
        <p:spPr>
          <a:xfrm>
            <a:off x="633562" y="1070154"/>
            <a:ext cx="48401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Stratified 70/30 train/test on 50% of raw data</a:t>
            </a:r>
          </a:p>
          <a:p>
            <a:r>
              <a:rPr lang="en-US" dirty="0">
                <a:ea typeface="+mn-lt"/>
                <a:cs typeface="+mn-lt"/>
              </a:rPr>
              <a:t>Recursive Feature Selection using </a:t>
            </a:r>
            <a:r>
              <a:rPr lang="en-US" dirty="0" err="1">
                <a:ea typeface="+mn-lt"/>
                <a:cs typeface="+mn-lt"/>
              </a:rPr>
              <a:t>lm</a:t>
            </a:r>
            <a:r>
              <a:rPr lang="en-US" dirty="0">
                <a:ea typeface="+mn-lt"/>
                <a:cs typeface="+mn-lt"/>
              </a:rPr>
              <a:t> choose 5 variables ( Ridge selects lambda 0 or </a:t>
            </a:r>
            <a:r>
              <a:rPr lang="en-US" dirty="0" err="1">
                <a:ea typeface="+mn-lt"/>
                <a:cs typeface="+mn-lt"/>
              </a:rPr>
              <a:t>lm</a:t>
            </a:r>
            <a:r>
              <a:rPr lang="en-US" dirty="0">
                <a:ea typeface="+mn-lt"/>
                <a:cs typeface="+mn-lt"/>
              </a:rPr>
              <a:t> as best beta)</a:t>
            </a:r>
          </a:p>
          <a:p>
            <a:endParaRPr lang="en-US" dirty="0">
              <a:cs typeface="Calibri"/>
            </a:endParaRPr>
          </a:p>
        </p:txBody>
      </p:sp>
      <p:pic>
        <p:nvPicPr>
          <p:cNvPr id="3" name="Picture 5" descr="Chart, line chart&#10;&#10;Description automatically generated">
            <a:extLst>
              <a:ext uri="{FF2B5EF4-FFF2-40B4-BE49-F238E27FC236}">
                <a16:creationId xmlns:a16="http://schemas.microsoft.com/office/drawing/2014/main" id="{24DB3EF3-B87E-219D-97C1-4107549C64CF}"/>
              </a:ext>
            </a:extLst>
          </p:cNvPr>
          <p:cNvPicPr>
            <a:picLocks noChangeAspect="1"/>
          </p:cNvPicPr>
          <p:nvPr/>
        </p:nvPicPr>
        <p:blipFill>
          <a:blip r:embed="rId2"/>
          <a:stretch>
            <a:fillRect/>
          </a:stretch>
        </p:blipFill>
        <p:spPr>
          <a:xfrm>
            <a:off x="5937956" y="1109038"/>
            <a:ext cx="6468533" cy="4343590"/>
          </a:xfrm>
          <a:prstGeom prst="rect">
            <a:avLst/>
          </a:prstGeom>
        </p:spPr>
      </p:pic>
      <p:pic>
        <p:nvPicPr>
          <p:cNvPr id="4" name="Picture 4" descr="Text, chat or text message&#10;&#10;Description automatically generated">
            <a:extLst>
              <a:ext uri="{FF2B5EF4-FFF2-40B4-BE49-F238E27FC236}">
                <a16:creationId xmlns:a16="http://schemas.microsoft.com/office/drawing/2014/main" id="{7BE2C114-5A89-676B-E7B2-21B8E99476A5}"/>
              </a:ext>
            </a:extLst>
          </p:cNvPr>
          <p:cNvPicPr>
            <a:picLocks noChangeAspect="1"/>
          </p:cNvPicPr>
          <p:nvPr/>
        </p:nvPicPr>
        <p:blipFill>
          <a:blip r:embed="rId3"/>
          <a:stretch>
            <a:fillRect/>
          </a:stretch>
        </p:blipFill>
        <p:spPr>
          <a:xfrm>
            <a:off x="632177" y="2191489"/>
            <a:ext cx="4238977" cy="1190910"/>
          </a:xfrm>
          <a:prstGeom prst="rect">
            <a:avLst/>
          </a:prstGeom>
        </p:spPr>
      </p:pic>
      <p:sp>
        <p:nvSpPr>
          <p:cNvPr id="5" name="Rectangle 4">
            <a:extLst>
              <a:ext uri="{FF2B5EF4-FFF2-40B4-BE49-F238E27FC236}">
                <a16:creationId xmlns:a16="http://schemas.microsoft.com/office/drawing/2014/main" id="{B1A38451-EE23-0CF0-AC52-092FF69A0C21}"/>
              </a:ext>
            </a:extLst>
          </p:cNvPr>
          <p:cNvSpPr/>
          <p:nvPr/>
        </p:nvSpPr>
        <p:spPr>
          <a:xfrm>
            <a:off x="634999" y="2412999"/>
            <a:ext cx="4318000" cy="26811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0164830C-BA09-A4BE-B8B8-EF58BA9986A7}"/>
              </a:ext>
            </a:extLst>
          </p:cNvPr>
          <p:cNvPicPr>
            <a:picLocks noChangeAspect="1"/>
          </p:cNvPicPr>
          <p:nvPr/>
        </p:nvPicPr>
        <p:blipFill>
          <a:blip r:embed="rId4"/>
          <a:stretch>
            <a:fillRect/>
          </a:stretch>
        </p:blipFill>
        <p:spPr>
          <a:xfrm>
            <a:off x="639233" y="3821465"/>
            <a:ext cx="2686756" cy="485070"/>
          </a:xfrm>
          <a:prstGeom prst="rect">
            <a:avLst/>
          </a:prstGeom>
        </p:spPr>
      </p:pic>
      <p:sp>
        <p:nvSpPr>
          <p:cNvPr id="7" name="TextBox 6">
            <a:extLst>
              <a:ext uri="{FF2B5EF4-FFF2-40B4-BE49-F238E27FC236}">
                <a16:creationId xmlns:a16="http://schemas.microsoft.com/office/drawing/2014/main" id="{2BFCCBE6-CF71-B542-EB98-112155AB80F2}"/>
              </a:ext>
            </a:extLst>
          </p:cNvPr>
          <p:cNvSpPr txBox="1"/>
          <p:nvPr/>
        </p:nvSpPr>
        <p:spPr>
          <a:xfrm>
            <a:off x="492451" y="3454932"/>
            <a:ext cx="5418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Trained on entire dataset (still less than 10 deg RMSE)</a:t>
            </a:r>
            <a:endParaRPr lang="en-US" err="1"/>
          </a:p>
        </p:txBody>
      </p:sp>
      <p:pic>
        <p:nvPicPr>
          <p:cNvPr id="9" name="Picture 9" descr="Chart, histogram&#10;&#10;Description automatically generated">
            <a:extLst>
              <a:ext uri="{FF2B5EF4-FFF2-40B4-BE49-F238E27FC236}">
                <a16:creationId xmlns:a16="http://schemas.microsoft.com/office/drawing/2014/main" id="{50DC7B15-193F-A49B-4F2F-FBC08B263405}"/>
              </a:ext>
            </a:extLst>
          </p:cNvPr>
          <p:cNvPicPr>
            <a:picLocks noChangeAspect="1"/>
          </p:cNvPicPr>
          <p:nvPr/>
        </p:nvPicPr>
        <p:blipFill>
          <a:blip r:embed="rId5"/>
          <a:stretch>
            <a:fillRect/>
          </a:stretch>
        </p:blipFill>
        <p:spPr>
          <a:xfrm>
            <a:off x="1577623" y="4295063"/>
            <a:ext cx="3646310" cy="2501207"/>
          </a:xfrm>
          <a:prstGeom prst="rect">
            <a:avLst/>
          </a:prstGeom>
        </p:spPr>
      </p:pic>
      <p:sp>
        <p:nvSpPr>
          <p:cNvPr id="11" name="TextBox 10">
            <a:extLst>
              <a:ext uri="{FF2B5EF4-FFF2-40B4-BE49-F238E27FC236}">
                <a16:creationId xmlns:a16="http://schemas.microsoft.com/office/drawing/2014/main" id="{48CF762E-16A6-AAF8-6CBE-07FAF38D28AC}"/>
              </a:ext>
            </a:extLst>
          </p:cNvPr>
          <p:cNvSpPr txBox="1"/>
          <p:nvPr/>
        </p:nvSpPr>
        <p:spPr>
          <a:xfrm>
            <a:off x="6550325" y="6104627"/>
            <a:ext cx="18086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Light"/>
              </a:rPr>
              <a:t>Stator Winding Temp(Response)</a:t>
            </a:r>
            <a:endParaRPr lang="en-US"/>
          </a:p>
        </p:txBody>
      </p:sp>
      <p:sp>
        <p:nvSpPr>
          <p:cNvPr id="12" name="TextBox 1">
            <a:extLst>
              <a:ext uri="{FF2B5EF4-FFF2-40B4-BE49-F238E27FC236}">
                <a16:creationId xmlns:a16="http://schemas.microsoft.com/office/drawing/2014/main" id="{FFE30F05-C7B4-F3E3-E2E5-84D5519C5942}"/>
              </a:ext>
            </a:extLst>
          </p:cNvPr>
          <p:cNvSpPr txBox="1"/>
          <p:nvPr/>
        </p:nvSpPr>
        <p:spPr>
          <a:xfrm>
            <a:off x="9342517" y="5813152"/>
            <a:ext cx="2743200"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Predictors: Stator tooth, stator yoke, coolant, pm, ambient</a:t>
            </a:r>
            <a:endParaRPr lang="en-US"/>
          </a:p>
        </p:txBody>
      </p:sp>
    </p:spTree>
    <p:extLst>
      <p:ext uri="{BB962C8B-B14F-4D97-AF65-F5344CB8AC3E}">
        <p14:creationId xmlns:p14="http://schemas.microsoft.com/office/powerpoint/2010/main" val="122531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85C30C-FE7D-78E4-8F8D-3A9BB2EC0E80}"/>
              </a:ext>
            </a:extLst>
          </p:cNvPr>
          <p:cNvSpPr>
            <a:spLocks noGrp="1"/>
          </p:cNvSpPr>
          <p:nvPr>
            <p:ph type="body" sz="quarter" idx="10"/>
          </p:nvPr>
        </p:nvSpPr>
        <p:spPr>
          <a:xfrm>
            <a:off x="323529" y="281518"/>
            <a:ext cx="11573197" cy="840230"/>
          </a:xfrm>
        </p:spPr>
        <p:txBody>
          <a:bodyPr/>
          <a:lstStyle/>
          <a:p>
            <a:r>
              <a:rPr lang="en-US">
                <a:ea typeface="맑은 고딕"/>
              </a:rPr>
              <a:t>Lasso (Winding Temp)</a:t>
            </a:r>
          </a:p>
        </p:txBody>
      </p:sp>
      <p:pic>
        <p:nvPicPr>
          <p:cNvPr id="3" name="Picture 6" descr="Text&#10;&#10;Description automatically generated">
            <a:extLst>
              <a:ext uri="{FF2B5EF4-FFF2-40B4-BE49-F238E27FC236}">
                <a16:creationId xmlns:a16="http://schemas.microsoft.com/office/drawing/2014/main" id="{61C90B63-B265-B6CD-78DE-AB6BF32E3D1F}"/>
              </a:ext>
            </a:extLst>
          </p:cNvPr>
          <p:cNvPicPr>
            <a:picLocks noChangeAspect="1"/>
          </p:cNvPicPr>
          <p:nvPr/>
        </p:nvPicPr>
        <p:blipFill>
          <a:blip r:embed="rId2"/>
          <a:stretch>
            <a:fillRect/>
          </a:stretch>
        </p:blipFill>
        <p:spPr>
          <a:xfrm>
            <a:off x="267553" y="2136815"/>
            <a:ext cx="2197659" cy="1104035"/>
          </a:xfrm>
          <a:prstGeom prst="rect">
            <a:avLst/>
          </a:prstGeom>
        </p:spPr>
      </p:pic>
      <p:sp>
        <p:nvSpPr>
          <p:cNvPr id="5" name="TextBox 4">
            <a:extLst>
              <a:ext uri="{FF2B5EF4-FFF2-40B4-BE49-F238E27FC236}">
                <a16:creationId xmlns:a16="http://schemas.microsoft.com/office/drawing/2014/main" id="{2B2B3363-3823-3EBE-4900-0D68A65477BD}"/>
              </a:ext>
            </a:extLst>
          </p:cNvPr>
          <p:cNvSpPr txBox="1"/>
          <p:nvPr/>
        </p:nvSpPr>
        <p:spPr>
          <a:xfrm>
            <a:off x="153784" y="1267710"/>
            <a:ext cx="48401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Stratified 70/30 train/test on 50% of raw data</a:t>
            </a:r>
          </a:p>
          <a:p>
            <a:r>
              <a:rPr lang="en-US" dirty="0">
                <a:ea typeface="+mn-lt"/>
                <a:cs typeface="+mn-lt"/>
              </a:rPr>
              <a:t>Recursive Feature Selection using </a:t>
            </a:r>
            <a:r>
              <a:rPr lang="en-US" dirty="0" err="1">
                <a:ea typeface="+mn-lt"/>
                <a:cs typeface="+mn-lt"/>
              </a:rPr>
              <a:t>lm</a:t>
            </a:r>
            <a:r>
              <a:rPr lang="en-US" dirty="0">
                <a:ea typeface="+mn-lt"/>
                <a:cs typeface="+mn-lt"/>
              </a:rPr>
              <a:t> choose 5 variables (lasso alpha = 0.6452 as the best)</a:t>
            </a:r>
          </a:p>
          <a:p>
            <a:endParaRPr lang="en-US" dirty="0">
              <a:cs typeface="Calibri"/>
            </a:endParaRPr>
          </a:p>
        </p:txBody>
      </p:sp>
      <p:pic>
        <p:nvPicPr>
          <p:cNvPr id="6" name="Picture 6" descr="Chart, scatter chart&#10;&#10;Description automatically generated">
            <a:extLst>
              <a:ext uri="{FF2B5EF4-FFF2-40B4-BE49-F238E27FC236}">
                <a16:creationId xmlns:a16="http://schemas.microsoft.com/office/drawing/2014/main" id="{BEE52818-5373-E227-9CA7-2B06687D5305}"/>
              </a:ext>
            </a:extLst>
          </p:cNvPr>
          <p:cNvPicPr>
            <a:picLocks noChangeAspect="1"/>
          </p:cNvPicPr>
          <p:nvPr/>
        </p:nvPicPr>
        <p:blipFill>
          <a:blip r:embed="rId3"/>
          <a:stretch>
            <a:fillRect/>
          </a:stretch>
        </p:blipFill>
        <p:spPr>
          <a:xfrm>
            <a:off x="5213230" y="1479063"/>
            <a:ext cx="6970142" cy="4733759"/>
          </a:xfrm>
          <a:prstGeom prst="rect">
            <a:avLst/>
          </a:prstGeom>
        </p:spPr>
      </p:pic>
      <p:pic>
        <p:nvPicPr>
          <p:cNvPr id="7" name="Picture 7" descr="Chart, histogram, scatter chart&#10;&#10;Description automatically generated">
            <a:extLst>
              <a:ext uri="{FF2B5EF4-FFF2-40B4-BE49-F238E27FC236}">
                <a16:creationId xmlns:a16="http://schemas.microsoft.com/office/drawing/2014/main" id="{A1166036-3809-300B-2F82-E0A6DA691D28}"/>
              </a:ext>
            </a:extLst>
          </p:cNvPr>
          <p:cNvPicPr>
            <a:picLocks noChangeAspect="1"/>
          </p:cNvPicPr>
          <p:nvPr/>
        </p:nvPicPr>
        <p:blipFill>
          <a:blip r:embed="rId4"/>
          <a:stretch>
            <a:fillRect/>
          </a:stretch>
        </p:blipFill>
        <p:spPr>
          <a:xfrm>
            <a:off x="321733" y="3833156"/>
            <a:ext cx="4295422" cy="2973464"/>
          </a:xfrm>
          <a:prstGeom prst="rect">
            <a:avLst/>
          </a:prstGeom>
        </p:spPr>
      </p:pic>
      <p:pic>
        <p:nvPicPr>
          <p:cNvPr id="4" name="Picture 7" descr="Text&#10;&#10;Description automatically generated">
            <a:extLst>
              <a:ext uri="{FF2B5EF4-FFF2-40B4-BE49-F238E27FC236}">
                <a16:creationId xmlns:a16="http://schemas.microsoft.com/office/drawing/2014/main" id="{21792C7A-F295-6251-0706-4023CF420530}"/>
              </a:ext>
            </a:extLst>
          </p:cNvPr>
          <p:cNvPicPr>
            <a:picLocks noChangeAspect="1"/>
          </p:cNvPicPr>
          <p:nvPr/>
        </p:nvPicPr>
        <p:blipFill>
          <a:blip r:embed="rId5"/>
          <a:stretch>
            <a:fillRect/>
          </a:stretch>
        </p:blipFill>
        <p:spPr>
          <a:xfrm>
            <a:off x="2940756" y="2878667"/>
            <a:ext cx="1639711" cy="959555"/>
          </a:xfrm>
          <a:prstGeom prst="rect">
            <a:avLst/>
          </a:prstGeom>
        </p:spPr>
      </p:pic>
      <p:sp>
        <p:nvSpPr>
          <p:cNvPr id="8" name="TextBox 7">
            <a:extLst>
              <a:ext uri="{FF2B5EF4-FFF2-40B4-BE49-F238E27FC236}">
                <a16:creationId xmlns:a16="http://schemas.microsoft.com/office/drawing/2014/main" id="{1CF90838-B2AC-C149-E381-0758B55D9BD2}"/>
              </a:ext>
            </a:extLst>
          </p:cNvPr>
          <p:cNvSpPr txBox="1"/>
          <p:nvPr/>
        </p:nvSpPr>
        <p:spPr>
          <a:xfrm>
            <a:off x="2778450" y="2269598"/>
            <a:ext cx="24835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After raw data training</a:t>
            </a:r>
          </a:p>
          <a:p>
            <a:r>
              <a:rPr lang="en-US">
                <a:cs typeface="Calibri" panose="020F0502020204030204"/>
              </a:rPr>
              <a:t>Pretty stable</a:t>
            </a:r>
          </a:p>
        </p:txBody>
      </p:sp>
      <p:sp>
        <p:nvSpPr>
          <p:cNvPr id="9" name="TextBox 8">
            <a:extLst>
              <a:ext uri="{FF2B5EF4-FFF2-40B4-BE49-F238E27FC236}">
                <a16:creationId xmlns:a16="http://schemas.microsoft.com/office/drawing/2014/main" id="{EF910537-4A09-E359-901C-BBEDBA320DA0}"/>
              </a:ext>
            </a:extLst>
          </p:cNvPr>
          <p:cNvSpPr txBox="1"/>
          <p:nvPr/>
        </p:nvSpPr>
        <p:spPr>
          <a:xfrm>
            <a:off x="5802703" y="6090249"/>
            <a:ext cx="18086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Light"/>
              </a:rPr>
              <a:t>Stator Winding Temp(Response)</a:t>
            </a:r>
            <a:endParaRPr lang="en-US"/>
          </a:p>
        </p:txBody>
      </p:sp>
      <p:sp>
        <p:nvSpPr>
          <p:cNvPr id="12" name="TextBox 1">
            <a:extLst>
              <a:ext uri="{FF2B5EF4-FFF2-40B4-BE49-F238E27FC236}">
                <a16:creationId xmlns:a16="http://schemas.microsoft.com/office/drawing/2014/main" id="{FFE30F05-C7B4-F3E3-E2E5-84D5519C5942}"/>
              </a:ext>
            </a:extLst>
          </p:cNvPr>
          <p:cNvSpPr txBox="1"/>
          <p:nvPr/>
        </p:nvSpPr>
        <p:spPr>
          <a:xfrm>
            <a:off x="9615687" y="5856284"/>
            <a:ext cx="2743200"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Predictors: Stator tooth, stator yoke, coolant, pm, ambient</a:t>
            </a:r>
            <a:endParaRPr lang="en-US"/>
          </a:p>
        </p:txBody>
      </p:sp>
    </p:spTree>
    <p:extLst>
      <p:ext uri="{BB962C8B-B14F-4D97-AF65-F5344CB8AC3E}">
        <p14:creationId xmlns:p14="http://schemas.microsoft.com/office/powerpoint/2010/main" val="3092729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FDF9C1-2A13-1F3A-19FB-918C80284F48}"/>
              </a:ext>
            </a:extLst>
          </p:cNvPr>
          <p:cNvSpPr>
            <a:spLocks noGrp="1"/>
          </p:cNvSpPr>
          <p:nvPr>
            <p:ph type="body" sz="quarter" idx="10"/>
          </p:nvPr>
        </p:nvSpPr>
        <p:spPr/>
        <p:txBody>
          <a:bodyPr/>
          <a:lstStyle/>
          <a:p>
            <a:r>
              <a:rPr lang="en-US">
                <a:ea typeface="맑은 고딕"/>
              </a:rPr>
              <a:t>Ordinary Linear Regression </a:t>
            </a:r>
            <a:endParaRPr lang="en-US"/>
          </a:p>
        </p:txBody>
      </p:sp>
      <p:pic>
        <p:nvPicPr>
          <p:cNvPr id="13" name="Picture 13" descr="Text&#10;&#10;Description automatically generated">
            <a:extLst>
              <a:ext uri="{FF2B5EF4-FFF2-40B4-BE49-F238E27FC236}">
                <a16:creationId xmlns:a16="http://schemas.microsoft.com/office/drawing/2014/main" id="{39DDF7DE-0284-CBC5-0B42-46E19C0FC448}"/>
              </a:ext>
            </a:extLst>
          </p:cNvPr>
          <p:cNvPicPr>
            <a:picLocks noChangeAspect="1"/>
          </p:cNvPicPr>
          <p:nvPr/>
        </p:nvPicPr>
        <p:blipFill>
          <a:blip r:embed="rId2"/>
          <a:stretch>
            <a:fillRect/>
          </a:stretch>
        </p:blipFill>
        <p:spPr>
          <a:xfrm>
            <a:off x="4336" y="1236483"/>
            <a:ext cx="6206352" cy="1845035"/>
          </a:xfrm>
          <a:prstGeom prst="rect">
            <a:avLst/>
          </a:prstGeom>
        </p:spPr>
      </p:pic>
      <p:pic>
        <p:nvPicPr>
          <p:cNvPr id="15" name="Picture 15" descr="Chart, line chart, histogram&#10;&#10;Description automatically generated">
            <a:extLst>
              <a:ext uri="{FF2B5EF4-FFF2-40B4-BE49-F238E27FC236}">
                <a16:creationId xmlns:a16="http://schemas.microsoft.com/office/drawing/2014/main" id="{E8134B23-625F-EC34-0FC7-67043A9276E6}"/>
              </a:ext>
            </a:extLst>
          </p:cNvPr>
          <p:cNvPicPr>
            <a:picLocks noChangeAspect="1"/>
          </p:cNvPicPr>
          <p:nvPr/>
        </p:nvPicPr>
        <p:blipFill>
          <a:blip r:embed="rId3"/>
          <a:stretch>
            <a:fillRect/>
          </a:stretch>
        </p:blipFill>
        <p:spPr>
          <a:xfrm>
            <a:off x="5448031" y="1483982"/>
            <a:ext cx="6216986" cy="4924437"/>
          </a:xfrm>
          <a:prstGeom prst="rect">
            <a:avLst/>
          </a:prstGeom>
        </p:spPr>
      </p:pic>
      <p:sp>
        <p:nvSpPr>
          <p:cNvPr id="4" name="Text Placeholder 1">
            <a:extLst>
              <a:ext uri="{FF2B5EF4-FFF2-40B4-BE49-F238E27FC236}">
                <a16:creationId xmlns:a16="http://schemas.microsoft.com/office/drawing/2014/main" id="{02DDFF8B-24A6-D10D-8C7E-F71C886460F6}"/>
              </a:ext>
            </a:extLst>
          </p:cNvPr>
          <p:cNvSpPr txBox="1">
            <a:spLocks/>
          </p:cNvSpPr>
          <p:nvPr/>
        </p:nvSpPr>
        <p:spPr>
          <a:xfrm>
            <a:off x="-54158" y="3189056"/>
            <a:ext cx="3798589" cy="719171"/>
          </a:xfrm>
          <a:prstGeom prst="rect">
            <a:avLst/>
          </a:prstGeom>
          <a:noFill/>
          <a:effectLst/>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Tx/>
              <a:buNone/>
              <a:defRPr lang="en-US" altLang="ko-KR" sz="5400" kern="1200" dirty="0">
                <a:solidFill>
                  <a:schemeClr val="tx1"/>
                </a:solidFill>
                <a:effectLst/>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맑은 고딕"/>
              </a:rPr>
              <a:t>RSME on test data: 1.753</a:t>
            </a:r>
            <a:endParaRPr lang="en-US" sz="1800">
              <a:ea typeface="맑은 고딕"/>
              <a:cs typeface="Calibri Light"/>
            </a:endParaRPr>
          </a:p>
          <a:p>
            <a:r>
              <a:rPr lang="en-US" sz="1800">
                <a:ea typeface="맑은 고딕"/>
                <a:cs typeface="Calibri Light"/>
              </a:rPr>
              <a:t>R-Squared: .996</a:t>
            </a:r>
          </a:p>
        </p:txBody>
      </p:sp>
      <p:pic>
        <p:nvPicPr>
          <p:cNvPr id="5" name="Picture 5" descr="Chart&#10;&#10;Description automatically generated">
            <a:extLst>
              <a:ext uri="{FF2B5EF4-FFF2-40B4-BE49-F238E27FC236}">
                <a16:creationId xmlns:a16="http://schemas.microsoft.com/office/drawing/2014/main" id="{D6B185DC-8136-3C4B-9C9D-776BB7C85D19}"/>
              </a:ext>
            </a:extLst>
          </p:cNvPr>
          <p:cNvPicPr>
            <a:picLocks noChangeAspect="1"/>
          </p:cNvPicPr>
          <p:nvPr/>
        </p:nvPicPr>
        <p:blipFill>
          <a:blip r:embed="rId4"/>
          <a:stretch>
            <a:fillRect/>
          </a:stretch>
        </p:blipFill>
        <p:spPr>
          <a:xfrm>
            <a:off x="262834" y="4019360"/>
            <a:ext cx="4465981" cy="2794932"/>
          </a:xfrm>
          <a:prstGeom prst="rect">
            <a:avLst/>
          </a:prstGeom>
        </p:spPr>
      </p:pic>
      <p:sp>
        <p:nvSpPr>
          <p:cNvPr id="6" name="TextBox 5">
            <a:extLst>
              <a:ext uri="{FF2B5EF4-FFF2-40B4-BE49-F238E27FC236}">
                <a16:creationId xmlns:a16="http://schemas.microsoft.com/office/drawing/2014/main" id="{673EFCE1-F4F1-B96F-3C8C-4E9627B6AD68}"/>
              </a:ext>
            </a:extLst>
          </p:cNvPr>
          <p:cNvSpPr txBox="1"/>
          <p:nvPr/>
        </p:nvSpPr>
        <p:spPr>
          <a:xfrm>
            <a:off x="6535948" y="6119004"/>
            <a:ext cx="18086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Light"/>
              </a:rPr>
              <a:t>Stator Winding Temp(Response)</a:t>
            </a:r>
            <a:endParaRPr lang="en-US"/>
          </a:p>
        </p:txBody>
      </p:sp>
      <p:sp>
        <p:nvSpPr>
          <p:cNvPr id="7" name="TextBox 1">
            <a:extLst>
              <a:ext uri="{FF2B5EF4-FFF2-40B4-BE49-F238E27FC236}">
                <a16:creationId xmlns:a16="http://schemas.microsoft.com/office/drawing/2014/main" id="{FFE30F05-C7B4-F3E3-E2E5-84D5519C5942}"/>
              </a:ext>
            </a:extLst>
          </p:cNvPr>
          <p:cNvSpPr txBox="1"/>
          <p:nvPr/>
        </p:nvSpPr>
        <p:spPr>
          <a:xfrm>
            <a:off x="8954329" y="4634209"/>
            <a:ext cx="259942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Predictors: Stator tooth, stator yoke, coolant, pm, ambient</a:t>
            </a:r>
            <a:endParaRPr lang="en-US"/>
          </a:p>
        </p:txBody>
      </p:sp>
    </p:spTree>
    <p:extLst>
      <p:ext uri="{BB962C8B-B14F-4D97-AF65-F5344CB8AC3E}">
        <p14:creationId xmlns:p14="http://schemas.microsoft.com/office/powerpoint/2010/main" val="201953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A06499-6A1F-7949-D0AE-AD8E3F788B23}"/>
              </a:ext>
            </a:extLst>
          </p:cNvPr>
          <p:cNvSpPr>
            <a:spLocks noGrp="1"/>
          </p:cNvSpPr>
          <p:nvPr>
            <p:ph type="body" sz="quarter" idx="10"/>
          </p:nvPr>
        </p:nvSpPr>
        <p:spPr/>
        <p:txBody>
          <a:bodyPr/>
          <a:lstStyle/>
          <a:p>
            <a:r>
              <a:rPr lang="en-US">
                <a:ea typeface="맑은 고딕"/>
              </a:rPr>
              <a:t>Robust Linear Regression </a:t>
            </a:r>
            <a:endParaRPr lang="en-US"/>
          </a:p>
        </p:txBody>
      </p:sp>
      <p:pic>
        <p:nvPicPr>
          <p:cNvPr id="5" name="Picture 5" descr="Text&#10;&#10;Description automatically generated">
            <a:extLst>
              <a:ext uri="{FF2B5EF4-FFF2-40B4-BE49-F238E27FC236}">
                <a16:creationId xmlns:a16="http://schemas.microsoft.com/office/drawing/2014/main" id="{ABAB4109-9942-4B15-7902-14D8749182CF}"/>
              </a:ext>
            </a:extLst>
          </p:cNvPr>
          <p:cNvPicPr>
            <a:picLocks noChangeAspect="1"/>
          </p:cNvPicPr>
          <p:nvPr/>
        </p:nvPicPr>
        <p:blipFill>
          <a:blip r:embed="rId2"/>
          <a:stretch>
            <a:fillRect/>
          </a:stretch>
        </p:blipFill>
        <p:spPr>
          <a:xfrm>
            <a:off x="318052" y="1815309"/>
            <a:ext cx="4189895" cy="1427296"/>
          </a:xfrm>
          <a:prstGeom prst="rect">
            <a:avLst/>
          </a:prstGeom>
        </p:spPr>
      </p:pic>
      <p:sp>
        <p:nvSpPr>
          <p:cNvPr id="7" name="Text Placeholder 1">
            <a:extLst>
              <a:ext uri="{FF2B5EF4-FFF2-40B4-BE49-F238E27FC236}">
                <a16:creationId xmlns:a16="http://schemas.microsoft.com/office/drawing/2014/main" id="{3B0CEB8D-94BB-D42E-231A-32A924D159D4}"/>
              </a:ext>
            </a:extLst>
          </p:cNvPr>
          <p:cNvSpPr txBox="1">
            <a:spLocks/>
          </p:cNvSpPr>
          <p:nvPr/>
        </p:nvSpPr>
        <p:spPr>
          <a:xfrm>
            <a:off x="244016" y="1232220"/>
            <a:ext cx="3798589" cy="590931"/>
          </a:xfrm>
          <a:prstGeom prst="rect">
            <a:avLst/>
          </a:prstGeom>
          <a:noFill/>
          <a:effectLst/>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Tx/>
              <a:buNone/>
              <a:defRPr lang="en-US" altLang="ko-KR" sz="5400" kern="1200" dirty="0">
                <a:solidFill>
                  <a:schemeClr val="tx1"/>
                </a:solidFill>
                <a:effectLst/>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맑은 고딕"/>
              </a:rPr>
              <a:t>Robust Linear Regression with 10 Cross fold validation</a:t>
            </a:r>
            <a:endParaRPr lang="en-US" sz="1800"/>
          </a:p>
        </p:txBody>
      </p:sp>
      <p:sp>
        <p:nvSpPr>
          <p:cNvPr id="8" name="Text Placeholder 1">
            <a:extLst>
              <a:ext uri="{FF2B5EF4-FFF2-40B4-BE49-F238E27FC236}">
                <a16:creationId xmlns:a16="http://schemas.microsoft.com/office/drawing/2014/main" id="{8FF597A5-D8A9-CE75-56AA-C472FD6C46E0}"/>
              </a:ext>
            </a:extLst>
          </p:cNvPr>
          <p:cNvSpPr txBox="1">
            <a:spLocks/>
          </p:cNvSpPr>
          <p:nvPr/>
        </p:nvSpPr>
        <p:spPr>
          <a:xfrm>
            <a:off x="-43115" y="3432013"/>
            <a:ext cx="3798589" cy="719171"/>
          </a:xfrm>
          <a:prstGeom prst="rect">
            <a:avLst/>
          </a:prstGeom>
          <a:noFill/>
          <a:effectLst/>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Tx/>
              <a:buNone/>
              <a:defRPr lang="en-US" altLang="ko-KR" sz="5400" kern="1200" dirty="0">
                <a:solidFill>
                  <a:schemeClr val="tx1"/>
                </a:solidFill>
                <a:effectLst/>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맑은 고딕"/>
              </a:rPr>
              <a:t>RSME on test data: 2.69</a:t>
            </a:r>
            <a:endParaRPr lang="en-US" sz="1800">
              <a:ea typeface="맑은 고딕"/>
              <a:cs typeface="Calibri Light"/>
            </a:endParaRPr>
          </a:p>
          <a:p>
            <a:r>
              <a:rPr lang="en-US" sz="1800">
                <a:ea typeface="맑은 고딕"/>
                <a:cs typeface="Calibri Light"/>
              </a:rPr>
              <a:t>R-Squared: .991</a:t>
            </a:r>
          </a:p>
        </p:txBody>
      </p:sp>
      <p:pic>
        <p:nvPicPr>
          <p:cNvPr id="3" name="Picture 3" descr="Chart, line chart, histogram&#10;&#10;Description automatically generated">
            <a:extLst>
              <a:ext uri="{FF2B5EF4-FFF2-40B4-BE49-F238E27FC236}">
                <a16:creationId xmlns:a16="http://schemas.microsoft.com/office/drawing/2014/main" id="{A1A56601-622E-F301-6CC8-39E3C64F1CE7}"/>
              </a:ext>
            </a:extLst>
          </p:cNvPr>
          <p:cNvPicPr>
            <a:picLocks noChangeAspect="1"/>
          </p:cNvPicPr>
          <p:nvPr/>
        </p:nvPicPr>
        <p:blipFill>
          <a:blip r:embed="rId3"/>
          <a:stretch>
            <a:fillRect/>
          </a:stretch>
        </p:blipFill>
        <p:spPr>
          <a:xfrm>
            <a:off x="4978400" y="1684637"/>
            <a:ext cx="6608416" cy="4294899"/>
          </a:xfrm>
          <a:prstGeom prst="rect">
            <a:avLst/>
          </a:prstGeom>
        </p:spPr>
      </p:pic>
      <p:pic>
        <p:nvPicPr>
          <p:cNvPr id="4" name="Picture 5">
            <a:extLst>
              <a:ext uri="{FF2B5EF4-FFF2-40B4-BE49-F238E27FC236}">
                <a16:creationId xmlns:a16="http://schemas.microsoft.com/office/drawing/2014/main" id="{A36920AD-62E4-D480-0547-D740D0959028}"/>
              </a:ext>
            </a:extLst>
          </p:cNvPr>
          <p:cNvPicPr>
            <a:picLocks noChangeAspect="1"/>
          </p:cNvPicPr>
          <p:nvPr/>
        </p:nvPicPr>
        <p:blipFill>
          <a:blip r:embed="rId4"/>
          <a:stretch>
            <a:fillRect/>
          </a:stretch>
        </p:blipFill>
        <p:spPr>
          <a:xfrm>
            <a:off x="218661" y="4349095"/>
            <a:ext cx="3858590" cy="2466767"/>
          </a:xfrm>
          <a:prstGeom prst="rect">
            <a:avLst/>
          </a:prstGeom>
        </p:spPr>
      </p:pic>
      <p:sp>
        <p:nvSpPr>
          <p:cNvPr id="9" name="TextBox 8">
            <a:extLst>
              <a:ext uri="{FF2B5EF4-FFF2-40B4-BE49-F238E27FC236}">
                <a16:creationId xmlns:a16="http://schemas.microsoft.com/office/drawing/2014/main" id="{257FB56B-9B3D-7EA3-5C7A-92DC369E93BC}"/>
              </a:ext>
            </a:extLst>
          </p:cNvPr>
          <p:cNvSpPr txBox="1"/>
          <p:nvPr/>
        </p:nvSpPr>
        <p:spPr>
          <a:xfrm>
            <a:off x="6535948" y="6119004"/>
            <a:ext cx="18086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Light"/>
              </a:rPr>
              <a:t>Stator Winding Temp(Response)</a:t>
            </a:r>
            <a:endParaRPr lang="en-US"/>
          </a:p>
        </p:txBody>
      </p:sp>
      <p:sp>
        <p:nvSpPr>
          <p:cNvPr id="10" name="TextBox 9">
            <a:extLst>
              <a:ext uri="{FF2B5EF4-FFF2-40B4-BE49-F238E27FC236}">
                <a16:creationId xmlns:a16="http://schemas.microsoft.com/office/drawing/2014/main" id="{0FAC519C-E3FD-713C-3BB2-273B5D63FD34}"/>
              </a:ext>
            </a:extLst>
          </p:cNvPr>
          <p:cNvSpPr txBox="1"/>
          <p:nvPr/>
        </p:nvSpPr>
        <p:spPr>
          <a:xfrm>
            <a:off x="8954329" y="4634209"/>
            <a:ext cx="259942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Predictors: Stator tooth, stator yoke, coolant, pm, ambient</a:t>
            </a:r>
            <a:endParaRPr lang="en-US"/>
          </a:p>
        </p:txBody>
      </p:sp>
    </p:spTree>
    <p:extLst>
      <p:ext uri="{BB962C8B-B14F-4D97-AF65-F5344CB8AC3E}">
        <p14:creationId xmlns:p14="http://schemas.microsoft.com/office/powerpoint/2010/main" val="246681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D56017-9429-1E68-FCA5-66A02FDF8E64}"/>
              </a:ext>
            </a:extLst>
          </p:cNvPr>
          <p:cNvSpPr>
            <a:spLocks noGrp="1"/>
          </p:cNvSpPr>
          <p:nvPr>
            <p:ph type="body" sz="quarter" idx="10"/>
          </p:nvPr>
        </p:nvSpPr>
        <p:spPr/>
        <p:txBody>
          <a:bodyPr/>
          <a:lstStyle/>
          <a:p>
            <a:r>
              <a:rPr lang="en-US">
                <a:ea typeface="맑은 고딕"/>
              </a:rPr>
              <a:t>Elastic net </a:t>
            </a:r>
            <a:endParaRPr lang="en-US"/>
          </a:p>
        </p:txBody>
      </p:sp>
      <p:pic>
        <p:nvPicPr>
          <p:cNvPr id="4" name="Picture 5" descr="Text&#10;&#10;Description automatically generated">
            <a:extLst>
              <a:ext uri="{FF2B5EF4-FFF2-40B4-BE49-F238E27FC236}">
                <a16:creationId xmlns:a16="http://schemas.microsoft.com/office/drawing/2014/main" id="{9444289B-DA8B-6456-69E4-C42FA95795D5}"/>
              </a:ext>
            </a:extLst>
          </p:cNvPr>
          <p:cNvPicPr>
            <a:picLocks noChangeAspect="1"/>
          </p:cNvPicPr>
          <p:nvPr/>
        </p:nvPicPr>
        <p:blipFill>
          <a:blip r:embed="rId2"/>
          <a:stretch>
            <a:fillRect/>
          </a:stretch>
        </p:blipFill>
        <p:spPr>
          <a:xfrm>
            <a:off x="205572" y="1457796"/>
            <a:ext cx="4389496" cy="1160271"/>
          </a:xfrm>
          <a:prstGeom prst="rect">
            <a:avLst/>
          </a:prstGeom>
        </p:spPr>
      </p:pic>
      <p:pic>
        <p:nvPicPr>
          <p:cNvPr id="7" name="Picture 7" descr="Chart, line chart&#10;&#10;Description automatically generated">
            <a:extLst>
              <a:ext uri="{FF2B5EF4-FFF2-40B4-BE49-F238E27FC236}">
                <a16:creationId xmlns:a16="http://schemas.microsoft.com/office/drawing/2014/main" id="{FDBC769A-D022-17B6-F001-9A6252E29758}"/>
              </a:ext>
            </a:extLst>
          </p:cNvPr>
          <p:cNvPicPr>
            <a:picLocks noChangeAspect="1"/>
          </p:cNvPicPr>
          <p:nvPr/>
        </p:nvPicPr>
        <p:blipFill>
          <a:blip r:embed="rId3"/>
          <a:stretch>
            <a:fillRect/>
          </a:stretch>
        </p:blipFill>
        <p:spPr>
          <a:xfrm>
            <a:off x="5175956" y="1461949"/>
            <a:ext cx="6515569" cy="4790175"/>
          </a:xfrm>
          <a:prstGeom prst="rect">
            <a:avLst/>
          </a:prstGeom>
        </p:spPr>
      </p:pic>
      <p:sp>
        <p:nvSpPr>
          <p:cNvPr id="9" name="Text Placeholder 1">
            <a:extLst>
              <a:ext uri="{FF2B5EF4-FFF2-40B4-BE49-F238E27FC236}">
                <a16:creationId xmlns:a16="http://schemas.microsoft.com/office/drawing/2014/main" id="{040043DB-0493-BCBD-D469-2633D1CC1584}"/>
              </a:ext>
            </a:extLst>
          </p:cNvPr>
          <p:cNvSpPr txBox="1">
            <a:spLocks/>
          </p:cNvSpPr>
          <p:nvPr/>
        </p:nvSpPr>
        <p:spPr>
          <a:xfrm>
            <a:off x="1059" y="2901926"/>
            <a:ext cx="3798589" cy="719171"/>
          </a:xfrm>
          <a:prstGeom prst="rect">
            <a:avLst/>
          </a:prstGeom>
          <a:noFill/>
          <a:effectLst/>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Tx/>
              <a:buNone/>
              <a:defRPr lang="en-US" altLang="ko-KR" sz="5400" kern="1200" dirty="0">
                <a:solidFill>
                  <a:schemeClr val="tx1"/>
                </a:solidFill>
                <a:effectLst/>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a typeface="맑은 고딕"/>
              </a:rPr>
              <a:t>RSME on test data: .859</a:t>
            </a:r>
          </a:p>
          <a:p>
            <a:r>
              <a:rPr lang="en-US" sz="1800">
                <a:ea typeface="맑은 고딕"/>
                <a:cs typeface="Calibri Light"/>
              </a:rPr>
              <a:t>R-Squared: .999</a:t>
            </a:r>
          </a:p>
        </p:txBody>
      </p:sp>
      <p:pic>
        <p:nvPicPr>
          <p:cNvPr id="10" name="Picture 10" descr="A picture containing chart&#10;&#10;Description automatically generated">
            <a:extLst>
              <a:ext uri="{FF2B5EF4-FFF2-40B4-BE49-F238E27FC236}">
                <a16:creationId xmlns:a16="http://schemas.microsoft.com/office/drawing/2014/main" id="{D0CFBC70-22A9-CC22-3D9B-C1EBDB2D3D73}"/>
              </a:ext>
            </a:extLst>
          </p:cNvPr>
          <p:cNvPicPr>
            <a:picLocks noChangeAspect="1"/>
          </p:cNvPicPr>
          <p:nvPr/>
        </p:nvPicPr>
        <p:blipFill>
          <a:blip r:embed="rId4"/>
          <a:stretch>
            <a:fillRect/>
          </a:stretch>
        </p:blipFill>
        <p:spPr>
          <a:xfrm>
            <a:off x="53008" y="3949985"/>
            <a:ext cx="4885634" cy="2701768"/>
          </a:xfrm>
          <a:prstGeom prst="rect">
            <a:avLst/>
          </a:prstGeom>
        </p:spPr>
      </p:pic>
      <p:sp>
        <p:nvSpPr>
          <p:cNvPr id="5" name="TextBox 4">
            <a:extLst>
              <a:ext uri="{FF2B5EF4-FFF2-40B4-BE49-F238E27FC236}">
                <a16:creationId xmlns:a16="http://schemas.microsoft.com/office/drawing/2014/main" id="{647DCEC3-97A0-E293-19EE-3BD83B43BDFC}"/>
              </a:ext>
            </a:extLst>
          </p:cNvPr>
          <p:cNvSpPr txBox="1"/>
          <p:nvPr/>
        </p:nvSpPr>
        <p:spPr>
          <a:xfrm>
            <a:off x="6535948" y="6119004"/>
            <a:ext cx="18086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Light"/>
              </a:rPr>
              <a:t>Stator Winding Temp(Response)</a:t>
            </a:r>
            <a:endParaRPr lang="en-US"/>
          </a:p>
        </p:txBody>
      </p:sp>
      <p:sp>
        <p:nvSpPr>
          <p:cNvPr id="6" name="TextBox 5">
            <a:extLst>
              <a:ext uri="{FF2B5EF4-FFF2-40B4-BE49-F238E27FC236}">
                <a16:creationId xmlns:a16="http://schemas.microsoft.com/office/drawing/2014/main" id="{F4506932-F706-CF2F-E6C3-9BAB5A0DE8BB}"/>
              </a:ext>
            </a:extLst>
          </p:cNvPr>
          <p:cNvSpPr txBox="1"/>
          <p:nvPr/>
        </p:nvSpPr>
        <p:spPr>
          <a:xfrm>
            <a:off x="8954329" y="4634209"/>
            <a:ext cx="259942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Calibri"/>
              </a:rPr>
              <a:t>Predictors: Stator tooth, stator yoke, coolant, pm, ambient</a:t>
            </a:r>
            <a:endParaRPr lang="en-US"/>
          </a:p>
        </p:txBody>
      </p:sp>
    </p:spTree>
    <p:extLst>
      <p:ext uri="{BB962C8B-B14F-4D97-AF65-F5344CB8AC3E}">
        <p14:creationId xmlns:p14="http://schemas.microsoft.com/office/powerpoint/2010/main" val="341972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C3D12E-3654-6384-B0F7-056480546EA1}"/>
              </a:ext>
            </a:extLst>
          </p:cNvPr>
          <p:cNvSpPr>
            <a:spLocks noGrp="1"/>
          </p:cNvSpPr>
          <p:nvPr>
            <p:ph type="body" sz="quarter" idx="10"/>
          </p:nvPr>
        </p:nvSpPr>
        <p:spPr>
          <a:xfrm>
            <a:off x="323529" y="281518"/>
            <a:ext cx="11573197" cy="840230"/>
          </a:xfrm>
        </p:spPr>
        <p:txBody>
          <a:bodyPr/>
          <a:lstStyle/>
          <a:p>
            <a:r>
              <a:rPr lang="en-US" dirty="0">
                <a:ea typeface="맑은 고딕"/>
                <a:cs typeface="Calibri Light"/>
              </a:rPr>
              <a:t>Logistics Regression (Class B Insulation)</a:t>
            </a:r>
            <a:endParaRPr lang="en-US" dirty="0"/>
          </a:p>
        </p:txBody>
      </p:sp>
      <p:sp>
        <p:nvSpPr>
          <p:cNvPr id="5" name="TextBox 4">
            <a:extLst>
              <a:ext uri="{FF2B5EF4-FFF2-40B4-BE49-F238E27FC236}">
                <a16:creationId xmlns:a16="http://schemas.microsoft.com/office/drawing/2014/main" id="{1EB3692F-A52D-0F2C-1638-22A9C96F852F}"/>
              </a:ext>
            </a:extLst>
          </p:cNvPr>
          <p:cNvSpPr txBox="1"/>
          <p:nvPr/>
        </p:nvSpPr>
        <p:spPr>
          <a:xfrm>
            <a:off x="500062" y="5881687"/>
            <a:ext cx="952976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Calibri"/>
              </a:rPr>
              <a:t>Predictors:</a:t>
            </a:r>
            <a:r>
              <a:rPr lang="en-US" dirty="0">
                <a:cs typeface="Calibri"/>
              </a:rPr>
              <a:t> Stator tooth, stator yoke, ambient, coolant, pm</a:t>
            </a:r>
          </a:p>
          <a:p>
            <a:r>
              <a:rPr lang="en-US" b="1" u="sng" dirty="0">
                <a:cs typeface="Calibri"/>
              </a:rPr>
              <a:t>Response: </a:t>
            </a:r>
            <a:r>
              <a:rPr lang="en-US" dirty="0">
                <a:cs typeface="Calibri"/>
              </a:rPr>
              <a:t>"Insulation Result" Class B insulation (Pass or Fail, meaning it overheats or doesn't) we are interested in predicting the failures.</a:t>
            </a:r>
          </a:p>
        </p:txBody>
      </p:sp>
      <p:pic>
        <p:nvPicPr>
          <p:cNvPr id="7" name="Picture 11" descr="Chart&#10;&#10;Description automatically generated">
            <a:extLst>
              <a:ext uri="{FF2B5EF4-FFF2-40B4-BE49-F238E27FC236}">
                <a16:creationId xmlns:a16="http://schemas.microsoft.com/office/drawing/2014/main" id="{AC0000EC-7DDF-98BD-ED26-CE3DEB5D4C59}"/>
              </a:ext>
            </a:extLst>
          </p:cNvPr>
          <p:cNvPicPr>
            <a:picLocks noChangeAspect="1"/>
          </p:cNvPicPr>
          <p:nvPr/>
        </p:nvPicPr>
        <p:blipFill>
          <a:blip r:embed="rId2"/>
          <a:stretch>
            <a:fillRect/>
          </a:stretch>
        </p:blipFill>
        <p:spPr>
          <a:xfrm>
            <a:off x="599524" y="1172165"/>
            <a:ext cx="3853623" cy="3062217"/>
          </a:xfrm>
          <a:prstGeom prst="rect">
            <a:avLst/>
          </a:prstGeom>
        </p:spPr>
      </p:pic>
      <p:pic>
        <p:nvPicPr>
          <p:cNvPr id="4" name="Picture 11">
            <a:extLst>
              <a:ext uri="{FF2B5EF4-FFF2-40B4-BE49-F238E27FC236}">
                <a16:creationId xmlns:a16="http://schemas.microsoft.com/office/drawing/2014/main" id="{8246754C-9640-567C-591C-12BDF84CA24B}"/>
              </a:ext>
            </a:extLst>
          </p:cNvPr>
          <p:cNvPicPr>
            <a:picLocks noChangeAspect="1"/>
          </p:cNvPicPr>
          <p:nvPr/>
        </p:nvPicPr>
        <p:blipFill>
          <a:blip r:embed="rId3"/>
          <a:stretch>
            <a:fillRect/>
          </a:stretch>
        </p:blipFill>
        <p:spPr>
          <a:xfrm>
            <a:off x="6302827" y="1509278"/>
            <a:ext cx="3789438" cy="4649826"/>
          </a:xfrm>
          <a:prstGeom prst="rect">
            <a:avLst/>
          </a:prstGeom>
        </p:spPr>
      </p:pic>
      <p:pic>
        <p:nvPicPr>
          <p:cNvPr id="6" name="Picture 5">
            <a:extLst>
              <a:ext uri="{FF2B5EF4-FFF2-40B4-BE49-F238E27FC236}">
                <a16:creationId xmlns:a16="http://schemas.microsoft.com/office/drawing/2014/main" id="{A2F8A3D7-227B-9A9B-04B3-D551DB931B5B}"/>
              </a:ext>
            </a:extLst>
          </p:cNvPr>
          <p:cNvPicPr>
            <a:picLocks noChangeAspect="1"/>
          </p:cNvPicPr>
          <p:nvPr/>
        </p:nvPicPr>
        <p:blipFill>
          <a:blip r:embed="rId4"/>
          <a:stretch>
            <a:fillRect/>
          </a:stretch>
        </p:blipFill>
        <p:spPr>
          <a:xfrm>
            <a:off x="1013917" y="4259591"/>
            <a:ext cx="3789439" cy="1596887"/>
          </a:xfrm>
          <a:prstGeom prst="rect">
            <a:avLst/>
          </a:prstGeom>
        </p:spPr>
      </p:pic>
    </p:spTree>
    <p:extLst>
      <p:ext uri="{BB962C8B-B14F-4D97-AF65-F5344CB8AC3E}">
        <p14:creationId xmlns:p14="http://schemas.microsoft.com/office/powerpoint/2010/main" val="203801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2A69D5-4876-99CD-B6A9-95A30C919793}"/>
              </a:ext>
            </a:extLst>
          </p:cNvPr>
          <p:cNvPicPr>
            <a:picLocks noChangeAspect="1"/>
          </p:cNvPicPr>
          <p:nvPr/>
        </p:nvPicPr>
        <p:blipFill rotWithShape="1">
          <a:blip r:embed="rId2"/>
          <a:srcRect l="11578" t="41633" r="73786" b="10902"/>
          <a:stretch/>
        </p:blipFill>
        <p:spPr>
          <a:xfrm>
            <a:off x="437159" y="1546374"/>
            <a:ext cx="4749553" cy="4725925"/>
          </a:xfrm>
          <a:prstGeom prst="rect">
            <a:avLst/>
          </a:prstGeom>
        </p:spPr>
      </p:pic>
      <p:pic>
        <p:nvPicPr>
          <p:cNvPr id="9" name="Picture 8">
            <a:extLst>
              <a:ext uri="{FF2B5EF4-FFF2-40B4-BE49-F238E27FC236}">
                <a16:creationId xmlns:a16="http://schemas.microsoft.com/office/drawing/2014/main" id="{EBEEA067-0330-EFFC-CEC1-D1E51114AEC4}"/>
              </a:ext>
            </a:extLst>
          </p:cNvPr>
          <p:cNvPicPr>
            <a:picLocks noChangeAspect="1"/>
          </p:cNvPicPr>
          <p:nvPr/>
        </p:nvPicPr>
        <p:blipFill rotWithShape="1">
          <a:blip r:embed="rId3"/>
          <a:srcRect l="9320" t="36888" r="68908" b="18732"/>
          <a:stretch/>
        </p:blipFill>
        <p:spPr>
          <a:xfrm>
            <a:off x="5427754" y="1756074"/>
            <a:ext cx="5550160" cy="3879542"/>
          </a:xfrm>
          <a:prstGeom prst="rect">
            <a:avLst/>
          </a:prstGeom>
        </p:spPr>
      </p:pic>
      <p:sp>
        <p:nvSpPr>
          <p:cNvPr id="2" name="Text Placeholder 1">
            <a:extLst>
              <a:ext uri="{FF2B5EF4-FFF2-40B4-BE49-F238E27FC236}">
                <a16:creationId xmlns:a16="http://schemas.microsoft.com/office/drawing/2014/main" id="{28272908-5346-EBAA-24B0-3EE6874B7F08}"/>
              </a:ext>
            </a:extLst>
          </p:cNvPr>
          <p:cNvSpPr txBox="1">
            <a:spLocks/>
          </p:cNvSpPr>
          <p:nvPr/>
        </p:nvSpPr>
        <p:spPr>
          <a:xfrm>
            <a:off x="323529" y="281518"/>
            <a:ext cx="11573197" cy="84023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5400" dirty="0">
                <a:solidFill>
                  <a:schemeClr val="tx1"/>
                </a:solidFill>
                <a:latin typeface="+mj-lt"/>
                <a:ea typeface="맑은 고딕"/>
                <a:cs typeface="Calibri Light"/>
              </a:rPr>
              <a:t>Neural Network (Class B Insulation)</a:t>
            </a:r>
          </a:p>
        </p:txBody>
      </p:sp>
    </p:spTree>
    <p:extLst>
      <p:ext uri="{BB962C8B-B14F-4D97-AF65-F5344CB8AC3E}">
        <p14:creationId xmlns:p14="http://schemas.microsoft.com/office/powerpoint/2010/main" val="4226942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95BC91-20E7-838F-9974-23C045B3466B}"/>
              </a:ext>
            </a:extLst>
          </p:cNvPr>
          <p:cNvSpPr>
            <a:spLocks noGrp="1"/>
          </p:cNvSpPr>
          <p:nvPr>
            <p:ph type="body" sz="quarter" idx="10"/>
          </p:nvPr>
        </p:nvSpPr>
        <p:spPr/>
        <p:txBody>
          <a:bodyPr/>
          <a:lstStyle/>
          <a:p>
            <a:r>
              <a:rPr lang="en-US"/>
              <a:t>Sources</a:t>
            </a:r>
          </a:p>
        </p:txBody>
      </p:sp>
      <p:sp>
        <p:nvSpPr>
          <p:cNvPr id="3" name="TextBox 2">
            <a:extLst>
              <a:ext uri="{FF2B5EF4-FFF2-40B4-BE49-F238E27FC236}">
                <a16:creationId xmlns:a16="http://schemas.microsoft.com/office/drawing/2014/main" id="{684BC5E0-2E23-4ED7-43F1-A2486BCDEFB3}"/>
              </a:ext>
            </a:extLst>
          </p:cNvPr>
          <p:cNvSpPr txBox="1"/>
          <p:nvPr/>
        </p:nvSpPr>
        <p:spPr>
          <a:xfrm>
            <a:off x="1205175" y="789388"/>
            <a:ext cx="20317100" cy="7294305"/>
          </a:xfrm>
          <a:prstGeom prst="rect">
            <a:avLst/>
          </a:prstGeom>
          <a:noFill/>
        </p:spPr>
        <p:txBody>
          <a:bodyPr wrap="none" lIns="91440" tIns="45720" rIns="91440" bIns="45720" rtlCol="0" anchor="t">
            <a:spAutoFit/>
          </a:bodyPr>
          <a:lstStyle/>
          <a:p>
            <a:endParaRPr lang="en-US"/>
          </a:p>
          <a:p>
            <a:r>
              <a:rPr lang="en-US" b="1" u="sng"/>
              <a:t>Images</a:t>
            </a:r>
          </a:p>
          <a:p>
            <a:r>
              <a:rPr lang="en-US">
                <a:hlinkClick r:id="rId2"/>
              </a:rPr>
              <a:t>https://one.ai/</a:t>
            </a:r>
            <a:endParaRPr lang="en-US"/>
          </a:p>
          <a:p>
            <a:r>
              <a:rPr lang="en-US">
                <a:hlinkClick r:id="rId3"/>
              </a:rPr>
              <a:t>https://ev-database.org/car/1240/Mercedes-EQV-300-Long</a:t>
            </a:r>
            <a:endParaRPr lang="en-US"/>
          </a:p>
          <a:p>
            <a:r>
              <a:rPr lang="en-US">
                <a:hlinkClick r:id="rId4"/>
              </a:rPr>
              <a:t>https://www.tesla.com/roadster</a:t>
            </a:r>
            <a:endParaRPr lang="en-US"/>
          </a:p>
          <a:p>
            <a:r>
              <a:rPr lang="en-US">
                <a:hlinkClick r:id="rId5"/>
              </a:rPr>
              <a:t>https://ev-database.org/car/1191/SEAT-Mii-Electric</a:t>
            </a:r>
            <a:endParaRPr lang="en-US"/>
          </a:p>
          <a:p>
            <a:r>
              <a:rPr lang="en-US">
                <a:hlinkClick r:id="rId6"/>
              </a:rPr>
              <a:t>https://electrek.co/2021/12/16/lightyear-announces-34000-solar-electric-car/</a:t>
            </a:r>
            <a:endParaRPr lang="en-US"/>
          </a:p>
          <a:p>
            <a:r>
              <a:rPr lang="en-US">
                <a:hlinkClick r:id="rId7"/>
              </a:rPr>
              <a:t>https://www.seat.com/mobility/electric-vehicle-range.html</a:t>
            </a:r>
            <a:endParaRPr lang="en-US"/>
          </a:p>
          <a:p>
            <a:r>
              <a:rPr lang="en-US">
                <a:ea typeface="+mn-lt"/>
                <a:cs typeface="+mn-lt"/>
                <a:hlinkClick r:id="rId8"/>
              </a:rPr>
              <a:t>https://www.ultimatespecs.com/car-specs/Mercedes-Benz/120227/Mercedes-Benz-EQV-300-Long.html#:~:text=The%20Mercedes%20Benz%20EQV%20300,Permanent%20magnet%20AC%20synchronous%20motor</a:t>
            </a:r>
            <a:r>
              <a:rPr lang="en-US">
                <a:ea typeface="+mn-lt"/>
                <a:cs typeface="+mn-lt"/>
              </a:rPr>
              <a:t>.</a:t>
            </a:r>
            <a:endParaRPr lang="en-US">
              <a:cs typeface="Calibri" panose="020F0502020204030204"/>
            </a:endParaRPr>
          </a:p>
          <a:p>
            <a:r>
              <a:rPr lang="en-US">
                <a:ea typeface="+mn-lt"/>
                <a:cs typeface="+mn-lt"/>
                <a:hlinkClick r:id="rId9"/>
              </a:rPr>
              <a:t>https://emgr.de/en/products/permanentmagnet-excited-synchronous-motors/</a:t>
            </a:r>
            <a:r>
              <a:rPr lang="en-US">
                <a:ea typeface="+mn-lt"/>
                <a:cs typeface="+mn-lt"/>
              </a:rPr>
              <a:t> (EQV 300 motor Manufacturer) </a:t>
            </a:r>
            <a:endParaRPr lang="en-US"/>
          </a:p>
          <a:p>
            <a:r>
              <a:rPr lang="en-US" b="1" u="sng"/>
              <a:t>Dataset sources</a:t>
            </a:r>
          </a:p>
          <a:p>
            <a:r>
              <a:rPr lang="en-US"/>
              <a:t>EV dataset- </a:t>
            </a:r>
            <a:r>
              <a:rPr lang="en-US">
                <a:hlinkClick r:id="rId10"/>
              </a:rPr>
              <a:t>https://www.kaggle.com/datasets/geoffnel/evs-one-electric-vehicle-dataset</a:t>
            </a:r>
            <a:endParaRPr lang="en-US"/>
          </a:p>
          <a:p>
            <a:r>
              <a:rPr lang="en-US">
                <a:cs typeface="Calibri"/>
              </a:rPr>
              <a:t>OR </a:t>
            </a:r>
            <a:r>
              <a:rPr lang="en-US">
                <a:ea typeface="+mn-lt"/>
                <a:cs typeface="+mn-lt"/>
                <a:hlinkClick r:id="rId11"/>
              </a:rPr>
              <a:t>https://ev-database.org/</a:t>
            </a:r>
            <a:r>
              <a:rPr lang="en-US">
                <a:ea typeface="+mn-lt"/>
                <a:cs typeface="+mn-lt"/>
              </a:rPr>
              <a:t> </a:t>
            </a:r>
            <a:endParaRPr lang="en-US"/>
          </a:p>
          <a:p>
            <a:endParaRPr lang="en-US"/>
          </a:p>
          <a:p>
            <a:r>
              <a:rPr lang="en-US"/>
              <a:t>Motor Temp Dataset - </a:t>
            </a:r>
            <a:r>
              <a:rPr lang="en-US">
                <a:hlinkClick r:id="rId12"/>
              </a:rPr>
              <a:t>https://www.kaggle.com/datasets/wkirgsn/electric-motor-temperature</a:t>
            </a:r>
            <a:endParaRPr lang="en-US"/>
          </a:p>
          <a:p>
            <a:endParaRPr lang="en-US">
              <a:cs typeface="Calibri" panose="020F0502020204030204"/>
            </a:endParaRPr>
          </a:p>
          <a:p>
            <a:r>
              <a:rPr lang="en-US" b="1" u="sng">
                <a:cs typeface="Calibri" panose="020F0502020204030204"/>
              </a:rPr>
              <a:t>Variance Inflation Factor: (Feature selection)</a:t>
            </a:r>
          </a:p>
          <a:p>
            <a:pPr marL="285750" indent="-285750" algn="just">
              <a:buFont typeface="Arial"/>
              <a:buChar char="•"/>
            </a:pPr>
            <a:r>
              <a:rPr lang="en-US">
                <a:ea typeface="+mn-lt"/>
                <a:cs typeface="+mn-lt"/>
                <a:hlinkClick r:id="rId13"/>
              </a:rPr>
              <a:t>https://www.statisticshowto.com/variance-inflation-factor/</a:t>
            </a:r>
            <a:endParaRPr lang="en-US">
              <a:ea typeface="+mn-lt"/>
              <a:cs typeface="+mn-lt"/>
            </a:endParaRPr>
          </a:p>
          <a:p>
            <a:pPr marL="285750" indent="-285750" algn="just">
              <a:buFont typeface="Arial"/>
              <a:buChar char="•"/>
            </a:pPr>
            <a:r>
              <a:rPr lang="en-US">
                <a:ea typeface="+mn-lt"/>
                <a:cs typeface="+mn-lt"/>
                <a:hlinkClick r:id="rId14"/>
              </a:rPr>
              <a:t>https://en.wikipedia.org/wiki/Variance_inflation_factor</a:t>
            </a:r>
            <a:endParaRPr lang="en-US">
              <a:ea typeface="+mn-lt"/>
              <a:cs typeface="+mn-lt"/>
            </a:endParaRPr>
          </a:p>
          <a:p>
            <a:pPr marL="285750" indent="-285750" algn="just">
              <a:buFont typeface="Arial"/>
              <a:buChar char="•"/>
            </a:pPr>
            <a:r>
              <a:rPr lang="en-US">
                <a:ea typeface="+mn-lt"/>
                <a:cs typeface="+mn-lt"/>
                <a:hlinkClick r:id="rId15"/>
              </a:rPr>
              <a:t>https://www.rdocumentation.org/packages/car/versions/3.0-12/topics/vif</a:t>
            </a:r>
            <a:endParaRPr lang="en-US">
              <a:cs typeface="Calibri"/>
            </a:endParaRPr>
          </a:p>
          <a:p>
            <a:pPr marL="285750" indent="-285750" algn="just">
              <a:buFont typeface="Arial"/>
              <a:buChar char="•"/>
            </a:pPr>
            <a:r>
              <a:rPr lang="en-US">
                <a:ea typeface="+mn-lt"/>
                <a:cs typeface="+mn-lt"/>
                <a:hlinkClick r:id="rId16"/>
              </a:rPr>
              <a:t>https://cran.r-project.org/web/packages/car/car.pdf</a:t>
            </a:r>
            <a:endParaRPr lang="en-US"/>
          </a:p>
          <a:p>
            <a:endParaRPr lang="en-US">
              <a:cs typeface="Calibri" panose="020F0502020204030204"/>
            </a:endParaRPr>
          </a:p>
          <a:p>
            <a:endParaRPr lang="en-US"/>
          </a:p>
          <a:p>
            <a:endParaRPr lang="en-US"/>
          </a:p>
          <a:p>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155234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8836FAD-7894-432D-804F-50CBC391E6AB}"/>
              </a:ext>
            </a:extLst>
          </p:cNvPr>
          <p:cNvGrpSpPr/>
          <p:nvPr/>
        </p:nvGrpSpPr>
        <p:grpSpPr>
          <a:xfrm>
            <a:off x="6134008" y="1033792"/>
            <a:ext cx="5434472" cy="1892826"/>
            <a:chOff x="6496484" y="714552"/>
            <a:chExt cx="5434472" cy="1892826"/>
          </a:xfrm>
        </p:grpSpPr>
        <p:sp>
          <p:nvSpPr>
            <p:cNvPr id="3" name="TextBox 2">
              <a:extLst>
                <a:ext uri="{FF2B5EF4-FFF2-40B4-BE49-F238E27FC236}">
                  <a16:creationId xmlns:a16="http://schemas.microsoft.com/office/drawing/2014/main" id="{993B75C5-9BDB-4B5F-AB3F-CB12A702F1F8}"/>
                </a:ext>
              </a:extLst>
            </p:cNvPr>
            <p:cNvSpPr txBox="1"/>
            <p:nvPr/>
          </p:nvSpPr>
          <p:spPr>
            <a:xfrm>
              <a:off x="6509852" y="1222383"/>
              <a:ext cx="4946526" cy="1384995"/>
            </a:xfrm>
            <a:prstGeom prst="rect">
              <a:avLst/>
            </a:prstGeom>
            <a:noFill/>
          </p:spPr>
          <p:txBody>
            <a:bodyPr wrap="square" rtlCol="0">
              <a:spAutoFit/>
            </a:bodyPr>
            <a:lstStyle/>
            <a:p>
              <a:pPr marL="171450" indent="-171450">
                <a:buFontTx/>
                <a:buChar char="-"/>
              </a:pPr>
              <a:r>
                <a:rPr lang="en-US" altLang="ko-KR" sz="1200">
                  <a:solidFill>
                    <a:schemeClr val="bg1"/>
                  </a:solidFill>
                  <a:cs typeface="Arial" pitchFamily="34" charset="0"/>
                </a:rPr>
                <a:t>Data Overview</a:t>
              </a:r>
            </a:p>
            <a:p>
              <a:pPr marL="171450" indent="-171450">
                <a:buFontTx/>
                <a:buChar char="-"/>
              </a:pPr>
              <a:r>
                <a:rPr lang="en-US" altLang="ko-KR" sz="1200">
                  <a:solidFill>
                    <a:schemeClr val="bg1"/>
                  </a:solidFill>
                  <a:cs typeface="Arial" pitchFamily="34" charset="0"/>
                </a:rPr>
                <a:t>Raw data Exploratory Visualizations (descriptive)</a:t>
              </a:r>
            </a:p>
            <a:p>
              <a:pPr marL="171450" indent="-171450">
                <a:buFontTx/>
                <a:buChar char="-"/>
              </a:pPr>
              <a:r>
                <a:rPr lang="en-US" altLang="ko-KR" sz="1200">
                  <a:solidFill>
                    <a:schemeClr val="bg1"/>
                  </a:solidFill>
                  <a:cs typeface="Arial" pitchFamily="34" charset="0"/>
                </a:rPr>
                <a:t>Data Pre-processing (Steps)</a:t>
              </a:r>
            </a:p>
            <a:p>
              <a:pPr marL="171450" indent="-171450">
                <a:buFontTx/>
                <a:buChar char="-"/>
              </a:pPr>
              <a:r>
                <a:rPr lang="en-US" altLang="ko-KR" sz="1200">
                  <a:solidFill>
                    <a:schemeClr val="bg1"/>
                  </a:solidFill>
                  <a:cs typeface="Arial" pitchFamily="34" charset="0"/>
                </a:rPr>
                <a:t>K-means Clustering</a:t>
              </a:r>
            </a:p>
            <a:p>
              <a:pPr marL="171450" indent="-171450">
                <a:buFontTx/>
                <a:buChar char="-"/>
              </a:pPr>
              <a:r>
                <a:rPr lang="en-US" altLang="ko-KR" sz="1200">
                  <a:solidFill>
                    <a:schemeClr val="bg1"/>
                  </a:solidFill>
                  <a:cs typeface="Arial" pitchFamily="34" charset="0"/>
                </a:rPr>
                <a:t>PCA</a:t>
              </a:r>
            </a:p>
            <a:p>
              <a:pPr marL="171450" indent="-171450">
                <a:buFontTx/>
                <a:buChar char="-"/>
              </a:pPr>
              <a:r>
                <a:rPr lang="en-US" altLang="ko-KR" sz="1200">
                  <a:solidFill>
                    <a:schemeClr val="bg1"/>
                  </a:solidFill>
                  <a:cs typeface="Arial" pitchFamily="34" charset="0"/>
                </a:rPr>
                <a:t>Regression</a:t>
              </a:r>
            </a:p>
            <a:p>
              <a:pPr marL="171450" indent="-171450">
                <a:buFontTx/>
                <a:buChar char="-"/>
              </a:pPr>
              <a:endParaRPr lang="en-US" altLang="ko-KR" sz="1200">
                <a:solidFill>
                  <a:schemeClr val="bg1"/>
                </a:solidFill>
                <a:cs typeface="Arial"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6496484" y="714552"/>
              <a:ext cx="5434472" cy="507831"/>
            </a:xfrm>
            <a:prstGeom prst="rect">
              <a:avLst/>
            </a:prstGeom>
            <a:noFill/>
          </p:spPr>
          <p:txBody>
            <a:bodyPr wrap="square" lIns="108000" tIns="45720" rIns="108000" bIns="45720" rtlCol="0" anchor="t">
              <a:spAutoFit/>
            </a:bodyPr>
            <a:lstStyle/>
            <a:p>
              <a:r>
                <a:rPr lang="en-US" sz="2700" b="1">
                  <a:solidFill>
                    <a:schemeClr val="bg1"/>
                  </a:solidFill>
                  <a:ea typeface="맑은 고딕"/>
                  <a:cs typeface="Calibri"/>
                </a:rPr>
                <a:t>Stator Winding Prediction</a:t>
              </a:r>
              <a:endParaRPr lang="en-US">
                <a:solidFill>
                  <a:schemeClr val="bg1"/>
                </a:solidFill>
                <a:cs typeface="Calibri"/>
              </a:endParaRPr>
            </a:p>
          </p:txBody>
        </p:sp>
      </p:grpSp>
      <p:grpSp>
        <p:nvGrpSpPr>
          <p:cNvPr id="20" name="Group 19">
            <a:extLst>
              <a:ext uri="{FF2B5EF4-FFF2-40B4-BE49-F238E27FC236}">
                <a16:creationId xmlns:a16="http://schemas.microsoft.com/office/drawing/2014/main" id="{4CB92DD1-63CE-412A-9879-E39F52414976}"/>
              </a:ext>
            </a:extLst>
          </p:cNvPr>
          <p:cNvGrpSpPr/>
          <p:nvPr/>
        </p:nvGrpSpPr>
        <p:grpSpPr>
          <a:xfrm>
            <a:off x="6147375" y="2926618"/>
            <a:ext cx="5478488" cy="1338828"/>
            <a:chOff x="6509852" y="2211483"/>
            <a:chExt cx="5478488" cy="1338828"/>
          </a:xfrm>
        </p:grpSpPr>
        <p:sp>
          <p:nvSpPr>
            <p:cNvPr id="7" name="TextBox 6">
              <a:extLst>
                <a:ext uri="{FF2B5EF4-FFF2-40B4-BE49-F238E27FC236}">
                  <a16:creationId xmlns:a16="http://schemas.microsoft.com/office/drawing/2014/main" id="{38A41E9E-1812-4ACE-A417-73C9AF47F355}"/>
                </a:ext>
              </a:extLst>
            </p:cNvPr>
            <p:cNvSpPr txBox="1"/>
            <p:nvPr/>
          </p:nvSpPr>
          <p:spPr>
            <a:xfrm>
              <a:off x="6509852" y="2712778"/>
              <a:ext cx="4946526" cy="276999"/>
            </a:xfrm>
            <a:prstGeom prst="rect">
              <a:avLst/>
            </a:prstGeom>
            <a:noFill/>
          </p:spPr>
          <p:txBody>
            <a:bodyPr wrap="square" lIns="91440" tIns="45720" rIns="91440" bIns="45720" rtlCol="0" anchor="t">
              <a:spAutoFit/>
            </a:bodyPr>
            <a:lstStyle/>
            <a:p>
              <a:pPr marL="171450" indent="-171450">
                <a:buFontTx/>
                <a:buChar char="-"/>
              </a:pPr>
              <a:endParaRPr lang="en-US" altLang="ko-KR" sz="1200">
                <a:solidFill>
                  <a:schemeClr val="bg1"/>
                </a:solidFill>
                <a:ea typeface="맑은 고딕"/>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509852" y="2211483"/>
              <a:ext cx="5478488" cy="1338828"/>
            </a:xfrm>
            <a:prstGeom prst="rect">
              <a:avLst/>
            </a:prstGeom>
            <a:noFill/>
          </p:spPr>
          <p:txBody>
            <a:bodyPr wrap="square" lIns="108000" tIns="45720" rIns="108000" bIns="45720" rtlCol="0" anchor="t">
              <a:spAutoFit/>
            </a:bodyPr>
            <a:lstStyle/>
            <a:p>
              <a:r>
                <a:rPr lang="en-US" altLang="ko-KR" sz="2700" b="1">
                  <a:solidFill>
                    <a:schemeClr val="bg1"/>
                  </a:solidFill>
                  <a:ea typeface="맑은 고딕"/>
                  <a:cs typeface="Arial"/>
                </a:rPr>
                <a:t>*NEMA Insulation class B failure prediction: Logistics regression  Classification Model</a:t>
              </a:r>
              <a:endParaRPr lang="en-US">
                <a:solidFill>
                  <a:schemeClr val="bg1"/>
                </a:solidFill>
              </a:endParaRPr>
            </a:p>
          </p:txBody>
        </p:sp>
      </p:grpSp>
      <p:sp>
        <p:nvSpPr>
          <p:cNvPr id="11" name="TextBox 10">
            <a:extLst>
              <a:ext uri="{FF2B5EF4-FFF2-40B4-BE49-F238E27FC236}">
                <a16:creationId xmlns:a16="http://schemas.microsoft.com/office/drawing/2014/main" id="{15E1B5E5-22C6-4CAE-BC59-0EB34CC7C043}"/>
              </a:ext>
            </a:extLst>
          </p:cNvPr>
          <p:cNvSpPr txBox="1"/>
          <p:nvPr/>
        </p:nvSpPr>
        <p:spPr>
          <a:xfrm>
            <a:off x="5155337" y="4916700"/>
            <a:ext cx="6901846" cy="1384995"/>
          </a:xfrm>
          <a:prstGeom prst="rect">
            <a:avLst/>
          </a:prstGeom>
          <a:noFill/>
        </p:spPr>
        <p:txBody>
          <a:bodyPr wrap="square" lIns="91440" tIns="45720" rIns="91440" bIns="45720" rtlCol="0" anchor="t">
            <a:spAutoFit/>
          </a:bodyPr>
          <a:lstStyle/>
          <a:p>
            <a:r>
              <a:rPr lang="en-US" altLang="ko-KR" sz="1400" b="1" u="sng" dirty="0">
                <a:solidFill>
                  <a:schemeClr val="bg1"/>
                </a:solidFill>
                <a:ea typeface="맑은 고딕"/>
                <a:cs typeface="Arial"/>
              </a:rPr>
              <a:t>Objective</a:t>
            </a:r>
            <a:r>
              <a:rPr lang="en-US" altLang="ko-KR" sz="1400" b="1" dirty="0">
                <a:solidFill>
                  <a:schemeClr val="bg1"/>
                </a:solidFill>
                <a:ea typeface="맑은 고딕"/>
                <a:cs typeface="Arial"/>
              </a:rPr>
              <a:t>: </a:t>
            </a:r>
            <a:r>
              <a:rPr lang="en-US" altLang="ko-KR" sz="1400" dirty="0">
                <a:solidFill>
                  <a:schemeClr val="bg1"/>
                </a:solidFill>
                <a:ea typeface="맑은 고딕"/>
                <a:cs typeface="Arial"/>
              </a:rPr>
              <a:t>Build a more computationally efficient model for predicting stator winding temperatures than previous attempts with Deep Neural networks (R2 = </a:t>
            </a:r>
            <a:r>
              <a:rPr lang="en-US" sz="1400" dirty="0">
                <a:solidFill>
                  <a:schemeClr val="bg1"/>
                </a:solidFill>
                <a:ea typeface="+mn-lt"/>
                <a:cs typeface="+mn-lt"/>
              </a:rPr>
              <a:t>0.9439 RMSE  0.2368, Guo, Ding, Song, Tang, Wang, and Zhao) and  PCA+ELM [extreme learning machine}  (R2 = 0.9955 and RMSE = 0.0622, </a:t>
            </a:r>
            <a:r>
              <a:rPr lang="en-US" sz="1400" dirty="0" err="1">
                <a:solidFill>
                  <a:schemeClr val="bg1"/>
                </a:solidFill>
                <a:ea typeface="+mn-lt"/>
                <a:cs typeface="+mn-lt"/>
              </a:rPr>
              <a:t>Dilmi</a:t>
            </a:r>
            <a:r>
              <a:rPr lang="en-US" sz="1400" dirty="0">
                <a:solidFill>
                  <a:schemeClr val="bg1"/>
                </a:solidFill>
                <a:ea typeface="+mn-lt"/>
                <a:cs typeface="+mn-lt"/>
              </a:rPr>
              <a:t>, </a:t>
            </a:r>
            <a:r>
              <a:rPr lang="en-US" sz="1400" dirty="0" err="1">
                <a:solidFill>
                  <a:schemeClr val="bg1"/>
                </a:solidFill>
                <a:ea typeface="+mn-lt"/>
                <a:cs typeface="+mn-lt"/>
              </a:rPr>
              <a:t>Kebaili</a:t>
            </a:r>
            <a:r>
              <a:rPr lang="en-US" sz="1400" dirty="0">
                <a:solidFill>
                  <a:schemeClr val="bg1"/>
                </a:solidFill>
                <a:ea typeface="+mn-lt"/>
                <a:cs typeface="+mn-lt"/>
              </a:rPr>
              <a:t>, </a:t>
            </a:r>
            <a:r>
              <a:rPr lang="en-US" sz="1400" dirty="0" err="1">
                <a:solidFill>
                  <a:schemeClr val="bg1"/>
                </a:solidFill>
                <a:ea typeface="+mn-lt"/>
                <a:cs typeface="+mn-lt"/>
              </a:rPr>
              <a:t>Ladjal</a:t>
            </a:r>
            <a:r>
              <a:rPr lang="en-US" sz="1400" dirty="0">
                <a:solidFill>
                  <a:schemeClr val="bg1"/>
                </a:solidFill>
                <a:ea typeface="+mn-lt"/>
                <a:cs typeface="+mn-lt"/>
              </a:rPr>
              <a:t>) to support more cost-efficient electric motor construction for manufacturers . Additionally, Classify overheating in a National Electric Motor Associations (NEMA) Class B stator winding insulation. </a:t>
            </a:r>
            <a:endParaRPr lang="en-US" sz="1400" dirty="0">
              <a:solidFill>
                <a:schemeClr val="bg1"/>
              </a:solidFill>
              <a:ea typeface="맑은 고딕"/>
              <a:cs typeface="Calibri"/>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896815" y="677440"/>
            <a:ext cx="3675185" cy="92333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a:effectLst/>
                <a:latin typeface="+mj-lt"/>
              </a:rPr>
              <a:t>Agenda</a:t>
            </a:r>
            <a:endParaRPr lang="ko-KR" altLang="en-US" sz="5400">
              <a:effectLst/>
              <a:latin typeface="+mj-lt"/>
            </a:endParaRPr>
          </a:p>
        </p:txBody>
      </p:sp>
      <p:sp>
        <p:nvSpPr>
          <p:cNvPr id="6" name="TextBox 5">
            <a:extLst>
              <a:ext uri="{FF2B5EF4-FFF2-40B4-BE49-F238E27FC236}">
                <a16:creationId xmlns:a16="http://schemas.microsoft.com/office/drawing/2014/main" id="{2D132E19-68B0-689A-8F3B-7E1435224F2F}"/>
              </a:ext>
            </a:extLst>
          </p:cNvPr>
          <p:cNvSpPr txBox="1"/>
          <p:nvPr/>
        </p:nvSpPr>
        <p:spPr>
          <a:xfrm>
            <a:off x="6127248" y="395437"/>
            <a:ext cx="4946526" cy="507831"/>
          </a:xfrm>
          <a:prstGeom prst="rect">
            <a:avLst/>
          </a:prstGeom>
          <a:noFill/>
        </p:spPr>
        <p:txBody>
          <a:bodyPr wrap="square" lIns="108000" tIns="45720" rIns="108000" bIns="45720" rtlCol="0" anchor="t">
            <a:spAutoFit/>
          </a:bodyPr>
          <a:lstStyle/>
          <a:p>
            <a:r>
              <a:rPr lang="en-US" altLang="ko-KR" sz="2700" b="1">
                <a:solidFill>
                  <a:schemeClr val="bg1"/>
                </a:solidFill>
                <a:ea typeface="맑은 고딕"/>
                <a:cs typeface="Arial"/>
              </a:rPr>
              <a:t>Bottom Line Up Front (BLUF)</a:t>
            </a:r>
            <a:endParaRPr lang="ko-KR" altLang="en-US" sz="2700" b="1">
              <a:solidFill>
                <a:schemeClr val="bg1"/>
              </a:solidFill>
              <a:cs typeface="Arial" pitchFamily="34" charset="0"/>
            </a:endParaRPr>
          </a:p>
        </p:txBody>
      </p:sp>
    </p:spTree>
    <p:extLst>
      <p:ext uri="{BB962C8B-B14F-4D97-AF65-F5344CB8AC3E}">
        <p14:creationId xmlns:p14="http://schemas.microsoft.com/office/powerpoint/2010/main" val="6240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C41747-4602-7F3B-27C1-825380511378}"/>
              </a:ext>
            </a:extLst>
          </p:cNvPr>
          <p:cNvSpPr>
            <a:spLocks noGrp="1"/>
          </p:cNvSpPr>
          <p:nvPr>
            <p:ph type="body" sz="quarter" idx="10"/>
          </p:nvPr>
        </p:nvSpPr>
        <p:spPr/>
        <p:txBody>
          <a:bodyPr/>
          <a:lstStyle/>
          <a:p>
            <a:r>
              <a:rPr lang="en-US">
                <a:ea typeface="맑은 고딕"/>
                <a:cs typeface="Calibri Light"/>
              </a:rPr>
              <a:t>Sources Continued</a:t>
            </a:r>
            <a:endParaRPr lang="en-US"/>
          </a:p>
        </p:txBody>
      </p:sp>
      <p:sp>
        <p:nvSpPr>
          <p:cNvPr id="3" name="TextBox 2">
            <a:extLst>
              <a:ext uri="{FF2B5EF4-FFF2-40B4-BE49-F238E27FC236}">
                <a16:creationId xmlns:a16="http://schemas.microsoft.com/office/drawing/2014/main" id="{C7AED9E3-18CD-18A3-20B7-7AC831D73136}"/>
              </a:ext>
            </a:extLst>
          </p:cNvPr>
          <p:cNvSpPr txBox="1"/>
          <p:nvPr/>
        </p:nvSpPr>
        <p:spPr>
          <a:xfrm>
            <a:off x="796693" y="2087217"/>
            <a:ext cx="1128335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ea typeface="+mn-lt"/>
                <a:cs typeface="+mn-lt"/>
              </a:rPr>
              <a:t>Recursive Feature Selection: (Caret Package)</a:t>
            </a:r>
          </a:p>
          <a:p>
            <a:r>
              <a:rPr lang="en-US">
                <a:ea typeface="+mn-lt"/>
                <a:cs typeface="+mn-lt"/>
                <a:hlinkClick r:id="rId2"/>
              </a:rPr>
              <a:t>https://topepo.github.io/caret/recursive-feature-elimination.html</a:t>
            </a:r>
            <a:endParaRPr lang="en-US">
              <a:ea typeface="+mn-lt"/>
              <a:cs typeface="+mn-lt"/>
            </a:endParaRPr>
          </a:p>
          <a:p>
            <a:r>
              <a:rPr lang="en-US" b="1" u="sng">
                <a:cs typeface="Calibri"/>
              </a:rPr>
              <a:t>Other Prediction attempts for stator winding (EML Neural Network and Deep learning)</a:t>
            </a:r>
          </a:p>
          <a:p>
            <a:r>
              <a:rPr lang="en-US">
                <a:ea typeface="+mn-lt"/>
                <a:cs typeface="+mn-lt"/>
                <a:hlinkClick r:id="rId3"/>
              </a:rPr>
              <a:t>https://ieeexplore.ieee.org/document/9955806</a:t>
            </a:r>
            <a:r>
              <a:rPr lang="en-US">
                <a:ea typeface="+mn-lt"/>
                <a:cs typeface="+mn-lt"/>
              </a:rPr>
              <a:t> (PCA + ELM)</a:t>
            </a:r>
          </a:p>
          <a:p>
            <a:r>
              <a:rPr lang="en-US">
                <a:ea typeface="+mn-lt"/>
                <a:cs typeface="+mn-lt"/>
                <a:hlinkClick r:id="rId4"/>
              </a:rPr>
              <a:t>https://www.mdpi.com/1996-1073/13/18/4782</a:t>
            </a:r>
            <a:r>
              <a:rPr lang="en-US">
                <a:ea typeface="+mn-lt"/>
                <a:cs typeface="+mn-lt"/>
              </a:rPr>
              <a:t> (deep neural network)</a:t>
            </a:r>
          </a:p>
          <a:p>
            <a:r>
              <a:rPr lang="en-US" b="1" u="sng">
                <a:ea typeface="+mn-lt"/>
                <a:cs typeface="+mn-lt"/>
              </a:rPr>
              <a:t>Domain Knowledge:</a:t>
            </a:r>
          </a:p>
          <a:p>
            <a:r>
              <a:rPr lang="en-US">
                <a:ea typeface="+mn-lt"/>
                <a:cs typeface="+mn-lt"/>
                <a:hlinkClick r:id="rId5"/>
              </a:rPr>
              <a:t>https://www.mdpi.com/1424-8220/21/14/4655</a:t>
            </a:r>
            <a:r>
              <a:rPr lang="en-US">
                <a:ea typeface="+mn-lt"/>
                <a:cs typeface="+mn-lt"/>
              </a:rPr>
              <a:t> [1] (</a:t>
            </a:r>
            <a:r>
              <a:rPr lang="en-US"/>
              <a:t>Machine Learning for Sensor less Temperature Estimation)</a:t>
            </a:r>
          </a:p>
          <a:p>
            <a:r>
              <a:rPr lang="en-US">
                <a:ea typeface="+mn-lt"/>
                <a:cs typeface="+mn-lt"/>
                <a:hlinkClick r:id="rId6"/>
              </a:rPr>
              <a:t>https://www.toshiba.com/tic/datafiles/app_notes/Temperature_Rise_1605749858.pdf</a:t>
            </a:r>
            <a:r>
              <a:rPr lang="en-US">
                <a:ea typeface="+mn-lt"/>
                <a:cs typeface="+mn-lt"/>
              </a:rPr>
              <a:t> [2] (NEMA TEMP RATINGS)</a:t>
            </a:r>
          </a:p>
          <a:p>
            <a:r>
              <a:rPr lang="en-US">
                <a:ea typeface="+mn-lt"/>
                <a:cs typeface="+mn-lt"/>
                <a:hlinkClick r:id="rId7"/>
              </a:rPr>
              <a:t>https://insideevs.com/reviews/445486/mercedes-benz-eqv-first-drive/</a:t>
            </a:r>
            <a:r>
              <a:rPr lang="en-US">
                <a:ea typeface="+mn-lt"/>
                <a:cs typeface="+mn-lt"/>
              </a:rPr>
              <a:t> (EQV 300 long review and motor manufacturer)</a:t>
            </a:r>
          </a:p>
          <a:p>
            <a:r>
              <a:rPr lang="en-US">
                <a:ea typeface="+mn-lt"/>
                <a:cs typeface="+mn-lt"/>
                <a:hlinkClick r:id="rId8"/>
              </a:rPr>
              <a:t>https://www.diva-portal.org/smash/get/diva2:14278/FULLTEXT01.pdf</a:t>
            </a:r>
            <a:r>
              <a:rPr lang="en-US">
                <a:ea typeface="+mn-lt"/>
                <a:cs typeface="+mn-lt"/>
              </a:rPr>
              <a:t> (Thorough overview of Electric motor types)</a:t>
            </a:r>
          </a:p>
          <a:p>
            <a:endParaRPr lang="en-US">
              <a:cs typeface="Calibri"/>
            </a:endParaRPr>
          </a:p>
        </p:txBody>
      </p:sp>
    </p:spTree>
    <p:extLst>
      <p:ext uri="{BB962C8B-B14F-4D97-AF65-F5344CB8AC3E}">
        <p14:creationId xmlns:p14="http://schemas.microsoft.com/office/powerpoint/2010/main" val="155266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0" y="4051180"/>
            <a:ext cx="5495192" cy="92333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pPr algn="r"/>
            <a:r>
              <a:rPr lang="en-US" altLang="ko-KR">
                <a:effectLst/>
              </a:rPr>
              <a:t>QUESTIONS</a:t>
            </a:r>
            <a:endParaRPr lang="ko-KR" altLang="en-US">
              <a:effectLst/>
            </a:endParaRPr>
          </a:p>
        </p:txBody>
      </p:sp>
    </p:spTree>
    <p:extLst>
      <p:ext uri="{BB962C8B-B14F-4D97-AF65-F5344CB8AC3E}">
        <p14:creationId xmlns:p14="http://schemas.microsoft.com/office/powerpoint/2010/main" val="211630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3C0B99-7054-AEF6-DB23-26F4015C63C0}"/>
              </a:ext>
            </a:extLst>
          </p:cNvPr>
          <p:cNvSpPr>
            <a:spLocks noGrp="1"/>
          </p:cNvSpPr>
          <p:nvPr>
            <p:ph type="body" sz="quarter" idx="10"/>
          </p:nvPr>
        </p:nvSpPr>
        <p:spPr>
          <a:xfrm>
            <a:off x="7228" y="137745"/>
            <a:ext cx="12191422" cy="825853"/>
          </a:xfrm>
        </p:spPr>
        <p:txBody>
          <a:bodyPr/>
          <a:lstStyle/>
          <a:p>
            <a:r>
              <a:rPr lang="en-US" dirty="0">
                <a:latin typeface="Arial"/>
                <a:ea typeface="맑은 고딕"/>
                <a:cs typeface="Calibri Light"/>
              </a:rPr>
              <a:t>Bottom Line up Front (</a:t>
            </a:r>
            <a:r>
              <a:rPr lang="en-US" b="1" dirty="0">
                <a:latin typeface="Arial"/>
                <a:ea typeface="맑은 고딕"/>
                <a:cs typeface="Calibri Light"/>
              </a:rPr>
              <a:t>BLUF</a:t>
            </a:r>
            <a:r>
              <a:rPr lang="en-US" dirty="0">
                <a:latin typeface="Arial"/>
                <a:ea typeface="맑은 고딕"/>
                <a:cs typeface="Calibri Light"/>
              </a:rPr>
              <a:t>)</a:t>
            </a:r>
            <a:endParaRPr lang="en-US" dirty="0">
              <a:latin typeface="Arial"/>
              <a:ea typeface="맑은 고딕"/>
              <a:cs typeface="Arial"/>
            </a:endParaRPr>
          </a:p>
        </p:txBody>
      </p:sp>
      <p:cxnSp>
        <p:nvCxnSpPr>
          <p:cNvPr id="3" name="Straight Arrow Connector 2">
            <a:extLst>
              <a:ext uri="{FF2B5EF4-FFF2-40B4-BE49-F238E27FC236}">
                <a16:creationId xmlns:a16="http://schemas.microsoft.com/office/drawing/2014/main" id="{B9FA121D-0699-1BB5-189D-7BF2EE26F3C2}"/>
              </a:ext>
            </a:extLst>
          </p:cNvPr>
          <p:cNvCxnSpPr/>
          <p:nvPr/>
        </p:nvCxnSpPr>
        <p:spPr>
          <a:xfrm>
            <a:off x="6070120" y="1548442"/>
            <a:ext cx="8627" cy="4609380"/>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498A78A-6AE1-6FCB-6236-A4283E74C9C1}"/>
              </a:ext>
            </a:extLst>
          </p:cNvPr>
          <p:cNvCxnSpPr>
            <a:cxnSpLocks/>
          </p:cNvCxnSpPr>
          <p:nvPr/>
        </p:nvCxnSpPr>
        <p:spPr>
          <a:xfrm>
            <a:off x="143249" y="3854217"/>
            <a:ext cx="10921041" cy="23003"/>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B4304D7-E81E-05F7-71C3-4745FD10C7E6}"/>
              </a:ext>
            </a:extLst>
          </p:cNvPr>
          <p:cNvSpPr txBox="1"/>
          <p:nvPr/>
        </p:nvSpPr>
        <p:spPr>
          <a:xfrm>
            <a:off x="11404" y="960073"/>
            <a:ext cx="12193573" cy="381426"/>
          </a:xfrm>
          <a:prstGeom prst="rect">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a:solidFill>
                  <a:srgbClr val="000000"/>
                </a:solidFill>
                <a:latin typeface="Arial"/>
                <a:cs typeface="Calibri"/>
              </a:rPr>
              <a:t>Stator Winding</a:t>
            </a:r>
            <a:r>
              <a:rPr lang="en-US" b="1">
                <a:solidFill>
                  <a:srgbClr val="000000"/>
                </a:solidFill>
                <a:latin typeface="Arial"/>
                <a:cs typeface="Calibri"/>
              </a:rPr>
              <a:t>: Temp Prediction and </a:t>
            </a:r>
            <a:r>
              <a:rPr lang="en-US" b="1">
                <a:solidFill>
                  <a:srgbClr val="000000"/>
                </a:solidFill>
                <a:latin typeface="Arial"/>
                <a:cs typeface="Arial"/>
              </a:rPr>
              <a:t>Insulation Classification (CV 10-Fold)</a:t>
            </a:r>
            <a:endParaRPr lang="en-US">
              <a:solidFill>
                <a:srgbClr val="000000"/>
              </a:solidFill>
              <a:latin typeface="Arial"/>
              <a:cs typeface="Arial"/>
            </a:endParaRPr>
          </a:p>
        </p:txBody>
      </p:sp>
      <p:sp>
        <p:nvSpPr>
          <p:cNvPr id="11" name="TextBox 10">
            <a:extLst>
              <a:ext uri="{FF2B5EF4-FFF2-40B4-BE49-F238E27FC236}">
                <a16:creationId xmlns:a16="http://schemas.microsoft.com/office/drawing/2014/main" id="{8278E9C0-5B21-E9FE-8308-4B657437855E}"/>
              </a:ext>
            </a:extLst>
          </p:cNvPr>
          <p:cNvSpPr txBox="1"/>
          <p:nvPr/>
        </p:nvSpPr>
        <p:spPr>
          <a:xfrm>
            <a:off x="143249" y="1360041"/>
            <a:ext cx="58918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u="sng" dirty="0">
                <a:ea typeface="+mn-lt"/>
                <a:cs typeface="+mn-lt"/>
              </a:rPr>
              <a:t>REQUIREMENTS</a:t>
            </a:r>
          </a:p>
          <a:p>
            <a:r>
              <a:rPr lang="en-US" sz="1400" b="1" dirty="0">
                <a:ea typeface="+mn-lt"/>
                <a:cs typeface="+mn-lt"/>
              </a:rPr>
              <a:t>Source </a:t>
            </a:r>
            <a:r>
              <a:rPr lang="en-US" sz="1400" dirty="0">
                <a:ea typeface="+mn-lt"/>
                <a:cs typeface="+mn-lt"/>
              </a:rPr>
              <a:t>- Kaggle and Paderborn University</a:t>
            </a:r>
          </a:p>
          <a:p>
            <a:r>
              <a:rPr lang="en-US" sz="1400" dirty="0">
                <a:cs typeface="Calibri"/>
              </a:rPr>
              <a:t>High Level summary Raw predictors and response</a:t>
            </a:r>
            <a:endParaRPr lang="en-US" sz="1400" dirty="0">
              <a:cs typeface="Calibri"/>
              <a:hlinkClick r:id="rId2"/>
            </a:endParaRPr>
          </a:p>
          <a:p>
            <a:r>
              <a:rPr lang="en-US" sz="1400" dirty="0">
                <a:cs typeface="Calibri"/>
              </a:rPr>
              <a:t>Preprocessing applied</a:t>
            </a:r>
            <a:endParaRPr lang="en-US" sz="1400" dirty="0">
              <a:cs typeface="Calibri"/>
              <a:hlinkClick r:id="rId3"/>
            </a:endParaRPr>
          </a:p>
          <a:p>
            <a:r>
              <a:rPr lang="en-US" sz="1400" dirty="0">
                <a:cs typeface="Calibri"/>
              </a:rPr>
              <a:t>A high-level summary of the final cleaned-up data set</a:t>
            </a:r>
            <a:endParaRPr lang="en-US" sz="1400" dirty="0">
              <a:cs typeface="Arial"/>
            </a:endParaRPr>
          </a:p>
          <a:p>
            <a:r>
              <a:rPr lang="en-US" sz="1400" dirty="0">
                <a:ea typeface="+mn-lt"/>
                <a:cs typeface="+mn-lt"/>
              </a:rPr>
              <a:t>Models tried and Results </a:t>
            </a:r>
          </a:p>
          <a:p>
            <a:r>
              <a:rPr lang="en-US" sz="1400" dirty="0">
                <a:cs typeface="Calibri"/>
              </a:rPr>
              <a:t>Roadblocks encountered - Response variable initial change from permanent magnet to stator winding (due to Domain research). Brute force feature selection yielded poor results, so we tried recursive feature selection using a linear model. </a:t>
            </a:r>
          </a:p>
        </p:txBody>
      </p:sp>
      <p:sp>
        <p:nvSpPr>
          <p:cNvPr id="9" name="TextBox 1">
            <a:extLst>
              <a:ext uri="{FF2B5EF4-FFF2-40B4-BE49-F238E27FC236}">
                <a16:creationId xmlns:a16="http://schemas.microsoft.com/office/drawing/2014/main" id="{63BFF4CD-F1C8-00BA-71D7-E5300554DD5D}"/>
              </a:ext>
            </a:extLst>
          </p:cNvPr>
          <p:cNvSpPr txBox="1"/>
          <p:nvPr/>
        </p:nvSpPr>
        <p:spPr>
          <a:xfrm>
            <a:off x="134693" y="4059809"/>
            <a:ext cx="5669813" cy="246221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cs typeface="Calibri"/>
              </a:rPr>
              <a:t>Results/Insights</a:t>
            </a:r>
          </a:p>
          <a:p>
            <a:pPr marL="285750" indent="-285750">
              <a:buFont typeface="Arial"/>
              <a:buChar char="•"/>
            </a:pPr>
            <a:r>
              <a:rPr lang="en-US" sz="1400" b="1" dirty="0">
                <a:cs typeface="Calibri"/>
              </a:rPr>
              <a:t>Customer- </a:t>
            </a:r>
            <a:r>
              <a:rPr lang="en-US" sz="1400" dirty="0">
                <a:cs typeface="Calibri"/>
              </a:rPr>
              <a:t>Electric Car Manufacturers </a:t>
            </a:r>
            <a:endParaRPr lang="en-US" sz="1400" b="1" u="sng" dirty="0">
              <a:cs typeface="Calibri"/>
            </a:endParaRPr>
          </a:p>
          <a:p>
            <a:pPr marL="285750" indent="-285750">
              <a:buFont typeface="Arial"/>
              <a:buChar char="•"/>
            </a:pPr>
            <a:r>
              <a:rPr lang="en-US" sz="1400" b="1" dirty="0">
                <a:cs typeface="Calibri"/>
              </a:rPr>
              <a:t>Response</a:t>
            </a:r>
            <a:r>
              <a:rPr lang="en-US" sz="1400" dirty="0">
                <a:cs typeface="Calibri"/>
              </a:rPr>
              <a:t>- Stator Winding Temp, and Insulation Result Boolean column</a:t>
            </a:r>
            <a:endParaRPr lang="en-US" sz="1400" b="1" u="sng" dirty="0">
              <a:cs typeface="Calibri"/>
            </a:endParaRPr>
          </a:p>
          <a:p>
            <a:pPr marL="285750" indent="-285750">
              <a:buFont typeface="Arial"/>
              <a:buChar char="•"/>
            </a:pPr>
            <a:r>
              <a:rPr lang="en-US" sz="1400" b="1" dirty="0">
                <a:cs typeface="Calibri"/>
              </a:rPr>
              <a:t>Predictors-</a:t>
            </a:r>
            <a:r>
              <a:rPr lang="en-US" sz="1400" dirty="0">
                <a:cs typeface="Calibri"/>
              </a:rPr>
              <a:t> Stator tooth, stator Yoke, Coolant, pm, ambient</a:t>
            </a:r>
          </a:p>
          <a:p>
            <a:pPr marL="285750" indent="-285750">
              <a:buFont typeface="Arial"/>
              <a:buChar char="•"/>
            </a:pPr>
            <a:r>
              <a:rPr lang="en-US" sz="1400" b="1" dirty="0">
                <a:cs typeface="Calibri"/>
              </a:rPr>
              <a:t>What is the best Motor Prediction model- </a:t>
            </a:r>
          </a:p>
          <a:p>
            <a:pPr marL="400050" indent="-400050"/>
            <a:r>
              <a:rPr lang="en-US" sz="1400" b="1" dirty="0">
                <a:cs typeface="Calibri"/>
              </a:rPr>
              <a:t>        Elastic net – R2 </a:t>
            </a:r>
            <a:r>
              <a:rPr lang="en-US" sz="1400" dirty="0">
                <a:latin typeface="Calibri Light"/>
                <a:cs typeface="Calibri Light"/>
              </a:rPr>
              <a:t>.999 </a:t>
            </a:r>
            <a:r>
              <a:rPr lang="en-US" sz="1400" b="1" dirty="0">
                <a:latin typeface="Calibri Light"/>
                <a:cs typeface="Calibri Light"/>
              </a:rPr>
              <a:t>RMSE </a:t>
            </a:r>
            <a:r>
              <a:rPr lang="en-US" sz="1400" dirty="0">
                <a:latin typeface="Calibri Light"/>
                <a:cs typeface="Calibri Light"/>
              </a:rPr>
              <a:t> .859  Degree Celsius   Lambda 0.4987   alpha 0.5</a:t>
            </a:r>
            <a:endParaRPr lang="en-US" sz="1400" dirty="0">
              <a:ea typeface="+mn-lt"/>
              <a:cs typeface="+mn-lt"/>
            </a:endParaRPr>
          </a:p>
          <a:p>
            <a:pPr marL="285750" indent="-285750">
              <a:buFont typeface="Arial"/>
              <a:buChar char="•"/>
            </a:pPr>
            <a:r>
              <a:rPr lang="en-US" sz="1400" b="1" dirty="0">
                <a:cs typeface="Calibri"/>
              </a:rPr>
              <a:t>Methodologies- </a:t>
            </a:r>
            <a:r>
              <a:rPr lang="en-US" sz="1400" dirty="0">
                <a:cs typeface="Calibri"/>
              </a:rPr>
              <a:t>50% sample, 70/30 train/test stratified, center &amp; scale, </a:t>
            </a:r>
            <a:r>
              <a:rPr lang="en-US" sz="1400" dirty="0">
                <a:ea typeface="+mn-lt"/>
                <a:cs typeface="+mn-lt"/>
              </a:rPr>
              <a:t>Recursive Feature Selection using </a:t>
            </a:r>
            <a:r>
              <a:rPr lang="en-US" sz="1400" dirty="0" err="1">
                <a:ea typeface="+mn-lt"/>
                <a:cs typeface="+mn-lt"/>
              </a:rPr>
              <a:t>lm</a:t>
            </a:r>
            <a:r>
              <a:rPr lang="en-US" sz="1400" dirty="0">
                <a:ea typeface="+mn-lt"/>
                <a:cs typeface="+mn-lt"/>
              </a:rPr>
              <a:t> (to find 5 best vars), tried all Linear Models, PCA, and K-means, Logistic Regression, Neural Network,  and Entire Data train validation</a:t>
            </a:r>
          </a:p>
        </p:txBody>
      </p:sp>
      <p:sp>
        <p:nvSpPr>
          <p:cNvPr id="5" name="TextBox 4">
            <a:extLst>
              <a:ext uri="{FF2B5EF4-FFF2-40B4-BE49-F238E27FC236}">
                <a16:creationId xmlns:a16="http://schemas.microsoft.com/office/drawing/2014/main" id="{2B8AF565-AF5C-617E-1C63-6E3673A63C49}"/>
              </a:ext>
            </a:extLst>
          </p:cNvPr>
          <p:cNvSpPr txBox="1"/>
          <p:nvPr/>
        </p:nvSpPr>
        <p:spPr>
          <a:xfrm>
            <a:off x="6113255" y="1257604"/>
            <a:ext cx="589184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u="sng" dirty="0">
              <a:latin typeface="Arial"/>
              <a:cs typeface="Calibri"/>
            </a:endParaRPr>
          </a:p>
          <a:p>
            <a:r>
              <a:rPr lang="en-US" sz="1400" u="sng" dirty="0">
                <a:cs typeface="Calibri"/>
              </a:rPr>
              <a:t>Roadblocks encountered for Insulation Classification-</a:t>
            </a:r>
            <a:r>
              <a:rPr lang="en-US" sz="1400" dirty="0">
                <a:cs typeface="Calibri"/>
              </a:rPr>
              <a:t> </a:t>
            </a:r>
          </a:p>
          <a:p>
            <a:pPr marL="342900" indent="-342900">
              <a:buAutoNum type="arabicParenR"/>
            </a:pPr>
            <a:r>
              <a:rPr lang="en-US" sz="1400" dirty="0">
                <a:cs typeface="Calibri"/>
              </a:rPr>
              <a:t>Type of insulation used in the data not provided by Paderborn University. We had to make an assumption regarding insulation type in our data.</a:t>
            </a:r>
          </a:p>
          <a:p>
            <a:pPr marL="342900" indent="-342900">
              <a:buAutoNum type="arabicParenR"/>
            </a:pPr>
            <a:r>
              <a:rPr lang="en-US" sz="1400" dirty="0">
                <a:cs typeface="Calibri"/>
              </a:rPr>
              <a:t>Initial Classification Logistics regression yielded poor results using all 12 quantitative  predictors. Had to use original 5 predictors.</a:t>
            </a:r>
          </a:p>
        </p:txBody>
      </p:sp>
      <p:pic>
        <p:nvPicPr>
          <p:cNvPr id="10" name="Picture 11" descr="Chart&#10;&#10;Description automatically generated">
            <a:extLst>
              <a:ext uri="{FF2B5EF4-FFF2-40B4-BE49-F238E27FC236}">
                <a16:creationId xmlns:a16="http://schemas.microsoft.com/office/drawing/2014/main" id="{EDD18C75-973C-0C38-AEBC-C52E6A993442}"/>
              </a:ext>
            </a:extLst>
          </p:cNvPr>
          <p:cNvPicPr>
            <a:picLocks noChangeAspect="1"/>
          </p:cNvPicPr>
          <p:nvPr/>
        </p:nvPicPr>
        <p:blipFill>
          <a:blip r:embed="rId4"/>
          <a:stretch>
            <a:fillRect/>
          </a:stretch>
        </p:blipFill>
        <p:spPr>
          <a:xfrm>
            <a:off x="6344361" y="4200222"/>
            <a:ext cx="2743200" cy="2181386"/>
          </a:xfrm>
          <a:prstGeom prst="rect">
            <a:avLst/>
          </a:prstGeom>
        </p:spPr>
      </p:pic>
      <p:pic>
        <p:nvPicPr>
          <p:cNvPr id="7" name="Picture 11">
            <a:extLst>
              <a:ext uri="{FF2B5EF4-FFF2-40B4-BE49-F238E27FC236}">
                <a16:creationId xmlns:a16="http://schemas.microsoft.com/office/drawing/2014/main" id="{BEFAEDFD-8B11-534C-3D05-D2E4086EFFE2}"/>
              </a:ext>
            </a:extLst>
          </p:cNvPr>
          <p:cNvPicPr>
            <a:picLocks noChangeAspect="1"/>
          </p:cNvPicPr>
          <p:nvPr/>
        </p:nvPicPr>
        <p:blipFill>
          <a:blip r:embed="rId5"/>
          <a:stretch>
            <a:fillRect/>
          </a:stretch>
        </p:blipFill>
        <p:spPr>
          <a:xfrm>
            <a:off x="9353175" y="4124627"/>
            <a:ext cx="1957010" cy="2406160"/>
          </a:xfrm>
          <a:prstGeom prst="rect">
            <a:avLst/>
          </a:prstGeom>
        </p:spPr>
      </p:pic>
    </p:spTree>
    <p:extLst>
      <p:ext uri="{BB962C8B-B14F-4D97-AF65-F5344CB8AC3E}">
        <p14:creationId xmlns:p14="http://schemas.microsoft.com/office/powerpoint/2010/main" val="396312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0068D2-7388-0F54-1B35-E6BE8B6E34BB}"/>
              </a:ext>
            </a:extLst>
          </p:cNvPr>
          <p:cNvSpPr>
            <a:spLocks noGrp="1"/>
          </p:cNvSpPr>
          <p:nvPr>
            <p:ph type="body" sz="quarter" idx="10"/>
          </p:nvPr>
        </p:nvSpPr>
        <p:spPr/>
        <p:txBody>
          <a:bodyPr/>
          <a:lstStyle/>
          <a:p>
            <a:r>
              <a:rPr lang="en-US">
                <a:ea typeface="맑은 고딕"/>
                <a:cs typeface="Calibri Light"/>
              </a:rPr>
              <a:t>Domain Knowlege</a:t>
            </a:r>
            <a:endParaRPr lang="en-US"/>
          </a:p>
        </p:txBody>
      </p:sp>
      <p:pic>
        <p:nvPicPr>
          <p:cNvPr id="3" name="Picture 3" descr="Diagram&#10;&#10;Description automatically generated">
            <a:extLst>
              <a:ext uri="{FF2B5EF4-FFF2-40B4-BE49-F238E27FC236}">
                <a16:creationId xmlns:a16="http://schemas.microsoft.com/office/drawing/2014/main" id="{6C3F37D1-ACB4-BD09-A1D1-04EF447240F3}"/>
              </a:ext>
            </a:extLst>
          </p:cNvPr>
          <p:cNvPicPr>
            <a:picLocks noChangeAspect="1"/>
          </p:cNvPicPr>
          <p:nvPr/>
        </p:nvPicPr>
        <p:blipFill>
          <a:blip r:embed="rId2"/>
          <a:stretch>
            <a:fillRect/>
          </a:stretch>
        </p:blipFill>
        <p:spPr>
          <a:xfrm>
            <a:off x="462844" y="1454057"/>
            <a:ext cx="3364088" cy="3526553"/>
          </a:xfrm>
          <a:prstGeom prst="rect">
            <a:avLst/>
          </a:prstGeom>
        </p:spPr>
      </p:pic>
      <p:sp>
        <p:nvSpPr>
          <p:cNvPr id="4" name="TextBox 3">
            <a:extLst>
              <a:ext uri="{FF2B5EF4-FFF2-40B4-BE49-F238E27FC236}">
                <a16:creationId xmlns:a16="http://schemas.microsoft.com/office/drawing/2014/main" id="{05CC9F6A-B69A-423B-E94D-8265A9053147}"/>
              </a:ext>
            </a:extLst>
          </p:cNvPr>
          <p:cNvSpPr txBox="1"/>
          <p:nvPr/>
        </p:nvSpPr>
        <p:spPr>
          <a:xfrm>
            <a:off x="677333" y="5178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Stator winding Censor</a:t>
            </a:r>
            <a:endParaRPr lang="en-US"/>
          </a:p>
        </p:txBody>
      </p:sp>
      <p:pic>
        <p:nvPicPr>
          <p:cNvPr id="6" name="Picture 6">
            <a:extLst>
              <a:ext uri="{FF2B5EF4-FFF2-40B4-BE49-F238E27FC236}">
                <a16:creationId xmlns:a16="http://schemas.microsoft.com/office/drawing/2014/main" id="{7B836AA2-A321-7A65-17EE-4EA413C02909}"/>
              </a:ext>
            </a:extLst>
          </p:cNvPr>
          <p:cNvPicPr>
            <a:picLocks noChangeAspect="1"/>
          </p:cNvPicPr>
          <p:nvPr/>
        </p:nvPicPr>
        <p:blipFill>
          <a:blip r:embed="rId3"/>
          <a:stretch>
            <a:fillRect/>
          </a:stretch>
        </p:blipFill>
        <p:spPr>
          <a:xfrm>
            <a:off x="7645400" y="1347653"/>
            <a:ext cx="3999088" cy="2271805"/>
          </a:xfrm>
          <a:prstGeom prst="rect">
            <a:avLst/>
          </a:prstGeom>
        </p:spPr>
      </p:pic>
      <p:sp>
        <p:nvSpPr>
          <p:cNvPr id="7" name="TextBox 6">
            <a:extLst>
              <a:ext uri="{FF2B5EF4-FFF2-40B4-BE49-F238E27FC236}">
                <a16:creationId xmlns:a16="http://schemas.microsoft.com/office/drawing/2014/main" id="{1984F615-EAFA-BB55-5A0F-D4E4D51EE9E3}"/>
              </a:ext>
            </a:extLst>
          </p:cNvPr>
          <p:cNvSpPr txBox="1"/>
          <p:nvPr/>
        </p:nvSpPr>
        <p:spPr>
          <a:xfrm>
            <a:off x="8325555" y="37394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Overheated stator windings</a:t>
            </a:r>
            <a:endParaRPr lang="en-US" err="1"/>
          </a:p>
        </p:txBody>
      </p:sp>
      <p:sp>
        <p:nvSpPr>
          <p:cNvPr id="8" name="TextBox 7">
            <a:extLst>
              <a:ext uri="{FF2B5EF4-FFF2-40B4-BE49-F238E27FC236}">
                <a16:creationId xmlns:a16="http://schemas.microsoft.com/office/drawing/2014/main" id="{4B04E5EE-84FF-22E3-4433-04BAE0179C81}"/>
              </a:ext>
            </a:extLst>
          </p:cNvPr>
          <p:cNvSpPr txBox="1"/>
          <p:nvPr/>
        </p:nvSpPr>
        <p:spPr>
          <a:xfrm>
            <a:off x="155222" y="5856109"/>
            <a:ext cx="47751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u="sng">
                <a:cs typeface="Calibri"/>
              </a:rPr>
              <a:t>Note:</a:t>
            </a:r>
            <a:r>
              <a:rPr lang="en-US" sz="1100">
                <a:cs typeface="Calibri"/>
              </a:rPr>
              <a:t> </a:t>
            </a:r>
            <a:r>
              <a:rPr lang="en-US" sz="1100">
                <a:ea typeface="+mn-lt"/>
                <a:cs typeface="+mn-lt"/>
              </a:rPr>
              <a:t>stator temperature is strongly correlated with the exponentially weighted moving average of the PMSM motor coolant temperature, and removing this variable from the feature vector results in a significant decrease in the effectiveness of the prediction algorithm. [1]</a:t>
            </a:r>
            <a:endParaRPr lang="en-US" sz="1100">
              <a:cs typeface="Calibri"/>
            </a:endParaRPr>
          </a:p>
        </p:txBody>
      </p:sp>
      <p:sp>
        <p:nvSpPr>
          <p:cNvPr id="9" name="TextBox 8">
            <a:extLst>
              <a:ext uri="{FF2B5EF4-FFF2-40B4-BE49-F238E27FC236}">
                <a16:creationId xmlns:a16="http://schemas.microsoft.com/office/drawing/2014/main" id="{3B4AF347-DEEE-833D-41E4-25D24532B1D2}"/>
              </a:ext>
            </a:extLst>
          </p:cNvPr>
          <p:cNvSpPr txBox="1"/>
          <p:nvPr/>
        </p:nvSpPr>
        <p:spPr>
          <a:xfrm>
            <a:off x="4837289" y="5853289"/>
            <a:ext cx="610164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NEMA specifies letter designations for motor insulation temperature ratings. These insulation temperature ratings are denoted as Class: A = 105°C, B = 130°C, F = 155°C, and H = 180°C [2]</a:t>
            </a:r>
            <a:endParaRPr lang="en-US" sz="1400">
              <a:cs typeface="Calibri"/>
            </a:endParaRPr>
          </a:p>
        </p:txBody>
      </p:sp>
      <p:pic>
        <p:nvPicPr>
          <p:cNvPr id="10" name="Picture 10">
            <a:extLst>
              <a:ext uri="{FF2B5EF4-FFF2-40B4-BE49-F238E27FC236}">
                <a16:creationId xmlns:a16="http://schemas.microsoft.com/office/drawing/2014/main" id="{36B09DD6-A9CF-3A46-5289-23A98455445D}"/>
              </a:ext>
            </a:extLst>
          </p:cNvPr>
          <p:cNvPicPr>
            <a:picLocks noChangeAspect="1"/>
          </p:cNvPicPr>
          <p:nvPr/>
        </p:nvPicPr>
        <p:blipFill>
          <a:blip r:embed="rId4"/>
          <a:stretch>
            <a:fillRect/>
          </a:stretch>
        </p:blipFill>
        <p:spPr>
          <a:xfrm>
            <a:off x="3821290" y="1343291"/>
            <a:ext cx="3773310" cy="2393417"/>
          </a:xfrm>
          <a:prstGeom prst="rect">
            <a:avLst/>
          </a:prstGeom>
        </p:spPr>
      </p:pic>
      <p:pic>
        <p:nvPicPr>
          <p:cNvPr id="5" name="Picture 10" descr="A picture containing camera&#10;&#10;Description automatically generated">
            <a:extLst>
              <a:ext uri="{FF2B5EF4-FFF2-40B4-BE49-F238E27FC236}">
                <a16:creationId xmlns:a16="http://schemas.microsoft.com/office/drawing/2014/main" id="{C681788A-5430-99FC-E091-3D7AF9AA9C7A}"/>
              </a:ext>
            </a:extLst>
          </p:cNvPr>
          <p:cNvPicPr>
            <a:picLocks noChangeAspect="1"/>
          </p:cNvPicPr>
          <p:nvPr/>
        </p:nvPicPr>
        <p:blipFill>
          <a:blip r:embed="rId5"/>
          <a:stretch>
            <a:fillRect/>
          </a:stretch>
        </p:blipFill>
        <p:spPr>
          <a:xfrm>
            <a:off x="3694288" y="3786349"/>
            <a:ext cx="1952978" cy="2065191"/>
          </a:xfrm>
          <a:prstGeom prst="rect">
            <a:avLst/>
          </a:prstGeom>
        </p:spPr>
      </p:pic>
      <p:pic>
        <p:nvPicPr>
          <p:cNvPr id="11" name="Picture 11">
            <a:extLst>
              <a:ext uri="{FF2B5EF4-FFF2-40B4-BE49-F238E27FC236}">
                <a16:creationId xmlns:a16="http://schemas.microsoft.com/office/drawing/2014/main" id="{95E25092-F630-8756-C0B9-AB7EEF8BFB4C}"/>
              </a:ext>
            </a:extLst>
          </p:cNvPr>
          <p:cNvPicPr>
            <a:picLocks noChangeAspect="1"/>
          </p:cNvPicPr>
          <p:nvPr/>
        </p:nvPicPr>
        <p:blipFill>
          <a:blip r:embed="rId6"/>
          <a:stretch>
            <a:fillRect/>
          </a:stretch>
        </p:blipFill>
        <p:spPr>
          <a:xfrm>
            <a:off x="6350107" y="5273715"/>
            <a:ext cx="2743200" cy="360727"/>
          </a:xfrm>
          <a:prstGeom prst="rect">
            <a:avLst/>
          </a:prstGeom>
        </p:spPr>
      </p:pic>
      <p:sp>
        <p:nvSpPr>
          <p:cNvPr id="12" name="Rectangle 11">
            <a:extLst>
              <a:ext uri="{FF2B5EF4-FFF2-40B4-BE49-F238E27FC236}">
                <a16:creationId xmlns:a16="http://schemas.microsoft.com/office/drawing/2014/main" id="{3441C2AF-35B1-8227-CDDA-619DF9436A26}"/>
              </a:ext>
            </a:extLst>
          </p:cNvPr>
          <p:cNvSpPr/>
          <p:nvPr/>
        </p:nvSpPr>
        <p:spPr>
          <a:xfrm>
            <a:off x="5037666" y="1594555"/>
            <a:ext cx="818444" cy="2398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2581A9-C000-AB60-153A-1052519B475D}"/>
              </a:ext>
            </a:extLst>
          </p:cNvPr>
          <p:cNvSpPr/>
          <p:nvPr/>
        </p:nvSpPr>
        <p:spPr>
          <a:xfrm>
            <a:off x="3598332" y="3781777"/>
            <a:ext cx="2158999" cy="20037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C6F6FE2-4221-545D-7AE6-81B01A4C8C61}"/>
              </a:ext>
            </a:extLst>
          </p:cNvPr>
          <p:cNvSpPr txBox="1"/>
          <p:nvPr/>
        </p:nvSpPr>
        <p:spPr>
          <a:xfrm>
            <a:off x="6354239" y="4910420"/>
            <a:ext cx="4540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Our Dataset Stator Winding Temp Range</a:t>
            </a:r>
            <a:endParaRPr lang="en-US" err="1"/>
          </a:p>
        </p:txBody>
      </p:sp>
    </p:spTree>
    <p:extLst>
      <p:ext uri="{BB962C8B-B14F-4D97-AF65-F5344CB8AC3E}">
        <p14:creationId xmlns:p14="http://schemas.microsoft.com/office/powerpoint/2010/main" val="414295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E48D02-B94F-E398-03F5-46AA610E2ACD}"/>
              </a:ext>
            </a:extLst>
          </p:cNvPr>
          <p:cNvSpPr>
            <a:spLocks noGrp="1"/>
          </p:cNvSpPr>
          <p:nvPr>
            <p:ph type="body" sz="quarter" idx="10"/>
          </p:nvPr>
        </p:nvSpPr>
        <p:spPr>
          <a:xfrm>
            <a:off x="323529" y="-92430"/>
            <a:ext cx="11573197" cy="1588127"/>
          </a:xfrm>
        </p:spPr>
        <p:txBody>
          <a:bodyPr/>
          <a:lstStyle/>
          <a:p>
            <a:r>
              <a:rPr lang="en-US">
                <a:ea typeface="맑은 고딕"/>
                <a:cs typeface="Calibri Light"/>
              </a:rPr>
              <a:t>Stator Winding insulation Allowable Temperature Ratings</a:t>
            </a:r>
            <a:endParaRPr lang="en-US"/>
          </a:p>
        </p:txBody>
      </p:sp>
      <p:pic>
        <p:nvPicPr>
          <p:cNvPr id="3" name="Picture 3" descr="Table&#10;&#10;Description automatically generated">
            <a:extLst>
              <a:ext uri="{FF2B5EF4-FFF2-40B4-BE49-F238E27FC236}">
                <a16:creationId xmlns:a16="http://schemas.microsoft.com/office/drawing/2014/main" id="{D5487247-F1BF-C08D-14FC-08AA674D9612}"/>
              </a:ext>
            </a:extLst>
          </p:cNvPr>
          <p:cNvPicPr>
            <a:picLocks noChangeAspect="1"/>
          </p:cNvPicPr>
          <p:nvPr/>
        </p:nvPicPr>
        <p:blipFill rotWithShape="1">
          <a:blip r:embed="rId2"/>
          <a:srcRect l="37" t="37405" r="-14" b="-126"/>
          <a:stretch/>
        </p:blipFill>
        <p:spPr>
          <a:xfrm>
            <a:off x="1623180" y="2093218"/>
            <a:ext cx="8611415" cy="3013317"/>
          </a:xfrm>
          <a:prstGeom prst="rect">
            <a:avLst/>
          </a:prstGeom>
        </p:spPr>
      </p:pic>
      <p:sp>
        <p:nvSpPr>
          <p:cNvPr id="4" name="TextBox 3">
            <a:extLst>
              <a:ext uri="{FF2B5EF4-FFF2-40B4-BE49-F238E27FC236}">
                <a16:creationId xmlns:a16="http://schemas.microsoft.com/office/drawing/2014/main" id="{4121B2CF-6251-5374-7CEC-D06EEBC686C7}"/>
              </a:ext>
            </a:extLst>
          </p:cNvPr>
          <p:cNvSpPr txBox="1"/>
          <p:nvPr/>
        </p:nvSpPr>
        <p:spPr>
          <a:xfrm>
            <a:off x="1210734" y="5228368"/>
            <a:ext cx="101656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http://www.drivesandautomation.co.uk/useful-information/nema-insulation-classes/</a:t>
            </a:r>
            <a:r>
              <a:rPr lang="en-US"/>
              <a:t> </a:t>
            </a:r>
          </a:p>
        </p:txBody>
      </p:sp>
      <p:sp>
        <p:nvSpPr>
          <p:cNvPr id="5" name="Rectangle 4">
            <a:extLst>
              <a:ext uri="{FF2B5EF4-FFF2-40B4-BE49-F238E27FC236}">
                <a16:creationId xmlns:a16="http://schemas.microsoft.com/office/drawing/2014/main" id="{B4399B3A-A669-11F5-F251-F1DC4E33689E}"/>
              </a:ext>
            </a:extLst>
          </p:cNvPr>
          <p:cNvSpPr/>
          <p:nvPr/>
        </p:nvSpPr>
        <p:spPr>
          <a:xfrm>
            <a:off x="1467555" y="3852334"/>
            <a:ext cx="8777111" cy="43744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A56682D-E99D-EABB-9C84-F03085687825}"/>
              </a:ext>
            </a:extLst>
          </p:cNvPr>
          <p:cNvSpPr/>
          <p:nvPr/>
        </p:nvSpPr>
        <p:spPr>
          <a:xfrm>
            <a:off x="6674555" y="3203222"/>
            <a:ext cx="790222" cy="18626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7" name="TextBox 6">
            <a:extLst>
              <a:ext uri="{FF2B5EF4-FFF2-40B4-BE49-F238E27FC236}">
                <a16:creationId xmlns:a16="http://schemas.microsoft.com/office/drawing/2014/main" id="{7F301B3E-BEE8-22EE-D7B2-E4D64FFC4F03}"/>
              </a:ext>
            </a:extLst>
          </p:cNvPr>
          <p:cNvSpPr txBox="1"/>
          <p:nvPr/>
        </p:nvSpPr>
        <p:spPr>
          <a:xfrm>
            <a:off x="124983" y="2689174"/>
            <a:ext cx="1303867" cy="156966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a:rPr>
              <a:t>Meaning RMSE less than 10 degrees Celsius is required</a:t>
            </a:r>
          </a:p>
        </p:txBody>
      </p:sp>
    </p:spTree>
    <p:extLst>
      <p:ext uri="{BB962C8B-B14F-4D97-AF65-F5344CB8AC3E}">
        <p14:creationId xmlns:p14="http://schemas.microsoft.com/office/powerpoint/2010/main" val="301142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51199"/>
            <a:ext cx="11573197" cy="1300869"/>
          </a:xfrm>
          <a:prstGeom prst="rect">
            <a:avLst/>
          </a:prstGeom>
        </p:spPr>
        <p:txBody>
          <a:bodyPr/>
          <a:lstStyle/>
          <a:p>
            <a:r>
              <a:rPr lang="en-US"/>
              <a:t>Electric Motor Dataset</a:t>
            </a:r>
          </a:p>
          <a:p>
            <a:r>
              <a:rPr lang="en-US" sz="2400"/>
              <a:t>(13 Columns, 1330816 Rows)</a:t>
            </a:r>
          </a:p>
        </p:txBody>
      </p:sp>
      <p:pic>
        <p:nvPicPr>
          <p:cNvPr id="4" name="Picture 3">
            <a:extLst>
              <a:ext uri="{FF2B5EF4-FFF2-40B4-BE49-F238E27FC236}">
                <a16:creationId xmlns:a16="http://schemas.microsoft.com/office/drawing/2014/main" id="{13B69001-BE18-FCF7-3540-E90EB952EA00}"/>
              </a:ext>
            </a:extLst>
          </p:cNvPr>
          <p:cNvPicPr>
            <a:picLocks noChangeAspect="1"/>
          </p:cNvPicPr>
          <p:nvPr/>
        </p:nvPicPr>
        <p:blipFill>
          <a:blip r:embed="rId2"/>
          <a:stretch>
            <a:fillRect/>
          </a:stretch>
        </p:blipFill>
        <p:spPr>
          <a:xfrm>
            <a:off x="151904" y="1346896"/>
            <a:ext cx="6591720" cy="2505075"/>
          </a:xfrm>
          <a:prstGeom prst="rect">
            <a:avLst/>
          </a:prstGeom>
        </p:spPr>
      </p:pic>
      <p:pic>
        <p:nvPicPr>
          <p:cNvPr id="6" name="Picture 5">
            <a:extLst>
              <a:ext uri="{FF2B5EF4-FFF2-40B4-BE49-F238E27FC236}">
                <a16:creationId xmlns:a16="http://schemas.microsoft.com/office/drawing/2014/main" id="{5C1A9C6C-56DC-5F58-CD49-F52AF8AFE92A}"/>
              </a:ext>
            </a:extLst>
          </p:cNvPr>
          <p:cNvPicPr>
            <a:picLocks noChangeAspect="1"/>
          </p:cNvPicPr>
          <p:nvPr/>
        </p:nvPicPr>
        <p:blipFill>
          <a:blip r:embed="rId3"/>
          <a:stretch>
            <a:fillRect/>
          </a:stretch>
        </p:blipFill>
        <p:spPr>
          <a:xfrm>
            <a:off x="151904" y="3873830"/>
            <a:ext cx="3262252" cy="1976993"/>
          </a:xfrm>
          <a:prstGeom prst="rect">
            <a:avLst/>
          </a:prstGeom>
        </p:spPr>
      </p:pic>
      <p:pic>
        <p:nvPicPr>
          <p:cNvPr id="8" name="Picture 7">
            <a:extLst>
              <a:ext uri="{FF2B5EF4-FFF2-40B4-BE49-F238E27FC236}">
                <a16:creationId xmlns:a16="http://schemas.microsoft.com/office/drawing/2014/main" id="{E8F4F10C-8BCD-8C2D-F636-84D4ADBC6F7D}"/>
              </a:ext>
            </a:extLst>
          </p:cNvPr>
          <p:cNvPicPr>
            <a:picLocks noChangeAspect="1"/>
          </p:cNvPicPr>
          <p:nvPr/>
        </p:nvPicPr>
        <p:blipFill>
          <a:blip r:embed="rId4"/>
          <a:stretch>
            <a:fillRect/>
          </a:stretch>
        </p:blipFill>
        <p:spPr>
          <a:xfrm>
            <a:off x="6743624" y="1353025"/>
            <a:ext cx="2862024" cy="1699125"/>
          </a:xfrm>
          <a:prstGeom prst="rect">
            <a:avLst/>
          </a:prstGeom>
        </p:spPr>
      </p:pic>
      <p:pic>
        <p:nvPicPr>
          <p:cNvPr id="10" name="Picture 9">
            <a:extLst>
              <a:ext uri="{FF2B5EF4-FFF2-40B4-BE49-F238E27FC236}">
                <a16:creationId xmlns:a16="http://schemas.microsoft.com/office/drawing/2014/main" id="{8DFD1E87-054D-8CAD-BC9C-462C67547C16}"/>
              </a:ext>
            </a:extLst>
          </p:cNvPr>
          <p:cNvPicPr>
            <a:picLocks noChangeAspect="1"/>
          </p:cNvPicPr>
          <p:nvPr/>
        </p:nvPicPr>
        <p:blipFill>
          <a:blip r:embed="rId5"/>
          <a:stretch>
            <a:fillRect/>
          </a:stretch>
        </p:blipFill>
        <p:spPr>
          <a:xfrm>
            <a:off x="9646781" y="1346896"/>
            <a:ext cx="2249945" cy="1827770"/>
          </a:xfrm>
          <a:prstGeom prst="rect">
            <a:avLst/>
          </a:prstGeom>
        </p:spPr>
      </p:pic>
      <p:pic>
        <p:nvPicPr>
          <p:cNvPr id="12" name="Picture 11">
            <a:extLst>
              <a:ext uri="{FF2B5EF4-FFF2-40B4-BE49-F238E27FC236}">
                <a16:creationId xmlns:a16="http://schemas.microsoft.com/office/drawing/2014/main" id="{61DE02FC-0744-DC71-6871-CBBF5B2720F9}"/>
              </a:ext>
            </a:extLst>
          </p:cNvPr>
          <p:cNvPicPr>
            <a:picLocks noChangeAspect="1"/>
          </p:cNvPicPr>
          <p:nvPr/>
        </p:nvPicPr>
        <p:blipFill>
          <a:blip r:embed="rId6"/>
          <a:stretch>
            <a:fillRect/>
          </a:stretch>
        </p:blipFill>
        <p:spPr>
          <a:xfrm>
            <a:off x="3553119" y="3951453"/>
            <a:ext cx="4866485" cy="1389357"/>
          </a:xfrm>
          <a:prstGeom prst="rect">
            <a:avLst/>
          </a:prstGeom>
        </p:spPr>
      </p:pic>
      <p:pic>
        <p:nvPicPr>
          <p:cNvPr id="14" name="Picture 13">
            <a:extLst>
              <a:ext uri="{FF2B5EF4-FFF2-40B4-BE49-F238E27FC236}">
                <a16:creationId xmlns:a16="http://schemas.microsoft.com/office/drawing/2014/main" id="{F06BE232-B008-EA91-0C4C-E7E3A4AD27AC}"/>
              </a:ext>
            </a:extLst>
          </p:cNvPr>
          <p:cNvPicPr>
            <a:picLocks noChangeAspect="1"/>
          </p:cNvPicPr>
          <p:nvPr/>
        </p:nvPicPr>
        <p:blipFill>
          <a:blip r:embed="rId7"/>
          <a:stretch>
            <a:fillRect/>
          </a:stretch>
        </p:blipFill>
        <p:spPr>
          <a:xfrm>
            <a:off x="3553119" y="5386314"/>
            <a:ext cx="4866485" cy="1420487"/>
          </a:xfrm>
          <a:prstGeom prst="rect">
            <a:avLst/>
          </a:prstGeom>
        </p:spPr>
      </p:pic>
      <p:pic>
        <p:nvPicPr>
          <p:cNvPr id="16" name="Picture 15">
            <a:extLst>
              <a:ext uri="{FF2B5EF4-FFF2-40B4-BE49-F238E27FC236}">
                <a16:creationId xmlns:a16="http://schemas.microsoft.com/office/drawing/2014/main" id="{4F05A160-5188-1769-D6B1-4A0B86A86C56}"/>
              </a:ext>
            </a:extLst>
          </p:cNvPr>
          <p:cNvPicPr>
            <a:picLocks noChangeAspect="1"/>
          </p:cNvPicPr>
          <p:nvPr/>
        </p:nvPicPr>
        <p:blipFill>
          <a:blip r:embed="rId8"/>
          <a:stretch>
            <a:fillRect/>
          </a:stretch>
        </p:blipFill>
        <p:spPr>
          <a:xfrm>
            <a:off x="8551140" y="3951453"/>
            <a:ext cx="3004889" cy="1477112"/>
          </a:xfrm>
          <a:prstGeom prst="rect">
            <a:avLst/>
          </a:prstGeom>
        </p:spPr>
      </p:pic>
      <p:sp>
        <p:nvSpPr>
          <p:cNvPr id="3" name="TextBox 2">
            <a:extLst>
              <a:ext uri="{FF2B5EF4-FFF2-40B4-BE49-F238E27FC236}">
                <a16:creationId xmlns:a16="http://schemas.microsoft.com/office/drawing/2014/main" id="{6C927EB7-8C75-B827-F137-272A01DB6A3E}"/>
              </a:ext>
            </a:extLst>
          </p:cNvPr>
          <p:cNvSpPr txBox="1"/>
          <p:nvPr/>
        </p:nvSpPr>
        <p:spPr>
          <a:xfrm>
            <a:off x="1386739" y="6096557"/>
            <a:ext cx="561372" cy="369332"/>
          </a:xfrm>
          <a:prstGeom prst="rect">
            <a:avLst/>
          </a:prstGeom>
          <a:noFill/>
        </p:spPr>
        <p:txBody>
          <a:bodyPr wrap="none" rtlCol="0">
            <a:spAutoFit/>
          </a:bodyPr>
          <a:lstStyle/>
          <a:p>
            <a:r>
              <a:rPr lang="en-US">
                <a:hlinkClick r:id="rId9"/>
              </a:rPr>
              <a:t>Link</a:t>
            </a:r>
            <a:endParaRPr lang="en-US"/>
          </a:p>
        </p:txBody>
      </p:sp>
      <p:sp>
        <p:nvSpPr>
          <p:cNvPr id="7" name="TextBox 6">
            <a:extLst>
              <a:ext uri="{FF2B5EF4-FFF2-40B4-BE49-F238E27FC236}">
                <a16:creationId xmlns:a16="http://schemas.microsoft.com/office/drawing/2014/main" id="{1D383EF9-0768-0BFC-5430-B40DF58D15A9}"/>
              </a:ext>
            </a:extLst>
          </p:cNvPr>
          <p:cNvSpPr txBox="1"/>
          <p:nvPr/>
        </p:nvSpPr>
        <p:spPr>
          <a:xfrm>
            <a:off x="8466259" y="5476875"/>
            <a:ext cx="3505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u="sng">
                <a:cs typeface="Calibri"/>
              </a:rPr>
              <a:t>Response: </a:t>
            </a:r>
            <a:r>
              <a:rPr lang="en-US" sz="1200" b="1">
                <a:cs typeface="Calibri"/>
              </a:rPr>
              <a:t>Stator Winding</a:t>
            </a:r>
            <a:endParaRPr lang="en-US" sz="1200">
              <a:cs typeface="Calibri"/>
            </a:endParaRPr>
          </a:p>
          <a:p>
            <a:r>
              <a:rPr lang="en-US" sz="1200" b="1" u="sng">
                <a:cs typeface="Calibri"/>
              </a:rPr>
              <a:t>Possible Predictors</a:t>
            </a:r>
            <a:r>
              <a:rPr lang="en-US" sz="1200" b="1">
                <a:cs typeface="Calibri"/>
              </a:rPr>
              <a:t>: Stator Tooth</a:t>
            </a:r>
            <a:r>
              <a:rPr lang="en-US" sz="1200">
                <a:cs typeface="Calibri"/>
              </a:rPr>
              <a:t>, Stator Yoke, ambient, pm, coolant</a:t>
            </a:r>
          </a:p>
          <a:p>
            <a:r>
              <a:rPr lang="en-US" sz="1200" b="1" u="sng">
                <a:ea typeface="+mn-lt"/>
                <a:cs typeface="+mn-lt"/>
              </a:rPr>
              <a:t>Measurement of Quality:</a:t>
            </a:r>
            <a:r>
              <a:rPr lang="en-US" sz="1200">
                <a:ea typeface="+mn-lt"/>
                <a:cs typeface="+mn-lt"/>
              </a:rPr>
              <a:t> 10-fold cross validation</a:t>
            </a:r>
            <a:endParaRPr lang="en-US"/>
          </a:p>
        </p:txBody>
      </p:sp>
    </p:spTree>
    <p:extLst>
      <p:ext uri="{BB962C8B-B14F-4D97-AF65-F5344CB8AC3E}">
        <p14:creationId xmlns:p14="http://schemas.microsoft.com/office/powerpoint/2010/main" val="135192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28977-192E-D5DC-BDF0-794DFAF8C6BC}"/>
              </a:ext>
            </a:extLst>
          </p:cNvPr>
          <p:cNvSpPr>
            <a:spLocks noGrp="1"/>
          </p:cNvSpPr>
          <p:nvPr>
            <p:ph type="body" sz="quarter" idx="10"/>
          </p:nvPr>
        </p:nvSpPr>
        <p:spPr/>
        <p:txBody>
          <a:bodyPr/>
          <a:lstStyle/>
          <a:p>
            <a:r>
              <a:rPr lang="en-US"/>
              <a:t>Pairs Panels (Distributions &amp; Correlations)</a:t>
            </a:r>
          </a:p>
        </p:txBody>
      </p:sp>
      <p:pic>
        <p:nvPicPr>
          <p:cNvPr id="5" name="Picture 4">
            <a:extLst>
              <a:ext uri="{FF2B5EF4-FFF2-40B4-BE49-F238E27FC236}">
                <a16:creationId xmlns:a16="http://schemas.microsoft.com/office/drawing/2014/main" id="{BDFF6F35-B57F-FA1A-81D4-832B34CCDD00}"/>
              </a:ext>
            </a:extLst>
          </p:cNvPr>
          <p:cNvPicPr>
            <a:picLocks noChangeAspect="1"/>
          </p:cNvPicPr>
          <p:nvPr/>
        </p:nvPicPr>
        <p:blipFill>
          <a:blip r:embed="rId2"/>
          <a:stretch>
            <a:fillRect/>
          </a:stretch>
        </p:blipFill>
        <p:spPr>
          <a:xfrm>
            <a:off x="295274" y="1019175"/>
            <a:ext cx="11858625" cy="5838825"/>
          </a:xfrm>
          <a:prstGeom prst="rect">
            <a:avLst/>
          </a:prstGeom>
        </p:spPr>
      </p:pic>
      <p:sp>
        <p:nvSpPr>
          <p:cNvPr id="7" name="Oval 6">
            <a:extLst>
              <a:ext uri="{FF2B5EF4-FFF2-40B4-BE49-F238E27FC236}">
                <a16:creationId xmlns:a16="http://schemas.microsoft.com/office/drawing/2014/main" id="{8B4A40A1-FF61-8102-5FAB-A559174C09D2}"/>
              </a:ext>
            </a:extLst>
          </p:cNvPr>
          <p:cNvSpPr/>
          <p:nvPr/>
        </p:nvSpPr>
        <p:spPr>
          <a:xfrm>
            <a:off x="2483816" y="896302"/>
            <a:ext cx="1143000" cy="583882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DC8CC74-90CE-4A0B-FC64-19E1524765CA}"/>
              </a:ext>
            </a:extLst>
          </p:cNvPr>
          <p:cNvSpPr/>
          <p:nvPr/>
        </p:nvSpPr>
        <p:spPr>
          <a:xfrm>
            <a:off x="8243047" y="2272553"/>
            <a:ext cx="564777"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92F0F0A-F782-2AA1-93AA-094296005A8A}"/>
              </a:ext>
            </a:extLst>
          </p:cNvPr>
          <p:cNvSpPr/>
          <p:nvPr/>
        </p:nvSpPr>
        <p:spPr>
          <a:xfrm>
            <a:off x="4526965" y="2277737"/>
            <a:ext cx="564777"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CA03F6D-C408-4143-71A9-164BA6549FFB}"/>
              </a:ext>
            </a:extLst>
          </p:cNvPr>
          <p:cNvSpPr/>
          <p:nvPr/>
        </p:nvSpPr>
        <p:spPr>
          <a:xfrm>
            <a:off x="6377584" y="2267504"/>
            <a:ext cx="564777"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5185076-9281-5E77-F9A7-10679D421FD5}"/>
              </a:ext>
            </a:extLst>
          </p:cNvPr>
          <p:cNvSpPr/>
          <p:nvPr/>
        </p:nvSpPr>
        <p:spPr>
          <a:xfrm>
            <a:off x="9123659" y="2281881"/>
            <a:ext cx="564777" cy="403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19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FA17B1-AB90-88B5-CDB2-34F9ADF9454B}"/>
              </a:ext>
            </a:extLst>
          </p:cNvPr>
          <p:cNvSpPr>
            <a:spLocks noGrp="1"/>
          </p:cNvSpPr>
          <p:nvPr>
            <p:ph type="body" sz="quarter" idx="10"/>
          </p:nvPr>
        </p:nvSpPr>
        <p:spPr>
          <a:xfrm>
            <a:off x="510435" y="22972"/>
            <a:ext cx="11573197" cy="1328569"/>
          </a:xfrm>
        </p:spPr>
        <p:txBody>
          <a:bodyPr/>
          <a:lstStyle/>
          <a:p>
            <a:r>
              <a:rPr lang="en-US" sz="4000">
                <a:ea typeface="맑은 고딕"/>
                <a:cs typeface="Calibri Light"/>
              </a:rPr>
              <a:t>PCA Biplot (3 clusters</a:t>
            </a:r>
            <a:endParaRPr lang="en-US" sz="4000">
              <a:ea typeface="맑은 고딕" panose="020B0503020000020004" pitchFamily="34" charset="-127"/>
              <a:cs typeface="Calibri Light"/>
            </a:endParaRPr>
          </a:p>
          <a:p>
            <a:r>
              <a:rPr lang="en-US" sz="4000">
                <a:ea typeface="맑은 고딕"/>
                <a:cs typeface="Calibri Light"/>
              </a:rPr>
              <a:t>On Stator winding/Motor speed, 66544 /5%)</a:t>
            </a:r>
          </a:p>
        </p:txBody>
      </p:sp>
      <p:pic>
        <p:nvPicPr>
          <p:cNvPr id="3" name="Picture 4" descr="Graphical user interface, chart, scatter chart&#10;&#10;Description automatically generated">
            <a:extLst>
              <a:ext uri="{FF2B5EF4-FFF2-40B4-BE49-F238E27FC236}">
                <a16:creationId xmlns:a16="http://schemas.microsoft.com/office/drawing/2014/main" id="{603551FC-BA1E-84E3-D195-BB1AC4C247D9}"/>
              </a:ext>
            </a:extLst>
          </p:cNvPr>
          <p:cNvPicPr>
            <a:picLocks noChangeAspect="1"/>
          </p:cNvPicPr>
          <p:nvPr/>
        </p:nvPicPr>
        <p:blipFill>
          <a:blip r:embed="rId2"/>
          <a:stretch>
            <a:fillRect/>
          </a:stretch>
        </p:blipFill>
        <p:spPr>
          <a:xfrm>
            <a:off x="511834" y="1326999"/>
            <a:ext cx="11254596" cy="4908492"/>
          </a:xfrm>
          <a:prstGeom prst="rect">
            <a:avLst/>
          </a:prstGeom>
        </p:spPr>
      </p:pic>
    </p:spTree>
    <p:extLst>
      <p:ext uri="{BB962C8B-B14F-4D97-AF65-F5344CB8AC3E}">
        <p14:creationId xmlns:p14="http://schemas.microsoft.com/office/powerpoint/2010/main" val="166049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4" descr="Chart&#10;&#10;Description automatically generated">
            <a:extLst>
              <a:ext uri="{FF2B5EF4-FFF2-40B4-BE49-F238E27FC236}">
                <a16:creationId xmlns:a16="http://schemas.microsoft.com/office/drawing/2014/main" id="{5F3630D9-4AFD-2FE8-7AA1-1C8CD4A4A244}"/>
              </a:ext>
            </a:extLst>
          </p:cNvPr>
          <p:cNvPicPr>
            <a:picLocks noChangeAspect="1"/>
          </p:cNvPicPr>
          <p:nvPr/>
        </p:nvPicPr>
        <p:blipFill>
          <a:blip r:embed="rId2"/>
          <a:stretch>
            <a:fillRect/>
          </a:stretch>
        </p:blipFill>
        <p:spPr>
          <a:xfrm>
            <a:off x="6277155" y="3494848"/>
            <a:ext cx="4410973" cy="1881134"/>
          </a:xfrm>
          <a:prstGeom prst="rect">
            <a:avLst/>
          </a:prstGeom>
        </p:spPr>
      </p:pic>
      <p:pic>
        <p:nvPicPr>
          <p:cNvPr id="19" name="Picture 23" descr="Text&#10;&#10;Description automatically generated">
            <a:extLst>
              <a:ext uri="{FF2B5EF4-FFF2-40B4-BE49-F238E27FC236}">
                <a16:creationId xmlns:a16="http://schemas.microsoft.com/office/drawing/2014/main" id="{098846ED-8109-3458-1EE5-F673BAB76233}"/>
              </a:ext>
            </a:extLst>
          </p:cNvPr>
          <p:cNvPicPr>
            <a:picLocks noChangeAspect="1"/>
          </p:cNvPicPr>
          <p:nvPr/>
        </p:nvPicPr>
        <p:blipFill>
          <a:blip r:embed="rId3"/>
          <a:stretch>
            <a:fillRect/>
          </a:stretch>
        </p:blipFill>
        <p:spPr>
          <a:xfrm>
            <a:off x="-5751" y="5495913"/>
            <a:ext cx="9299274" cy="1228928"/>
          </a:xfrm>
          <a:prstGeom prst="rect">
            <a:avLst/>
          </a:prstGeom>
        </p:spPr>
      </p:pic>
      <p:pic>
        <p:nvPicPr>
          <p:cNvPr id="13" name="Picture 18" descr="Text&#10;&#10;Description automatically generated">
            <a:extLst>
              <a:ext uri="{FF2B5EF4-FFF2-40B4-BE49-F238E27FC236}">
                <a16:creationId xmlns:a16="http://schemas.microsoft.com/office/drawing/2014/main" id="{8094AFE5-2D11-0D75-0757-640D3A28E410}"/>
              </a:ext>
            </a:extLst>
          </p:cNvPr>
          <p:cNvPicPr>
            <a:picLocks noChangeAspect="1"/>
          </p:cNvPicPr>
          <p:nvPr/>
        </p:nvPicPr>
        <p:blipFill>
          <a:blip r:embed="rId4"/>
          <a:stretch>
            <a:fillRect/>
          </a:stretch>
        </p:blipFill>
        <p:spPr>
          <a:xfrm>
            <a:off x="6334664" y="1281446"/>
            <a:ext cx="5748067" cy="758278"/>
          </a:xfrm>
          <a:prstGeom prst="rect">
            <a:avLst/>
          </a:prstGeom>
        </p:spPr>
      </p:pic>
      <p:sp>
        <p:nvSpPr>
          <p:cNvPr id="2" name="Text Placeholder 1">
            <a:extLst>
              <a:ext uri="{FF2B5EF4-FFF2-40B4-BE49-F238E27FC236}">
                <a16:creationId xmlns:a16="http://schemas.microsoft.com/office/drawing/2014/main" id="{64206F84-1788-2A4A-0891-7D9CF661349B}"/>
              </a:ext>
            </a:extLst>
          </p:cNvPr>
          <p:cNvSpPr>
            <a:spLocks noGrp="1"/>
          </p:cNvSpPr>
          <p:nvPr>
            <p:ph type="body" sz="quarter" idx="10"/>
          </p:nvPr>
        </p:nvSpPr>
        <p:spPr/>
        <p:txBody>
          <a:bodyPr/>
          <a:lstStyle/>
          <a:p>
            <a:r>
              <a:rPr lang="en-US">
                <a:ea typeface="맑은 고딕"/>
              </a:rPr>
              <a:t>PCA (66544 /5% rows)</a:t>
            </a:r>
            <a:endParaRPr lang="en-US"/>
          </a:p>
        </p:txBody>
      </p:sp>
      <p:sp>
        <p:nvSpPr>
          <p:cNvPr id="14" name="TextBox 13">
            <a:extLst>
              <a:ext uri="{FF2B5EF4-FFF2-40B4-BE49-F238E27FC236}">
                <a16:creationId xmlns:a16="http://schemas.microsoft.com/office/drawing/2014/main" id="{3049F1A3-5DDF-9AE2-DA6B-B99E187AE512}"/>
              </a:ext>
            </a:extLst>
          </p:cNvPr>
          <p:cNvSpPr txBox="1"/>
          <p:nvPr/>
        </p:nvSpPr>
        <p:spPr>
          <a:xfrm>
            <a:off x="8290704" y="4244454"/>
            <a:ext cx="1688924" cy="369332"/>
          </a:xfrm>
          <a:prstGeom prst="rect">
            <a:avLst/>
          </a:prstGeom>
          <a:noFill/>
        </p:spPr>
        <p:txBody>
          <a:bodyPr wrap="none" lIns="91440" tIns="45720" rIns="91440" bIns="45720" rtlCol="0" anchor="t">
            <a:spAutoFit/>
          </a:bodyPr>
          <a:lstStyle/>
          <a:p>
            <a:r>
              <a:rPr lang="en-US"/>
              <a:t>K=3 For Clusters</a:t>
            </a:r>
          </a:p>
        </p:txBody>
      </p:sp>
      <p:sp>
        <p:nvSpPr>
          <p:cNvPr id="15" name="Oval 14">
            <a:extLst>
              <a:ext uri="{FF2B5EF4-FFF2-40B4-BE49-F238E27FC236}">
                <a16:creationId xmlns:a16="http://schemas.microsoft.com/office/drawing/2014/main" id="{5F49C1C3-30B0-FEB0-A254-0B06E79894BF}"/>
              </a:ext>
            </a:extLst>
          </p:cNvPr>
          <p:cNvSpPr/>
          <p:nvPr/>
        </p:nvSpPr>
        <p:spPr>
          <a:xfrm>
            <a:off x="7810243" y="5152861"/>
            <a:ext cx="306637" cy="24825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9F268D1-BFA9-C90F-401C-EEABF17E3686}"/>
              </a:ext>
            </a:extLst>
          </p:cNvPr>
          <p:cNvSpPr/>
          <p:nvPr/>
        </p:nvSpPr>
        <p:spPr>
          <a:xfrm>
            <a:off x="6756400" y="1368404"/>
            <a:ext cx="1653396" cy="833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Oval 8">
            <a:extLst>
              <a:ext uri="{FF2B5EF4-FFF2-40B4-BE49-F238E27FC236}">
                <a16:creationId xmlns:a16="http://schemas.microsoft.com/office/drawing/2014/main" id="{D545D2D8-A1EE-A13E-6B63-B0C1145CC9A5}"/>
              </a:ext>
            </a:extLst>
          </p:cNvPr>
          <p:cNvSpPr/>
          <p:nvPr/>
        </p:nvSpPr>
        <p:spPr>
          <a:xfrm>
            <a:off x="8409796" y="1339649"/>
            <a:ext cx="1653396" cy="833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34A2B1C-4287-CC43-3A87-A6DACA2BF89B}"/>
              </a:ext>
            </a:extLst>
          </p:cNvPr>
          <p:cNvSpPr/>
          <p:nvPr/>
        </p:nvSpPr>
        <p:spPr>
          <a:xfrm>
            <a:off x="10408248" y="1368403"/>
            <a:ext cx="1653396" cy="833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77B79F3-3B83-CF61-64F5-5104166DF3A9}"/>
              </a:ext>
            </a:extLst>
          </p:cNvPr>
          <p:cNvSpPr/>
          <p:nvPr/>
        </p:nvSpPr>
        <p:spPr>
          <a:xfrm>
            <a:off x="6281947" y="2331687"/>
            <a:ext cx="546341" cy="431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672A5BE-EEE3-6EB7-1424-F798B8711A9B}"/>
              </a:ext>
            </a:extLst>
          </p:cNvPr>
          <p:cNvSpPr txBox="1"/>
          <p:nvPr/>
        </p:nvSpPr>
        <p:spPr>
          <a:xfrm>
            <a:off x="6916787" y="23639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Colinear</a:t>
            </a:r>
          </a:p>
        </p:txBody>
      </p:sp>
      <p:cxnSp>
        <p:nvCxnSpPr>
          <p:cNvPr id="23" name="Straight Arrow Connector 22">
            <a:extLst>
              <a:ext uri="{FF2B5EF4-FFF2-40B4-BE49-F238E27FC236}">
                <a16:creationId xmlns:a16="http://schemas.microsoft.com/office/drawing/2014/main" id="{6F50767C-4693-70DB-987E-AA3F054193D7}"/>
              </a:ext>
            </a:extLst>
          </p:cNvPr>
          <p:cNvCxnSpPr/>
          <p:nvPr/>
        </p:nvCxnSpPr>
        <p:spPr>
          <a:xfrm>
            <a:off x="7550988" y="858327"/>
            <a:ext cx="8627" cy="4830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12" descr="Chart, box and whisker chart&#10;&#10;Description automatically generated">
            <a:extLst>
              <a:ext uri="{FF2B5EF4-FFF2-40B4-BE49-F238E27FC236}">
                <a16:creationId xmlns:a16="http://schemas.microsoft.com/office/drawing/2014/main" id="{FB5BE46F-5A9C-28C2-B2F1-6731F8163FC7}"/>
              </a:ext>
            </a:extLst>
          </p:cNvPr>
          <p:cNvPicPr>
            <a:picLocks noChangeAspect="1"/>
          </p:cNvPicPr>
          <p:nvPr/>
        </p:nvPicPr>
        <p:blipFill>
          <a:blip r:embed="rId5"/>
          <a:stretch>
            <a:fillRect/>
          </a:stretch>
        </p:blipFill>
        <p:spPr>
          <a:xfrm>
            <a:off x="123645" y="1188626"/>
            <a:ext cx="6078747" cy="2108484"/>
          </a:xfrm>
          <a:prstGeom prst="rect">
            <a:avLst/>
          </a:prstGeom>
        </p:spPr>
      </p:pic>
      <p:sp>
        <p:nvSpPr>
          <p:cNvPr id="3" name="TextBox 2">
            <a:extLst>
              <a:ext uri="{FF2B5EF4-FFF2-40B4-BE49-F238E27FC236}">
                <a16:creationId xmlns:a16="http://schemas.microsoft.com/office/drawing/2014/main" id="{2CBFB70A-E32F-55B1-5CDF-48DDFD36A746}"/>
              </a:ext>
            </a:extLst>
          </p:cNvPr>
          <p:cNvSpPr txBox="1"/>
          <p:nvPr/>
        </p:nvSpPr>
        <p:spPr>
          <a:xfrm>
            <a:off x="6914815" y="4341395"/>
            <a:ext cx="316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4" name="TextBox 3">
            <a:extLst>
              <a:ext uri="{FF2B5EF4-FFF2-40B4-BE49-F238E27FC236}">
                <a16:creationId xmlns:a16="http://schemas.microsoft.com/office/drawing/2014/main" id="{3046F67F-CE70-4753-E0D5-A34C75113626}"/>
              </a:ext>
            </a:extLst>
          </p:cNvPr>
          <p:cNvSpPr txBox="1"/>
          <p:nvPr/>
        </p:nvSpPr>
        <p:spPr>
          <a:xfrm>
            <a:off x="7269078" y="4682289"/>
            <a:ext cx="316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a:t>
            </a:r>
          </a:p>
        </p:txBody>
      </p:sp>
      <p:sp>
        <p:nvSpPr>
          <p:cNvPr id="6" name="TextBox 5">
            <a:extLst>
              <a:ext uri="{FF2B5EF4-FFF2-40B4-BE49-F238E27FC236}">
                <a16:creationId xmlns:a16="http://schemas.microsoft.com/office/drawing/2014/main" id="{65B2ABBC-93CC-8001-CE37-430EBAEB7FF4}"/>
              </a:ext>
            </a:extLst>
          </p:cNvPr>
          <p:cNvSpPr txBox="1"/>
          <p:nvPr/>
        </p:nvSpPr>
        <p:spPr>
          <a:xfrm>
            <a:off x="7650078" y="4775868"/>
            <a:ext cx="3168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3</a:t>
            </a:r>
          </a:p>
        </p:txBody>
      </p:sp>
    </p:spTree>
    <p:extLst>
      <p:ext uri="{BB962C8B-B14F-4D97-AF65-F5344CB8AC3E}">
        <p14:creationId xmlns:p14="http://schemas.microsoft.com/office/powerpoint/2010/main" val="4081672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B7435A574D17247AF644E3AABFADE88" ma:contentTypeVersion="10" ma:contentTypeDescription="Create a new document." ma:contentTypeScope="" ma:versionID="af775f27455a7a270be7f3f3f5c541fc">
  <xsd:schema xmlns:xsd="http://www.w3.org/2001/XMLSchema" xmlns:xs="http://www.w3.org/2001/XMLSchema" xmlns:p="http://schemas.microsoft.com/office/2006/metadata/properties" xmlns:ns2="9588b89b-a54a-4030-9351-2bada00b48fe" xmlns:ns3="d832c767-56ee-4551-a5e6-1906d20f7728" targetNamespace="http://schemas.microsoft.com/office/2006/metadata/properties" ma:root="true" ma:fieldsID="f854e77320962c10eded0aa804e82761" ns2:_="" ns3:_="">
    <xsd:import namespace="9588b89b-a54a-4030-9351-2bada00b48fe"/>
    <xsd:import namespace="d832c767-56ee-4551-a5e6-1906d20f772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Not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88b89b-a54a-4030-9351-2bada00b48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6c1bbba-1a2d-496b-84ee-32d91506626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Notes" ma:index="16" nillable="true" ma:displayName="Notes" ma:description="This document now has the Watt Hours Battery Capacity Column and All Calculations are now correct, you will notice some of the graph colors changed but for the most part the clusters are the same" ma:format="Dropdown" ma:internalName="Notes">
      <xsd:simpleType>
        <xsd:restriction base="dms:Note">
          <xsd:maxLength value="255"/>
        </xsd:restriction>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32c767-56ee-4551-a5e6-1906d20f772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ba9a95b-a61d-44c0-a0ef-4eb265fb4028}" ma:internalName="TaxCatchAll" ma:showField="CatchAllData" ma:web="d832c767-56ee-4551-a5e6-1906d20f77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588b89b-a54a-4030-9351-2bada00b48fe">
      <Terms xmlns="http://schemas.microsoft.com/office/infopath/2007/PartnerControls"/>
    </lcf76f155ced4ddcb4097134ff3c332f>
    <TaxCatchAll xmlns="d832c767-56ee-4551-a5e6-1906d20f7728" xsi:nil="true"/>
    <Notes xmlns="9588b89b-a54a-4030-9351-2bada00b48fe" xsi:nil="true"/>
  </documentManagement>
</p:properties>
</file>

<file path=customXml/itemProps1.xml><?xml version="1.0" encoding="utf-8"?>
<ds:datastoreItem xmlns:ds="http://schemas.openxmlformats.org/officeDocument/2006/customXml" ds:itemID="{43713589-D631-4128-AE27-541BCE146901}">
  <ds:schemaRefs>
    <ds:schemaRef ds:uri="http://schemas.microsoft.com/sharepoint/v3/contenttype/forms"/>
  </ds:schemaRefs>
</ds:datastoreItem>
</file>

<file path=customXml/itemProps2.xml><?xml version="1.0" encoding="utf-8"?>
<ds:datastoreItem xmlns:ds="http://schemas.openxmlformats.org/officeDocument/2006/customXml" ds:itemID="{17419758-4FAF-44AD-A994-91608E7FECB9}">
  <ds:schemaRefs>
    <ds:schemaRef ds:uri="9588b89b-a54a-4030-9351-2bada00b48fe"/>
    <ds:schemaRef ds:uri="d832c767-56ee-4551-a5e6-1906d20f77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9557C9A-51C7-4E17-8598-A4B32B246991}">
  <ds:schemaRefs>
    <ds:schemaRef ds:uri="9588b89b-a54a-4030-9351-2bada00b48fe"/>
    <ds:schemaRef ds:uri="d832c767-56ee-4551-a5e6-1906d20f77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59</TotalTime>
  <Words>1483</Words>
  <Application>Microsoft Office PowerPoint</Application>
  <PresentationFormat>Widescreen</PresentationFormat>
  <Paragraphs>154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Sidney Beck</dc:creator>
  <cp:lastModifiedBy>Anthony Crespo</cp:lastModifiedBy>
  <cp:revision>10</cp:revision>
  <dcterms:created xsi:type="dcterms:W3CDTF">2023-02-14T05:30:47Z</dcterms:created>
  <dcterms:modified xsi:type="dcterms:W3CDTF">2023-05-06T14:37:21Z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0x0101002B7435A574D17247AF644E3AABFADE88</vt:lpwstr>
  </property>
  <property fmtid="{D5CDD505-2E9C-101B-9397-08002B2CF9AE}" pid="3" name="MediaServiceImageTags">
    <vt:lpwstr/>
  </property>
</Properties>
</file>