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Beta hedging for random selected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Haosu</a:t>
            </a:r>
          </a:p>
          <a:p>
            <a:r>
              <a:rPr lang="en-US" dirty="0" smtClean="0"/>
              <a:t>3/7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Market:</a:t>
            </a:r>
            <a:br>
              <a:rPr lang="en-US" dirty="0" smtClean="0"/>
            </a:br>
            <a:r>
              <a:rPr lang="en-US" dirty="0" smtClean="0"/>
              <a:t>get market data from </a:t>
            </a:r>
            <a:r>
              <a:rPr lang="en-US" dirty="0" err="1" smtClean="0"/>
              <a:t>Quandl</a:t>
            </a:r>
            <a:r>
              <a:rPr lang="en-US" dirty="0" smtClean="0"/>
              <a:t> by calling ^GSPC (S&amp;P 500 index).</a:t>
            </a:r>
          </a:p>
        </p:txBody>
      </p:sp>
      <p:pic>
        <p:nvPicPr>
          <p:cNvPr id="4" name="Picture 3" descr="mar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06" y="3185329"/>
            <a:ext cx="4411251" cy="294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27" y="3595983"/>
            <a:ext cx="1613157" cy="18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Portfolio:</a:t>
            </a:r>
            <a:br>
              <a:rPr lang="en-US" dirty="0" smtClean="0"/>
            </a:br>
            <a:r>
              <a:rPr lang="en-US" dirty="0" smtClean="0"/>
              <a:t>First read in data from stock list universe </a:t>
            </a:r>
            <a:r>
              <a:rPr lang="en-US" dirty="0" err="1" smtClean="0"/>
              <a:t>csv</a:t>
            </a:r>
            <a:r>
              <a:rPr lang="en-US" dirty="0" smtClean="0"/>
              <a:t> file;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from the stock universe with criteria: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From NYSE and NASDAQ</a:t>
            </a:r>
            <a:br>
              <a:rPr lang="en-US" dirty="0" smtClean="0"/>
            </a:br>
            <a:r>
              <a:rPr lang="en-US" dirty="0" smtClean="0"/>
              <a:t>2. n=14</a:t>
            </a:r>
            <a:br>
              <a:rPr lang="en-US" dirty="0" smtClean="0"/>
            </a:br>
            <a:r>
              <a:rPr lang="en-US" dirty="0" smtClean="0"/>
              <a:t>3. Market cap larger than 2000 million</a:t>
            </a:r>
            <a:br>
              <a:rPr lang="en-US" dirty="0" smtClean="0"/>
            </a:br>
            <a:r>
              <a:rPr lang="en-US" dirty="0" smtClean="0"/>
              <a:t>4. Randomly selected</a:t>
            </a:r>
            <a:br>
              <a:rPr lang="en-US" dirty="0" smtClean="0"/>
            </a:br>
            <a:r>
              <a:rPr lang="en-US" dirty="0" smtClean="0"/>
              <a:t>5. Date range must start from early 2006</a:t>
            </a:r>
          </a:p>
        </p:txBody>
      </p:sp>
    </p:spTree>
    <p:extLst>
      <p:ext uri="{BB962C8B-B14F-4D97-AF65-F5344CB8AC3E}">
        <p14:creationId xmlns:p14="http://schemas.microsoft.com/office/powerpoint/2010/main" val="12721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-33757" b="-33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62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pic>
        <p:nvPicPr>
          <p:cNvPr id="6" name="Content Placeholder 5" descr="port_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>
          <a:xfrm>
            <a:off x="2164059" y="2056513"/>
            <a:ext cx="3413719" cy="1877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85" y="2600224"/>
            <a:ext cx="1092832" cy="2350001"/>
          </a:xfrm>
          <a:prstGeom prst="rect">
            <a:avLst/>
          </a:prstGeom>
        </p:spPr>
      </p:pic>
      <p:pic>
        <p:nvPicPr>
          <p:cNvPr id="7" name="Picture 6" descr="port_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0" y="1881593"/>
            <a:ext cx="3379606" cy="2253071"/>
          </a:xfrm>
          <a:prstGeom prst="rect">
            <a:avLst/>
          </a:prstGeom>
        </p:spPr>
      </p:pic>
      <p:pic>
        <p:nvPicPr>
          <p:cNvPr id="8" name="Picture 7" descr="port_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59" y="4306502"/>
            <a:ext cx="3413719" cy="2275813"/>
          </a:xfrm>
          <a:prstGeom prst="rect">
            <a:avLst/>
          </a:prstGeom>
        </p:spPr>
      </p:pic>
      <p:pic>
        <p:nvPicPr>
          <p:cNvPr id="9" name="Picture 8" descr="port_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0" y="4306501"/>
            <a:ext cx="3413722" cy="2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Concatenate all stock historical price data and market, and inner merge by date. The return profile (Portfolio in Blue and Market in Green):</a:t>
            </a:r>
            <a:endParaRPr lang="en-US" dirty="0"/>
          </a:p>
        </p:txBody>
      </p:sp>
      <p:pic>
        <p:nvPicPr>
          <p:cNvPr id="4" name="Picture 3" descr="Portfolio retur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26" y="3111253"/>
            <a:ext cx="6585885" cy="37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past 60 days’ return data and linear model to calculate the alpha and beta of portfolio returns:</a:t>
            </a:r>
            <a:endParaRPr lang="en-US" dirty="0"/>
          </a:p>
        </p:txBody>
      </p:sp>
      <p:pic>
        <p:nvPicPr>
          <p:cNvPr id="5" name="Picture 4" descr="b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8" y="3112562"/>
            <a:ext cx="7490875" cy="37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zoom-in of the center data:</a:t>
            </a:r>
            <a:endParaRPr lang="en-US" dirty="0"/>
          </a:p>
        </p:txBody>
      </p:sp>
      <p:pic>
        <p:nvPicPr>
          <p:cNvPr id="4" name="Picture 3" descr="beta_zoo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576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hedged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beta hedged portfolio returns:</a:t>
            </a:r>
            <a:endParaRPr lang="en-US" dirty="0"/>
          </a:p>
        </p:txBody>
      </p:sp>
      <p:pic>
        <p:nvPicPr>
          <p:cNvPr id="4" name="Picture 3" descr="beta_hedged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1" y="2402154"/>
            <a:ext cx="8313492" cy="41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Beta hedging for random selected portfolio</vt:lpstr>
      <vt:lpstr>Portfolio construction</vt:lpstr>
      <vt:lpstr>Portfolio construction</vt:lpstr>
      <vt:lpstr>Portfolio construction</vt:lpstr>
      <vt:lpstr>Portfolio construction</vt:lpstr>
      <vt:lpstr>Portfolio returns</vt:lpstr>
      <vt:lpstr>Beta hedging</vt:lpstr>
      <vt:lpstr>Beta hedging</vt:lpstr>
      <vt:lpstr>Beta hedged returns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hedging for random selected portfolio</dc:title>
  <dc:creator>Haosu Tang</dc:creator>
  <cp:lastModifiedBy>Haosu Tang</cp:lastModifiedBy>
  <cp:revision>3</cp:revision>
  <dcterms:created xsi:type="dcterms:W3CDTF">2016-03-07T15:34:20Z</dcterms:created>
  <dcterms:modified xsi:type="dcterms:W3CDTF">2016-03-07T15:57:23Z</dcterms:modified>
</cp:coreProperties>
</file>