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26" d="100"/>
          <a:sy n="26" d="100"/>
        </p:scale>
        <p:origin x="315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11824B-EEDB-4D92-B6A2-800259AEC68D}"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F7225-03A6-421D-8091-6BC6F63E024E}" type="slidenum">
              <a:rPr lang="en-US" smtClean="0"/>
              <a:t>‹#›</a:t>
            </a:fld>
            <a:endParaRPr lang="en-US"/>
          </a:p>
        </p:txBody>
      </p:sp>
    </p:spTree>
    <p:extLst>
      <p:ext uri="{BB962C8B-B14F-4D97-AF65-F5344CB8AC3E}">
        <p14:creationId xmlns:p14="http://schemas.microsoft.com/office/powerpoint/2010/main" val="1924363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11824B-EEDB-4D92-B6A2-800259AEC68D}"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F7225-03A6-421D-8091-6BC6F63E024E}" type="slidenum">
              <a:rPr lang="en-US" smtClean="0"/>
              <a:t>‹#›</a:t>
            </a:fld>
            <a:endParaRPr lang="en-US"/>
          </a:p>
        </p:txBody>
      </p:sp>
    </p:spTree>
    <p:extLst>
      <p:ext uri="{BB962C8B-B14F-4D97-AF65-F5344CB8AC3E}">
        <p14:creationId xmlns:p14="http://schemas.microsoft.com/office/powerpoint/2010/main" val="344861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11824B-EEDB-4D92-B6A2-800259AEC68D}"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F7225-03A6-421D-8091-6BC6F63E024E}" type="slidenum">
              <a:rPr lang="en-US" smtClean="0"/>
              <a:t>‹#›</a:t>
            </a:fld>
            <a:endParaRPr lang="en-US"/>
          </a:p>
        </p:txBody>
      </p:sp>
    </p:spTree>
    <p:extLst>
      <p:ext uri="{BB962C8B-B14F-4D97-AF65-F5344CB8AC3E}">
        <p14:creationId xmlns:p14="http://schemas.microsoft.com/office/powerpoint/2010/main" val="175845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11824B-EEDB-4D92-B6A2-800259AEC68D}"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F7225-03A6-421D-8091-6BC6F63E024E}" type="slidenum">
              <a:rPr lang="en-US" smtClean="0"/>
              <a:t>‹#›</a:t>
            </a:fld>
            <a:endParaRPr lang="en-US"/>
          </a:p>
        </p:txBody>
      </p:sp>
    </p:spTree>
    <p:extLst>
      <p:ext uri="{BB962C8B-B14F-4D97-AF65-F5344CB8AC3E}">
        <p14:creationId xmlns:p14="http://schemas.microsoft.com/office/powerpoint/2010/main" val="5167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11824B-EEDB-4D92-B6A2-800259AEC68D}"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F7225-03A6-421D-8091-6BC6F63E024E}" type="slidenum">
              <a:rPr lang="en-US" smtClean="0"/>
              <a:t>‹#›</a:t>
            </a:fld>
            <a:endParaRPr lang="en-US"/>
          </a:p>
        </p:txBody>
      </p:sp>
    </p:spTree>
    <p:extLst>
      <p:ext uri="{BB962C8B-B14F-4D97-AF65-F5344CB8AC3E}">
        <p14:creationId xmlns:p14="http://schemas.microsoft.com/office/powerpoint/2010/main" val="427265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11824B-EEDB-4D92-B6A2-800259AEC68D}" type="datetimeFigureOut">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0F7225-03A6-421D-8091-6BC6F63E024E}" type="slidenum">
              <a:rPr lang="en-US" smtClean="0"/>
              <a:t>‹#›</a:t>
            </a:fld>
            <a:endParaRPr lang="en-US"/>
          </a:p>
        </p:txBody>
      </p:sp>
    </p:spTree>
    <p:extLst>
      <p:ext uri="{BB962C8B-B14F-4D97-AF65-F5344CB8AC3E}">
        <p14:creationId xmlns:p14="http://schemas.microsoft.com/office/powerpoint/2010/main" val="3407942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11824B-EEDB-4D92-B6A2-800259AEC68D}" type="datetimeFigureOut">
              <a:rPr lang="en-US" smtClean="0"/>
              <a:t>12/17/2021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0F7225-03A6-421D-8091-6BC6F63E024E}" type="slidenum">
              <a:rPr lang="en-US" smtClean="0"/>
              <a:t>‹#›</a:t>
            </a:fld>
            <a:endParaRPr lang="en-US"/>
          </a:p>
        </p:txBody>
      </p:sp>
    </p:spTree>
    <p:extLst>
      <p:ext uri="{BB962C8B-B14F-4D97-AF65-F5344CB8AC3E}">
        <p14:creationId xmlns:p14="http://schemas.microsoft.com/office/powerpoint/2010/main" val="3970086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11824B-EEDB-4D92-B6A2-800259AEC68D}" type="datetimeFigureOut">
              <a:rPr lang="en-US" smtClean="0"/>
              <a:t>12/17/2021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0F7225-03A6-421D-8091-6BC6F63E024E}" type="slidenum">
              <a:rPr lang="en-US" smtClean="0"/>
              <a:t>‹#›</a:t>
            </a:fld>
            <a:endParaRPr lang="en-US"/>
          </a:p>
        </p:txBody>
      </p:sp>
    </p:spTree>
    <p:extLst>
      <p:ext uri="{BB962C8B-B14F-4D97-AF65-F5344CB8AC3E}">
        <p14:creationId xmlns:p14="http://schemas.microsoft.com/office/powerpoint/2010/main" val="2329982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11824B-EEDB-4D92-B6A2-800259AEC68D}" type="datetimeFigureOut">
              <a:rPr lang="en-US" smtClean="0"/>
              <a:t>12/17/2021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0F7225-03A6-421D-8091-6BC6F63E024E}" type="slidenum">
              <a:rPr lang="en-US" smtClean="0"/>
              <a:t>‹#›</a:t>
            </a:fld>
            <a:endParaRPr lang="en-US"/>
          </a:p>
        </p:txBody>
      </p:sp>
    </p:spTree>
    <p:extLst>
      <p:ext uri="{BB962C8B-B14F-4D97-AF65-F5344CB8AC3E}">
        <p14:creationId xmlns:p14="http://schemas.microsoft.com/office/powerpoint/2010/main" val="3104476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5811824B-EEDB-4D92-B6A2-800259AEC68D}" type="datetimeFigureOut">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0F7225-03A6-421D-8091-6BC6F63E024E}" type="slidenum">
              <a:rPr lang="en-US" smtClean="0"/>
              <a:t>‹#›</a:t>
            </a:fld>
            <a:endParaRPr lang="en-US"/>
          </a:p>
        </p:txBody>
      </p:sp>
    </p:spTree>
    <p:extLst>
      <p:ext uri="{BB962C8B-B14F-4D97-AF65-F5344CB8AC3E}">
        <p14:creationId xmlns:p14="http://schemas.microsoft.com/office/powerpoint/2010/main" val="1100279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5811824B-EEDB-4D92-B6A2-800259AEC68D}" type="datetimeFigureOut">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0F7225-03A6-421D-8091-6BC6F63E024E}" type="slidenum">
              <a:rPr lang="en-US" smtClean="0"/>
              <a:t>‹#›</a:t>
            </a:fld>
            <a:endParaRPr lang="en-US"/>
          </a:p>
        </p:txBody>
      </p:sp>
    </p:spTree>
    <p:extLst>
      <p:ext uri="{BB962C8B-B14F-4D97-AF65-F5344CB8AC3E}">
        <p14:creationId xmlns:p14="http://schemas.microsoft.com/office/powerpoint/2010/main" val="3571734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5811824B-EEDB-4D92-B6A2-800259AEC68D}" type="datetimeFigureOut">
              <a:rPr lang="en-US" smtClean="0"/>
              <a:t>12/17/2021</a:t>
            </a:fld>
            <a:endParaRPr 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450F7225-03A6-421D-8091-6BC6F63E024E}" type="slidenum">
              <a:rPr lang="en-US" smtClean="0"/>
              <a:t>‹#›</a:t>
            </a:fld>
            <a:endParaRPr lang="en-US"/>
          </a:p>
        </p:txBody>
      </p:sp>
    </p:spTree>
    <p:extLst>
      <p:ext uri="{BB962C8B-B14F-4D97-AF65-F5344CB8AC3E}">
        <p14:creationId xmlns:p14="http://schemas.microsoft.com/office/powerpoint/2010/main" val="42847510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E4FE7F-C228-4D61-94C3-751756D63CD8}"/>
              </a:ext>
            </a:extLst>
          </p:cNvPr>
          <p:cNvSpPr txBox="1"/>
          <p:nvPr/>
        </p:nvSpPr>
        <p:spPr>
          <a:xfrm>
            <a:off x="4876800" y="1167884"/>
            <a:ext cx="11887199" cy="1323439"/>
          </a:xfrm>
          <a:prstGeom prst="rect">
            <a:avLst/>
          </a:prstGeom>
          <a:noFill/>
        </p:spPr>
        <p:txBody>
          <a:bodyPr wrap="square">
            <a:spAutoFit/>
          </a:bodyPr>
          <a:lstStyle/>
          <a:p>
            <a:pPr algn="ctr"/>
            <a:r>
              <a:rPr lang="en-US" sz="8000" dirty="0">
                <a:latin typeface="Arial" panose="020B0604020202020204" pitchFamily="34" charset="0"/>
                <a:cs typeface="Arial" panose="020B0604020202020204" pitchFamily="34" charset="0"/>
              </a:rPr>
              <a:t>Domain Specific Chatbot</a:t>
            </a:r>
          </a:p>
        </p:txBody>
      </p:sp>
      <p:sp>
        <p:nvSpPr>
          <p:cNvPr id="7" name="TextBox 6">
            <a:extLst>
              <a:ext uri="{FF2B5EF4-FFF2-40B4-BE49-F238E27FC236}">
                <a16:creationId xmlns:a16="http://schemas.microsoft.com/office/drawing/2014/main" id="{3B917092-B7AD-4886-9505-81FCA55FF2A5}"/>
              </a:ext>
            </a:extLst>
          </p:cNvPr>
          <p:cNvSpPr txBox="1"/>
          <p:nvPr/>
        </p:nvSpPr>
        <p:spPr>
          <a:xfrm>
            <a:off x="407194" y="4701378"/>
            <a:ext cx="9479758" cy="5078313"/>
          </a:xfrm>
          <a:prstGeom prst="rect">
            <a:avLst/>
          </a:prstGeom>
          <a:noFill/>
        </p:spPr>
        <p:txBody>
          <a:bodyPr wrap="square">
            <a:spAutoFit/>
          </a:bodyPr>
          <a:lstStyle/>
          <a:p>
            <a:pPr algn="ctr"/>
            <a:r>
              <a:rPr lang="en-US" sz="2800" b="1" u="sng" dirty="0">
                <a:latin typeface="Times New Roman" panose="02020603050405020304" pitchFamily="18" charset="0"/>
                <a:cs typeface="Times New Roman" panose="02020603050405020304" pitchFamily="18" charset="0"/>
              </a:rPr>
              <a:t>Abstract</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The objective of this project is to create a chatbot that can respond to queries related to a certain domain. The purpose of the domain specific chatbot is to help in gathering information about a given subject by asking questions to the bot and receiving information in response. This can be implemented using python along with certain deep learning and natural language processing libraries such as </a:t>
            </a:r>
            <a:r>
              <a:rPr lang="en-US" sz="2800" dirty="0" err="1">
                <a:latin typeface="Times New Roman" panose="02020603050405020304" pitchFamily="18" charset="0"/>
                <a:cs typeface="Times New Roman" panose="02020603050405020304" pitchFamily="18" charset="0"/>
              </a:rPr>
              <a:t>Tensorflow</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Keras</a:t>
            </a:r>
            <a:r>
              <a:rPr lang="en-US" sz="2800" dirty="0">
                <a:latin typeface="Times New Roman" panose="02020603050405020304" pitchFamily="18" charset="0"/>
                <a:cs typeface="Times New Roman" panose="02020603050405020304" pitchFamily="18" charset="0"/>
              </a:rPr>
              <a:t> and NLTK (Natural Language Toolkit). </a:t>
            </a:r>
          </a:p>
          <a:p>
            <a:endParaRPr lang="en-US" sz="3600" dirty="0"/>
          </a:p>
          <a:p>
            <a:endParaRPr lang="en-US" sz="3600" dirty="0"/>
          </a:p>
        </p:txBody>
      </p:sp>
      <p:sp>
        <p:nvSpPr>
          <p:cNvPr id="8" name="TextBox 7">
            <a:extLst>
              <a:ext uri="{FF2B5EF4-FFF2-40B4-BE49-F238E27FC236}">
                <a16:creationId xmlns:a16="http://schemas.microsoft.com/office/drawing/2014/main" id="{DEF178A5-4A23-42D5-8609-4E2E580EE5A7}"/>
              </a:ext>
            </a:extLst>
          </p:cNvPr>
          <p:cNvSpPr txBox="1"/>
          <p:nvPr/>
        </p:nvSpPr>
        <p:spPr>
          <a:xfrm>
            <a:off x="10490596" y="4680610"/>
            <a:ext cx="9882187" cy="4247317"/>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Natural Language Processing</a:t>
            </a:r>
          </a:p>
          <a:p>
            <a:r>
              <a:rPr lang="en-US" sz="2800" b="1" u="sng" dirty="0">
                <a:latin typeface="Times New Roman" panose="02020603050405020304" pitchFamily="18" charset="0"/>
                <a:cs typeface="Times New Roman" panose="02020603050405020304" pitchFamily="18" charset="0"/>
              </a:rPr>
              <a:t>Tokenization: </a:t>
            </a:r>
            <a:r>
              <a:rPr lang="en-US" sz="2800" dirty="0">
                <a:latin typeface="Times New Roman" panose="02020603050405020304" pitchFamily="18" charset="0"/>
                <a:cs typeface="Times New Roman" panose="02020603050405020304" pitchFamily="18" charset="0"/>
              </a:rPr>
              <a:t>Tokenization is a step where we take sentences and split the words in them as smaller units known as tokens. </a:t>
            </a:r>
            <a:r>
              <a:rPr lang="en-US" sz="2800" b="1" u="sng" dirty="0">
                <a:latin typeface="Times New Roman" panose="02020603050405020304" pitchFamily="18" charset="0"/>
                <a:cs typeface="Times New Roman" panose="02020603050405020304" pitchFamily="18" charset="0"/>
              </a:rPr>
              <a:t>Stemming</a:t>
            </a:r>
            <a:r>
              <a:rPr lang="en-US" sz="2800" dirty="0">
                <a:latin typeface="Times New Roman" panose="02020603050405020304" pitchFamily="18" charset="0"/>
                <a:cs typeface="Times New Roman" panose="02020603050405020304" pitchFamily="18" charset="0"/>
              </a:rPr>
              <a:t>: Stemming is the step that is performed after tokenization. Breaking down individual tokens to their simplest form is known as stemming. </a:t>
            </a:r>
          </a:p>
          <a:p>
            <a:r>
              <a:rPr lang="en-US" sz="2800" b="1" u="sng" dirty="0">
                <a:latin typeface="Times New Roman" panose="02020603050405020304" pitchFamily="18" charset="0"/>
                <a:cs typeface="Times New Roman" panose="02020603050405020304" pitchFamily="18" charset="0"/>
              </a:rPr>
              <a:t>Bag of Words</a:t>
            </a:r>
            <a:r>
              <a:rPr lang="en-US" sz="2800" dirty="0">
                <a:latin typeface="Times New Roman" panose="02020603050405020304" pitchFamily="18" charset="0"/>
                <a:cs typeface="Times New Roman" panose="02020603050405020304" pitchFamily="18" charset="0"/>
              </a:rPr>
              <a:t>: The bag of words is the step where the stemmed words are converted into a machine-readable form. Each word is converted to a unique combination of 0 and 1. </a:t>
            </a:r>
          </a:p>
          <a:p>
            <a:endParaRPr lang="en-US" dirty="0"/>
          </a:p>
        </p:txBody>
      </p:sp>
      <p:sp>
        <p:nvSpPr>
          <p:cNvPr id="9" name="TextBox 8">
            <a:extLst>
              <a:ext uri="{FF2B5EF4-FFF2-40B4-BE49-F238E27FC236}">
                <a16:creationId xmlns:a16="http://schemas.microsoft.com/office/drawing/2014/main" id="{EEA9A403-E920-4B52-9FDA-B7303097E0E3}"/>
              </a:ext>
            </a:extLst>
          </p:cNvPr>
          <p:cNvSpPr txBox="1"/>
          <p:nvPr/>
        </p:nvSpPr>
        <p:spPr>
          <a:xfrm>
            <a:off x="10490596" y="12192649"/>
            <a:ext cx="9882187" cy="6555641"/>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Training</a:t>
            </a:r>
          </a:p>
          <a:p>
            <a:r>
              <a:rPr lang="en-US" sz="2800" b="1" u="sng" dirty="0">
                <a:latin typeface="Times New Roman" panose="02020603050405020304" pitchFamily="18" charset="0"/>
                <a:cs typeface="Times New Roman" panose="02020603050405020304" pitchFamily="18" charset="0"/>
              </a:rPr>
              <a:t>Model:</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To train the model we need to import the </a:t>
            </a:r>
            <a:r>
              <a:rPr lang="en-US" sz="2800" dirty="0" err="1">
                <a:latin typeface="Times New Roman" panose="02020603050405020304" pitchFamily="18" charset="0"/>
                <a:cs typeface="Times New Roman" panose="02020603050405020304" pitchFamily="18" charset="0"/>
              </a:rPr>
              <a:t>Tensorflow</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Keras</a:t>
            </a:r>
            <a:r>
              <a:rPr lang="en-US" sz="2800" dirty="0">
                <a:latin typeface="Times New Roman" panose="02020603050405020304" pitchFamily="18" charset="0"/>
                <a:cs typeface="Times New Roman" panose="02020603050405020304" pitchFamily="18" charset="0"/>
              </a:rPr>
              <a:t> libraries. We use a function known as dense to declare a layer of neurons. I have declared two hidden layers with 50 neurons each that perform the computations and a final layer with one neuron that gives the output. </a:t>
            </a:r>
          </a:p>
          <a:p>
            <a:r>
              <a:rPr lang="en-US" sz="2800" b="1" u="sng" dirty="0">
                <a:latin typeface="Times New Roman" panose="02020603050405020304" pitchFamily="18" charset="0"/>
                <a:cs typeface="Times New Roman" panose="02020603050405020304" pitchFamily="18" charset="0"/>
              </a:rPr>
              <a:t>Activation Function:</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activation function is a parameter that is initialized while declaring the dense function. Each layer has an activation function. The activation function decides the types of predictions the model makes, and it is the most important parameter while declaring the model. </a:t>
            </a:r>
          </a:p>
          <a:p>
            <a:r>
              <a:rPr lang="en-US" sz="2800" b="1" u="sng" dirty="0">
                <a:latin typeface="Times New Roman" panose="02020603050405020304" pitchFamily="18" charset="0"/>
                <a:cs typeface="Times New Roman" panose="02020603050405020304" pitchFamily="18" charset="0"/>
              </a:rPr>
              <a:t>Compiling and Fitting:</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next step is to compile and fit the model to the processed dataset. While compiling the model, we need to declare a function called compile and set the optimizer, loss function and metrics. </a:t>
            </a:r>
          </a:p>
        </p:txBody>
      </p:sp>
      <p:sp>
        <p:nvSpPr>
          <p:cNvPr id="10" name="TextBox 9">
            <a:extLst>
              <a:ext uri="{FF2B5EF4-FFF2-40B4-BE49-F238E27FC236}">
                <a16:creationId xmlns:a16="http://schemas.microsoft.com/office/drawing/2014/main" id="{F2E86D05-FC6E-464B-B427-D780D31EBFB0}"/>
              </a:ext>
            </a:extLst>
          </p:cNvPr>
          <p:cNvSpPr txBox="1"/>
          <p:nvPr/>
        </p:nvSpPr>
        <p:spPr>
          <a:xfrm>
            <a:off x="407171" y="9106804"/>
            <a:ext cx="9882187" cy="5262979"/>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Libraries</a:t>
            </a:r>
          </a:p>
          <a:p>
            <a:r>
              <a:rPr lang="en-US" sz="2800" b="1" u="sng" dirty="0" err="1">
                <a:latin typeface="Times New Roman" panose="02020603050405020304" pitchFamily="18" charset="0"/>
                <a:cs typeface="Times New Roman" panose="02020603050405020304" pitchFamily="18" charset="0"/>
              </a:rPr>
              <a:t>Tensorflow</a:t>
            </a:r>
            <a:r>
              <a:rPr lang="en-US" sz="2800" b="1" u="sng" dirty="0">
                <a:latin typeface="Times New Roman" panose="02020603050405020304" pitchFamily="18" charset="0"/>
                <a:cs typeface="Times New Roman" panose="02020603050405020304" pitchFamily="18" charset="0"/>
              </a:rPr>
              <a:t> and </a:t>
            </a:r>
            <a:r>
              <a:rPr lang="en-US" sz="2800" b="1" u="sng" dirty="0" err="1">
                <a:latin typeface="Times New Roman" panose="02020603050405020304" pitchFamily="18" charset="0"/>
                <a:cs typeface="Times New Roman" panose="02020603050405020304" pitchFamily="18" charset="0"/>
              </a:rPr>
              <a:t>Keras</a:t>
            </a:r>
            <a:r>
              <a:rPr lang="en-US" sz="2800" b="1" u="sng"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These libraries are used for implementing neural networks and executing deep learning models. </a:t>
            </a:r>
          </a:p>
          <a:p>
            <a:r>
              <a:rPr lang="en-US" sz="2800" b="1" u="sng" dirty="0">
                <a:latin typeface="Times New Roman" panose="02020603050405020304" pitchFamily="18" charset="0"/>
                <a:cs typeface="Times New Roman" panose="02020603050405020304" pitchFamily="18" charset="0"/>
              </a:rPr>
              <a:t>NLTK</a:t>
            </a:r>
            <a:r>
              <a:rPr lang="en-US" sz="2800" dirty="0">
                <a:latin typeface="Times New Roman" panose="02020603050405020304" pitchFamily="18" charset="0"/>
                <a:cs typeface="Times New Roman" panose="02020603050405020304" pitchFamily="18" charset="0"/>
              </a:rPr>
              <a:t> – Natural Language Toolkit also known as NLTK is a library that is used to perform operations on words and alphabetic data. Tokenizing and Stemming are some of the useful operations that we perform on the data and for this we use the NLTK library.</a:t>
            </a:r>
          </a:p>
          <a:p>
            <a:r>
              <a:rPr lang="en-US" sz="2800" b="1" u="sng" dirty="0">
                <a:latin typeface="Times New Roman" panose="02020603050405020304" pitchFamily="18" charset="0"/>
                <a:cs typeface="Times New Roman" panose="02020603050405020304" pitchFamily="18" charset="0"/>
              </a:rPr>
              <a:t>JSON </a:t>
            </a:r>
            <a:r>
              <a:rPr lang="en-US" sz="2800" dirty="0">
                <a:latin typeface="Times New Roman" panose="02020603050405020304" pitchFamily="18" charset="0"/>
                <a:cs typeface="Times New Roman" panose="02020603050405020304" pitchFamily="18" charset="0"/>
              </a:rPr>
              <a:t>– We use this library to import the intents file into the program which is of type JSON. </a:t>
            </a:r>
          </a:p>
          <a:p>
            <a:r>
              <a:rPr lang="en-US" sz="2800" b="1" u="sng" dirty="0" err="1">
                <a:latin typeface="Times New Roman" panose="02020603050405020304" pitchFamily="18" charset="0"/>
                <a:cs typeface="Times New Roman" panose="02020603050405020304" pitchFamily="18" charset="0"/>
              </a:rPr>
              <a:t>Numpy</a:t>
            </a:r>
            <a:r>
              <a:rPr lang="en-US" sz="2800" b="1" u="sng" dirty="0">
                <a:latin typeface="Times New Roman" panose="02020603050405020304" pitchFamily="18" charset="0"/>
                <a:cs typeface="Times New Roman" panose="02020603050405020304" pitchFamily="18" charset="0"/>
              </a:rPr>
              <a:t> &amp; Pandas </a:t>
            </a:r>
            <a:r>
              <a:rPr lang="en-US" sz="2800" dirty="0">
                <a:latin typeface="Times New Roman" panose="02020603050405020304" pitchFamily="18" charset="0"/>
                <a:cs typeface="Times New Roman" panose="02020603050405020304" pitchFamily="18" charset="0"/>
              </a:rPr>
              <a:t>– These are libraries that are almost always used in any projects that involve data. They are used to reorder, reshape, and rearrange data and perform other modifications to the dataset.</a:t>
            </a:r>
            <a:endParaRPr lang="en-US" sz="2800" dirty="0"/>
          </a:p>
        </p:txBody>
      </p:sp>
      <p:sp>
        <p:nvSpPr>
          <p:cNvPr id="12" name="TextBox 11">
            <a:extLst>
              <a:ext uri="{FF2B5EF4-FFF2-40B4-BE49-F238E27FC236}">
                <a16:creationId xmlns:a16="http://schemas.microsoft.com/office/drawing/2014/main" id="{3D82DE8F-4358-4A42-8E54-64C02D68BD63}"/>
              </a:ext>
            </a:extLst>
          </p:cNvPr>
          <p:cNvSpPr txBox="1"/>
          <p:nvPr/>
        </p:nvSpPr>
        <p:spPr>
          <a:xfrm>
            <a:off x="290513" y="17568555"/>
            <a:ext cx="9882187" cy="7417415"/>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Intents </a:t>
            </a:r>
          </a:p>
          <a:p>
            <a:r>
              <a:rPr lang="en-US" sz="2800" dirty="0">
                <a:latin typeface="Times New Roman" panose="02020603050405020304" pitchFamily="18" charset="0"/>
                <a:cs typeface="Times New Roman" panose="02020603050405020304" pitchFamily="18" charset="0"/>
              </a:rPr>
              <a:t>This is a JSON file that consists of classes, patterns and responses. </a:t>
            </a:r>
          </a:p>
          <a:p>
            <a:r>
              <a:rPr lang="en-US" sz="2800" b="1" u="sng" dirty="0">
                <a:latin typeface="Times New Roman" panose="02020603050405020304" pitchFamily="18" charset="0"/>
                <a:cs typeface="Times New Roman" panose="02020603050405020304" pitchFamily="18" charset="0"/>
              </a:rPr>
              <a:t>JSON:</a:t>
            </a:r>
            <a:r>
              <a:rPr lang="en-US" sz="2800" dirty="0">
                <a:latin typeface="Times New Roman" panose="02020603050405020304" pitchFamily="18" charset="0"/>
                <a:cs typeface="Times New Roman" panose="02020603050405020304" pitchFamily="18" charset="0"/>
              </a:rPr>
              <a:t> JSON stands for Java Script Object Notation. JSON files are used to store and transmit human-readable text data.</a:t>
            </a:r>
          </a:p>
          <a:p>
            <a:r>
              <a:rPr lang="en-US" sz="2800" b="1" u="sng" dirty="0">
                <a:latin typeface="Times New Roman" panose="02020603050405020304" pitchFamily="18" charset="0"/>
                <a:cs typeface="Times New Roman" panose="02020603050405020304" pitchFamily="18" charset="0"/>
              </a:rPr>
              <a:t>classes:</a:t>
            </a:r>
            <a:r>
              <a:rPr lang="en-US" sz="2800" dirty="0">
                <a:latin typeface="Times New Roman" panose="02020603050405020304" pitchFamily="18" charset="0"/>
                <a:cs typeface="Times New Roman" panose="02020603050405020304" pitchFamily="18" charset="0"/>
              </a:rPr>
              <a:t> classes are used to categorize the queries and responses in the chatbot. They act as subtopics inside the chatbot. For example, user inputs such as “Hello”, “Hi”, “Good Morning”, etc. will belong to the greeting class.</a:t>
            </a:r>
          </a:p>
          <a:p>
            <a:r>
              <a:rPr lang="en-US" sz="2800" b="1" u="sng" dirty="0">
                <a:latin typeface="Times New Roman" panose="02020603050405020304" pitchFamily="18" charset="0"/>
                <a:cs typeface="Times New Roman" panose="02020603050405020304" pitchFamily="18" charset="0"/>
              </a:rPr>
              <a:t>Patterns:</a:t>
            </a:r>
            <a:r>
              <a:rPr lang="en-US" sz="2800" dirty="0">
                <a:latin typeface="Times New Roman" panose="02020603050405020304" pitchFamily="18" charset="0"/>
                <a:cs typeface="Times New Roman" panose="02020603050405020304" pitchFamily="18" charset="0"/>
              </a:rPr>
              <a:t> Patterns are the types of queries that the chatbot can expect from the users. Certain keywords and terms will generally be a be part of queries related to a certain topic. The patterns section will help the bot pick up these terms and generate an appropriate response based on its response section for the same class. </a:t>
            </a:r>
          </a:p>
          <a:p>
            <a:r>
              <a:rPr lang="en-US" sz="2800" b="1" u="sng" dirty="0">
                <a:latin typeface="Times New Roman" panose="02020603050405020304" pitchFamily="18" charset="0"/>
                <a:cs typeface="Times New Roman" panose="02020603050405020304" pitchFamily="18" charset="0"/>
              </a:rPr>
              <a:t>Responses:</a:t>
            </a:r>
            <a:r>
              <a:rPr lang="en-US" sz="2800" dirty="0">
                <a:latin typeface="Times New Roman" panose="02020603050405020304" pitchFamily="18" charset="0"/>
                <a:cs typeface="Times New Roman" panose="02020603050405020304" pitchFamily="18" charset="0"/>
              </a:rPr>
              <a:t> Responses are the replies that the chatbot will give depending on the questions from the user. There can be one or more similar responses for the same query as there are multiple responses under each class.</a:t>
            </a:r>
          </a:p>
        </p:txBody>
      </p:sp>
      <p:pic>
        <p:nvPicPr>
          <p:cNvPr id="15" name="Picture 14" descr="Logo&#10;&#10;Description automatically generated">
            <a:extLst>
              <a:ext uri="{FF2B5EF4-FFF2-40B4-BE49-F238E27FC236}">
                <a16:creationId xmlns:a16="http://schemas.microsoft.com/office/drawing/2014/main" id="{8B31486D-8F04-4DA7-8F5F-B727C3868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10" y="783695"/>
            <a:ext cx="1757365" cy="1707628"/>
          </a:xfrm>
          <a:prstGeom prst="rect">
            <a:avLst/>
          </a:prstGeom>
        </p:spPr>
      </p:pic>
      <p:pic>
        <p:nvPicPr>
          <p:cNvPr id="18" name="Picture 17" descr="Logo&#10;&#10;Description automatically generated">
            <a:extLst>
              <a:ext uri="{FF2B5EF4-FFF2-40B4-BE49-F238E27FC236}">
                <a16:creationId xmlns:a16="http://schemas.microsoft.com/office/drawing/2014/main" id="{BFDBF222-5C19-41B0-9645-8A1788515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7849" y="754954"/>
            <a:ext cx="1757365" cy="1707628"/>
          </a:xfrm>
          <a:prstGeom prst="rect">
            <a:avLst/>
          </a:prstGeom>
        </p:spPr>
      </p:pic>
      <p:sp>
        <p:nvSpPr>
          <p:cNvPr id="19" name="TextBox 18">
            <a:extLst>
              <a:ext uri="{FF2B5EF4-FFF2-40B4-BE49-F238E27FC236}">
                <a16:creationId xmlns:a16="http://schemas.microsoft.com/office/drawing/2014/main" id="{B92C02A9-DEB9-49EE-B7A7-20C012FB19EA}"/>
              </a:ext>
            </a:extLst>
          </p:cNvPr>
          <p:cNvSpPr txBox="1"/>
          <p:nvPr/>
        </p:nvSpPr>
        <p:spPr>
          <a:xfrm>
            <a:off x="2819400" y="2639832"/>
            <a:ext cx="16198449" cy="1569660"/>
          </a:xfrm>
          <a:prstGeom prst="rect">
            <a:avLst/>
          </a:prstGeom>
          <a:noFill/>
        </p:spPr>
        <p:txBody>
          <a:bodyPr wrap="square" rtlCol="0">
            <a:spAutoFit/>
          </a:bodyPr>
          <a:lstStyle/>
          <a:p>
            <a:pPr algn="ctr"/>
            <a:r>
              <a:rPr lang="en-US" sz="4800" dirty="0">
                <a:latin typeface="Arial" panose="020B0604020202020204" pitchFamily="34" charset="0"/>
                <a:cs typeface="Arial" panose="020B0604020202020204" pitchFamily="34" charset="0"/>
              </a:rPr>
              <a:t>Vighnesh K. Ramesh - 2018A7PS0074U</a:t>
            </a:r>
          </a:p>
          <a:p>
            <a:pPr algn="ctr"/>
            <a:r>
              <a:rPr lang="en-US" sz="4800" dirty="0">
                <a:latin typeface="Arial" panose="020B0604020202020204" pitchFamily="34" charset="0"/>
                <a:cs typeface="Arial" panose="020B0604020202020204" pitchFamily="34" charset="0"/>
              </a:rPr>
              <a:t>BITS </a:t>
            </a:r>
            <a:r>
              <a:rPr lang="en-US" sz="4800" dirty="0" err="1">
                <a:latin typeface="Arial" panose="020B0604020202020204" pitchFamily="34" charset="0"/>
                <a:cs typeface="Arial" panose="020B0604020202020204" pitchFamily="34" charset="0"/>
              </a:rPr>
              <a:t>Pilani</a:t>
            </a:r>
            <a:r>
              <a:rPr lang="en-US" sz="4800" dirty="0">
                <a:latin typeface="Arial" panose="020B0604020202020204" pitchFamily="34" charset="0"/>
                <a:cs typeface="Arial" panose="020B0604020202020204" pitchFamily="34" charset="0"/>
              </a:rPr>
              <a:t>, Dubai Campus</a:t>
            </a:r>
          </a:p>
        </p:txBody>
      </p:sp>
      <p:sp>
        <p:nvSpPr>
          <p:cNvPr id="20" name="TextBox 19">
            <a:extLst>
              <a:ext uri="{FF2B5EF4-FFF2-40B4-BE49-F238E27FC236}">
                <a16:creationId xmlns:a16="http://schemas.microsoft.com/office/drawing/2014/main" id="{73528F55-6643-4349-A772-8544D045B563}"/>
              </a:ext>
            </a:extLst>
          </p:cNvPr>
          <p:cNvSpPr txBox="1"/>
          <p:nvPr/>
        </p:nvSpPr>
        <p:spPr>
          <a:xfrm>
            <a:off x="10490596" y="21277262"/>
            <a:ext cx="9882187" cy="3385542"/>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Result</a:t>
            </a:r>
          </a:p>
          <a:p>
            <a:r>
              <a:rPr lang="en-US" sz="2800" dirty="0">
                <a:latin typeface="Times New Roman" panose="02020603050405020304" pitchFamily="18" charset="0"/>
                <a:cs typeface="Times New Roman" panose="02020603050405020304" pitchFamily="18" charset="0"/>
              </a:rPr>
              <a:t>After training the model, we declare functions to tokenize, stem and create a bag of words model for the user text input (like how we processed the initial document). The user input, after being processed is then classified under a class and based on that a response is given. The bot is then hosted on a webpage using flask python library and html code. </a:t>
            </a:r>
          </a:p>
          <a:p>
            <a:endParaRPr lang="en-US" dirty="0"/>
          </a:p>
        </p:txBody>
      </p:sp>
      <p:pic>
        <p:nvPicPr>
          <p:cNvPr id="3" name="Picture 2">
            <a:extLst>
              <a:ext uri="{FF2B5EF4-FFF2-40B4-BE49-F238E27FC236}">
                <a16:creationId xmlns:a16="http://schemas.microsoft.com/office/drawing/2014/main" id="{D8522F44-78FF-4ED9-9A96-A7F5E2BCAFCC}"/>
              </a:ext>
            </a:extLst>
          </p:cNvPr>
          <p:cNvPicPr>
            <a:picLocks noChangeAspect="1"/>
          </p:cNvPicPr>
          <p:nvPr/>
        </p:nvPicPr>
        <p:blipFill>
          <a:blip r:embed="rId3"/>
          <a:stretch>
            <a:fillRect/>
          </a:stretch>
        </p:blipFill>
        <p:spPr>
          <a:xfrm>
            <a:off x="11210926" y="18842237"/>
            <a:ext cx="2953915" cy="2256065"/>
          </a:xfrm>
          <a:prstGeom prst="rect">
            <a:avLst/>
          </a:prstGeom>
        </p:spPr>
      </p:pic>
      <p:pic>
        <p:nvPicPr>
          <p:cNvPr id="6" name="Picture 5">
            <a:extLst>
              <a:ext uri="{FF2B5EF4-FFF2-40B4-BE49-F238E27FC236}">
                <a16:creationId xmlns:a16="http://schemas.microsoft.com/office/drawing/2014/main" id="{8491BCEE-2EC1-4E35-ABCE-0AF166A5E507}"/>
              </a:ext>
            </a:extLst>
          </p:cNvPr>
          <p:cNvPicPr>
            <a:picLocks noChangeAspect="1"/>
          </p:cNvPicPr>
          <p:nvPr/>
        </p:nvPicPr>
        <p:blipFill>
          <a:blip r:embed="rId4"/>
          <a:stretch>
            <a:fillRect/>
          </a:stretch>
        </p:blipFill>
        <p:spPr>
          <a:xfrm>
            <a:off x="16763999" y="18842237"/>
            <a:ext cx="3052036" cy="2256065"/>
          </a:xfrm>
          <a:prstGeom prst="rect">
            <a:avLst/>
          </a:prstGeom>
        </p:spPr>
      </p:pic>
      <p:pic>
        <p:nvPicPr>
          <p:cNvPr id="13" name="Picture 12">
            <a:extLst>
              <a:ext uri="{FF2B5EF4-FFF2-40B4-BE49-F238E27FC236}">
                <a16:creationId xmlns:a16="http://schemas.microsoft.com/office/drawing/2014/main" id="{A82FAE8A-D11F-4F06-936A-EB8EFE160C81}"/>
              </a:ext>
            </a:extLst>
          </p:cNvPr>
          <p:cNvPicPr>
            <a:picLocks noChangeAspect="1"/>
          </p:cNvPicPr>
          <p:nvPr/>
        </p:nvPicPr>
        <p:blipFill>
          <a:blip r:embed="rId5"/>
          <a:stretch>
            <a:fillRect/>
          </a:stretch>
        </p:blipFill>
        <p:spPr>
          <a:xfrm>
            <a:off x="13413138" y="9097482"/>
            <a:ext cx="4037101" cy="2640811"/>
          </a:xfrm>
          <a:prstGeom prst="rect">
            <a:avLst/>
          </a:prstGeom>
        </p:spPr>
      </p:pic>
      <p:pic>
        <p:nvPicPr>
          <p:cNvPr id="21" name="Picture 20">
            <a:extLst>
              <a:ext uri="{FF2B5EF4-FFF2-40B4-BE49-F238E27FC236}">
                <a16:creationId xmlns:a16="http://schemas.microsoft.com/office/drawing/2014/main" id="{7C016FEB-F2F0-400C-A2E0-C3CF2CE30DB1}"/>
              </a:ext>
            </a:extLst>
          </p:cNvPr>
          <p:cNvPicPr>
            <a:picLocks noChangeAspect="1"/>
          </p:cNvPicPr>
          <p:nvPr/>
        </p:nvPicPr>
        <p:blipFill>
          <a:blip r:embed="rId6"/>
          <a:stretch>
            <a:fillRect/>
          </a:stretch>
        </p:blipFill>
        <p:spPr>
          <a:xfrm>
            <a:off x="3607570" y="14712085"/>
            <a:ext cx="3481388" cy="2385086"/>
          </a:xfrm>
          <a:prstGeom prst="rect">
            <a:avLst/>
          </a:prstGeom>
        </p:spPr>
      </p:pic>
      <p:pic>
        <p:nvPicPr>
          <p:cNvPr id="23" name="Picture 22">
            <a:extLst>
              <a:ext uri="{FF2B5EF4-FFF2-40B4-BE49-F238E27FC236}">
                <a16:creationId xmlns:a16="http://schemas.microsoft.com/office/drawing/2014/main" id="{04883027-0144-40A0-B07D-6EDCEC841992}"/>
              </a:ext>
            </a:extLst>
          </p:cNvPr>
          <p:cNvPicPr>
            <a:picLocks noChangeAspect="1"/>
          </p:cNvPicPr>
          <p:nvPr/>
        </p:nvPicPr>
        <p:blipFill>
          <a:blip r:embed="rId7"/>
          <a:stretch>
            <a:fillRect/>
          </a:stretch>
        </p:blipFill>
        <p:spPr>
          <a:xfrm>
            <a:off x="1092155" y="24985970"/>
            <a:ext cx="8512217" cy="2954654"/>
          </a:xfrm>
          <a:prstGeom prst="rect">
            <a:avLst/>
          </a:prstGeom>
        </p:spPr>
      </p:pic>
    </p:spTree>
    <p:extLst>
      <p:ext uri="{BB962C8B-B14F-4D97-AF65-F5344CB8AC3E}">
        <p14:creationId xmlns:p14="http://schemas.microsoft.com/office/powerpoint/2010/main" val="40040193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1565</TotalTime>
  <Words>712</Words>
  <Application>Microsoft Office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Vighnesh Ramesh</dc:creator>
  <cp:lastModifiedBy>Vighnesh Ramesh</cp:lastModifiedBy>
  <cp:revision>5</cp:revision>
  <dcterms:created xsi:type="dcterms:W3CDTF">2021-12-13T15:25:31Z</dcterms:created>
  <dcterms:modified xsi:type="dcterms:W3CDTF">2021-12-17T18:41:20Z</dcterms:modified>
</cp:coreProperties>
</file>