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3333"/>
    <a:srgbClr val="FF4747"/>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3" d="100"/>
          <a:sy n="23" d="100"/>
        </p:scale>
        <p:origin x="328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192436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4486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17584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5167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1824B-EEDB-4D92-B6A2-800259AEC68D}"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42726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11824B-EEDB-4D92-B6A2-800259AEC68D}"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40794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11824B-EEDB-4D92-B6A2-800259AEC68D}" type="datetimeFigureOut">
              <a:rPr lang="en-US" smtClean="0"/>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97008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11824B-EEDB-4D92-B6A2-800259AEC68D}" type="datetimeFigureOut">
              <a:rPr lang="en-US" smtClean="0"/>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232998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1824B-EEDB-4D92-B6A2-800259AEC68D}" type="datetimeFigureOut">
              <a:rPr lang="en-US" smtClean="0"/>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10447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5811824B-EEDB-4D92-B6A2-800259AEC68D}"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110027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5811824B-EEDB-4D92-B6A2-800259AEC68D}"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57173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5811824B-EEDB-4D92-B6A2-800259AEC68D}" type="datetimeFigureOut">
              <a:rPr lang="en-US" smtClean="0"/>
              <a:t>12/18/2021</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50F7225-03A6-421D-8091-6BC6F63E024E}" type="slidenum">
              <a:rPr lang="en-US" smtClean="0"/>
              <a:t>‹#›</a:t>
            </a:fld>
            <a:endParaRPr lang="en-US"/>
          </a:p>
        </p:txBody>
      </p:sp>
    </p:spTree>
    <p:extLst>
      <p:ext uri="{BB962C8B-B14F-4D97-AF65-F5344CB8AC3E}">
        <p14:creationId xmlns:p14="http://schemas.microsoft.com/office/powerpoint/2010/main" val="4284751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bg1"/>
            </a:gs>
            <a:gs pos="8300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9F7D6D4-4524-4E3C-A5D3-C23B958153BF}"/>
              </a:ext>
            </a:extLst>
          </p:cNvPr>
          <p:cNvSpPr/>
          <p:nvPr/>
        </p:nvSpPr>
        <p:spPr>
          <a:xfrm>
            <a:off x="10333017" y="22699473"/>
            <a:ext cx="10833094" cy="711141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A4F90B7-9FFB-42A5-A95E-11DC36129E90}"/>
              </a:ext>
            </a:extLst>
          </p:cNvPr>
          <p:cNvSpPr/>
          <p:nvPr/>
        </p:nvSpPr>
        <p:spPr>
          <a:xfrm>
            <a:off x="10341835" y="4385917"/>
            <a:ext cx="10809607" cy="908461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43CD72-9462-4489-85CD-95BD77A4D36E}"/>
              </a:ext>
            </a:extLst>
          </p:cNvPr>
          <p:cNvSpPr/>
          <p:nvPr/>
        </p:nvSpPr>
        <p:spPr>
          <a:xfrm>
            <a:off x="217512" y="23484357"/>
            <a:ext cx="9896857" cy="63265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9FEBA7F-4382-4E1D-910C-EE3F0550D14E}"/>
              </a:ext>
            </a:extLst>
          </p:cNvPr>
          <p:cNvSpPr/>
          <p:nvPr/>
        </p:nvSpPr>
        <p:spPr>
          <a:xfrm>
            <a:off x="232184" y="14951157"/>
            <a:ext cx="9882185" cy="83843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02C9923-F879-4698-8E80-7A5D595508BC}"/>
              </a:ext>
            </a:extLst>
          </p:cNvPr>
          <p:cNvSpPr/>
          <p:nvPr/>
        </p:nvSpPr>
        <p:spPr>
          <a:xfrm>
            <a:off x="232183" y="8099736"/>
            <a:ext cx="9882187" cy="672496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B976B2-7E97-4E4C-8C61-E5BA08102D98}"/>
              </a:ext>
            </a:extLst>
          </p:cNvPr>
          <p:cNvSpPr/>
          <p:nvPr/>
        </p:nvSpPr>
        <p:spPr>
          <a:xfrm>
            <a:off x="232183" y="4353507"/>
            <a:ext cx="9882187" cy="361977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AE034B6-5835-458B-8EB5-22E6633048F4}"/>
              </a:ext>
            </a:extLst>
          </p:cNvPr>
          <p:cNvSpPr/>
          <p:nvPr/>
        </p:nvSpPr>
        <p:spPr>
          <a:xfrm>
            <a:off x="0" y="0"/>
            <a:ext cx="21383625" cy="4226254"/>
          </a:xfrm>
          <a:prstGeom prst="rect">
            <a:avLst/>
          </a:prstGeom>
          <a:gradFill flip="none" rotWithShape="1">
            <a:gsLst>
              <a:gs pos="100000">
                <a:srgbClr val="FF7C80"/>
              </a:gs>
              <a:gs pos="0">
                <a:srgbClr val="FF3333"/>
              </a:gs>
              <a:gs pos="100000">
                <a:schemeClr val="bg1"/>
              </a:gs>
              <a:gs pos="100000">
                <a:schemeClr val="bg1"/>
              </a:gs>
            </a:gsLst>
            <a:path path="circle">
              <a:fillToRect r="100000" b="100000"/>
            </a:path>
            <a:tileRect l="-100000" t="-10000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2E4FE7F-C228-4D61-94C3-751756D63CD8}"/>
              </a:ext>
            </a:extLst>
          </p:cNvPr>
          <p:cNvSpPr txBox="1"/>
          <p:nvPr/>
        </p:nvSpPr>
        <p:spPr>
          <a:xfrm>
            <a:off x="290513" y="932359"/>
            <a:ext cx="16706843" cy="1323439"/>
          </a:xfrm>
          <a:prstGeom prst="rect">
            <a:avLst/>
          </a:prstGeom>
          <a:noFill/>
        </p:spPr>
        <p:txBody>
          <a:bodyPr wrap="square">
            <a:spAutoFit/>
          </a:bodyPr>
          <a:lstStyle/>
          <a:p>
            <a:r>
              <a:rPr lang="en-US" sz="8000" b="1" u="sng" dirty="0">
                <a:latin typeface="Arial" panose="020B0604020202020204" pitchFamily="34" charset="0"/>
                <a:cs typeface="Arial" panose="020B0604020202020204" pitchFamily="34" charset="0"/>
              </a:rPr>
              <a:t>Domain Specific Chatbot</a:t>
            </a:r>
          </a:p>
        </p:txBody>
      </p:sp>
      <p:sp>
        <p:nvSpPr>
          <p:cNvPr id="7" name="TextBox 6">
            <a:extLst>
              <a:ext uri="{FF2B5EF4-FFF2-40B4-BE49-F238E27FC236}">
                <a16:creationId xmlns:a16="http://schemas.microsoft.com/office/drawing/2014/main" id="{3B917092-B7AD-4886-9505-81FCA55FF2A5}"/>
              </a:ext>
            </a:extLst>
          </p:cNvPr>
          <p:cNvSpPr txBox="1"/>
          <p:nvPr/>
        </p:nvSpPr>
        <p:spPr>
          <a:xfrm>
            <a:off x="306921" y="4385917"/>
            <a:ext cx="9610494" cy="4278094"/>
          </a:xfrm>
          <a:prstGeom prst="rect">
            <a:avLst/>
          </a:prstGeom>
          <a:noFill/>
        </p:spPr>
        <p:txBody>
          <a:bodyPr wrap="square">
            <a:spAutoFit/>
          </a:bodyPr>
          <a:lstStyle/>
          <a:p>
            <a:pPr algn="ctr"/>
            <a:r>
              <a:rPr lang="en-US" sz="3200" b="1" u="sng" dirty="0">
                <a:latin typeface="Times New Roman" panose="02020603050405020304" pitchFamily="18" charset="0"/>
                <a:cs typeface="Times New Roman" panose="02020603050405020304" pitchFamily="18" charset="0"/>
              </a:rPr>
              <a:t>Abstract</a:t>
            </a:r>
            <a:endParaRPr lang="en-US" sz="3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The objective of this project is to create a chatbot that can respond to queries related to a certain domain. The purpose of this chatbot is to provide information related to electronic gadgets. This can be implemented using python along with certain deep learning and natural language processing libraries such as </a:t>
            </a:r>
            <a:r>
              <a:rPr lang="en-US" sz="2800" dirty="0" err="1">
                <a:latin typeface="Times New Roman" panose="02020603050405020304" pitchFamily="18" charset="0"/>
                <a:cs typeface="Times New Roman" panose="02020603050405020304" pitchFamily="18" charset="0"/>
              </a:rPr>
              <a:t>Tensorflow</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and NLTK (Natural Language Toolkit). </a:t>
            </a:r>
          </a:p>
          <a:p>
            <a:endParaRPr lang="en-US" sz="3600" dirty="0"/>
          </a:p>
          <a:p>
            <a:endParaRPr lang="en-US" sz="3600" dirty="0"/>
          </a:p>
        </p:txBody>
      </p:sp>
      <p:sp>
        <p:nvSpPr>
          <p:cNvPr id="8" name="TextBox 7">
            <a:extLst>
              <a:ext uri="{FF2B5EF4-FFF2-40B4-BE49-F238E27FC236}">
                <a16:creationId xmlns:a16="http://schemas.microsoft.com/office/drawing/2014/main" id="{DEF178A5-4A23-42D5-8609-4E2E580EE5A7}"/>
              </a:ext>
            </a:extLst>
          </p:cNvPr>
          <p:cNvSpPr txBox="1"/>
          <p:nvPr/>
        </p:nvSpPr>
        <p:spPr>
          <a:xfrm>
            <a:off x="217513" y="23496927"/>
            <a:ext cx="9911528" cy="861774"/>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Natural Language Processing</a:t>
            </a:r>
          </a:p>
          <a:p>
            <a:endParaRPr lang="en-US" dirty="0"/>
          </a:p>
        </p:txBody>
      </p:sp>
      <p:sp>
        <p:nvSpPr>
          <p:cNvPr id="9" name="TextBox 8">
            <a:extLst>
              <a:ext uri="{FF2B5EF4-FFF2-40B4-BE49-F238E27FC236}">
                <a16:creationId xmlns:a16="http://schemas.microsoft.com/office/drawing/2014/main" id="{EEA9A403-E920-4B52-9FDA-B7303097E0E3}"/>
              </a:ext>
            </a:extLst>
          </p:cNvPr>
          <p:cNvSpPr txBox="1"/>
          <p:nvPr/>
        </p:nvSpPr>
        <p:spPr>
          <a:xfrm>
            <a:off x="10426417" y="4390343"/>
            <a:ext cx="10725025"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Training</a:t>
            </a:r>
          </a:p>
        </p:txBody>
      </p:sp>
      <p:sp>
        <p:nvSpPr>
          <p:cNvPr id="10" name="TextBox 9">
            <a:extLst>
              <a:ext uri="{FF2B5EF4-FFF2-40B4-BE49-F238E27FC236}">
                <a16:creationId xmlns:a16="http://schemas.microsoft.com/office/drawing/2014/main" id="{F2E86D05-FC6E-464B-B427-D780D31EBFB0}"/>
              </a:ext>
            </a:extLst>
          </p:cNvPr>
          <p:cNvSpPr txBox="1"/>
          <p:nvPr/>
        </p:nvSpPr>
        <p:spPr>
          <a:xfrm>
            <a:off x="297847" y="8217707"/>
            <a:ext cx="9765529" cy="1015663"/>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Libraries</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D82DE8F-4358-4A42-8E54-64C02D68BD63}"/>
              </a:ext>
            </a:extLst>
          </p:cNvPr>
          <p:cNvSpPr txBox="1"/>
          <p:nvPr/>
        </p:nvSpPr>
        <p:spPr>
          <a:xfrm>
            <a:off x="232184" y="14951156"/>
            <a:ext cx="9882186" cy="4462760"/>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Intents </a:t>
            </a:r>
          </a:p>
          <a:p>
            <a:r>
              <a:rPr lang="en-US" sz="2800" dirty="0">
                <a:latin typeface="Times New Roman" panose="02020603050405020304" pitchFamily="18" charset="0"/>
                <a:cs typeface="Times New Roman" panose="02020603050405020304" pitchFamily="18" charset="0"/>
              </a:rPr>
              <a:t>This is a JSON file that consists of classes, patterns and responses. </a:t>
            </a:r>
          </a:p>
          <a:p>
            <a:r>
              <a:rPr lang="en-US" sz="2800" b="1" u="sng" dirty="0">
                <a:latin typeface="Times New Roman" panose="02020603050405020304" pitchFamily="18" charset="0"/>
                <a:cs typeface="Times New Roman" panose="02020603050405020304" pitchFamily="18" charset="0"/>
              </a:rPr>
              <a:t>Classes:</a:t>
            </a:r>
            <a:r>
              <a:rPr lang="en-US" sz="2800" dirty="0">
                <a:latin typeface="Times New Roman" panose="02020603050405020304" pitchFamily="18" charset="0"/>
                <a:cs typeface="Times New Roman" panose="02020603050405020304" pitchFamily="18" charset="0"/>
              </a:rPr>
              <a:t> Classes are used to categorize the queries and responses in the chatbot. For example, user inputs such as “Hello”, “Hi”, “Good Morning”, etc. will belong to the greeting class.</a:t>
            </a:r>
          </a:p>
          <a:p>
            <a:r>
              <a:rPr lang="en-US" sz="2800" b="1" u="sng" dirty="0">
                <a:latin typeface="Times New Roman" panose="02020603050405020304" pitchFamily="18" charset="0"/>
                <a:cs typeface="Times New Roman" panose="02020603050405020304" pitchFamily="18" charset="0"/>
              </a:rPr>
              <a:t>Patterns:</a:t>
            </a:r>
            <a:r>
              <a:rPr lang="en-US" sz="2800" dirty="0">
                <a:latin typeface="Times New Roman" panose="02020603050405020304" pitchFamily="18" charset="0"/>
                <a:cs typeface="Times New Roman" panose="02020603050405020304" pitchFamily="18" charset="0"/>
              </a:rPr>
              <a:t> Patterns contain keywords and terms that will generally be a be part of queries related to a certain topic. The patterns section will help the bot pick up these terms.</a:t>
            </a:r>
          </a:p>
          <a:p>
            <a:r>
              <a:rPr lang="en-US" sz="2800" b="1" u="sng" dirty="0">
                <a:latin typeface="Times New Roman" panose="02020603050405020304" pitchFamily="18" charset="0"/>
                <a:cs typeface="Times New Roman" panose="02020603050405020304" pitchFamily="18" charset="0"/>
              </a:rPr>
              <a:t>Responses:</a:t>
            </a:r>
            <a:r>
              <a:rPr lang="en-US" sz="2800" dirty="0">
                <a:latin typeface="Times New Roman" panose="02020603050405020304" pitchFamily="18" charset="0"/>
                <a:cs typeface="Times New Roman" panose="02020603050405020304" pitchFamily="18" charset="0"/>
              </a:rPr>
              <a:t> Responses are the replies that the chatbot will give depending on the questions from the user. </a:t>
            </a:r>
          </a:p>
        </p:txBody>
      </p:sp>
      <p:sp>
        <p:nvSpPr>
          <p:cNvPr id="19" name="TextBox 18">
            <a:extLst>
              <a:ext uri="{FF2B5EF4-FFF2-40B4-BE49-F238E27FC236}">
                <a16:creationId xmlns:a16="http://schemas.microsoft.com/office/drawing/2014/main" id="{B92C02A9-DEB9-49EE-B7A7-20C012FB19EA}"/>
              </a:ext>
            </a:extLst>
          </p:cNvPr>
          <p:cNvSpPr txBox="1"/>
          <p:nvPr/>
        </p:nvSpPr>
        <p:spPr>
          <a:xfrm>
            <a:off x="290513" y="2383051"/>
            <a:ext cx="16198449" cy="1569660"/>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Vighnesh K. Ramesh - 2018A7PS0074U</a:t>
            </a:r>
          </a:p>
          <a:p>
            <a:r>
              <a:rPr lang="en-US" sz="4800" b="1" dirty="0">
                <a:latin typeface="Arial" panose="020B0604020202020204" pitchFamily="34" charset="0"/>
                <a:cs typeface="Arial" panose="020B0604020202020204" pitchFamily="34" charset="0"/>
              </a:rPr>
              <a:t>BITS </a:t>
            </a:r>
            <a:r>
              <a:rPr lang="en-US" sz="4800" b="1" dirty="0" err="1">
                <a:latin typeface="Arial" panose="020B0604020202020204" pitchFamily="34" charset="0"/>
                <a:cs typeface="Arial" panose="020B0604020202020204" pitchFamily="34" charset="0"/>
              </a:rPr>
              <a:t>Pilani</a:t>
            </a:r>
            <a:r>
              <a:rPr lang="en-US" sz="4800" b="1" dirty="0">
                <a:latin typeface="Arial" panose="020B0604020202020204" pitchFamily="34" charset="0"/>
                <a:cs typeface="Arial" panose="020B0604020202020204" pitchFamily="34" charset="0"/>
              </a:rPr>
              <a:t>, Dubai Campus</a:t>
            </a:r>
          </a:p>
        </p:txBody>
      </p:sp>
      <p:sp>
        <p:nvSpPr>
          <p:cNvPr id="20" name="TextBox 19">
            <a:extLst>
              <a:ext uri="{FF2B5EF4-FFF2-40B4-BE49-F238E27FC236}">
                <a16:creationId xmlns:a16="http://schemas.microsoft.com/office/drawing/2014/main" id="{73528F55-6643-4349-A772-8544D045B563}"/>
              </a:ext>
            </a:extLst>
          </p:cNvPr>
          <p:cNvSpPr txBox="1"/>
          <p:nvPr/>
        </p:nvSpPr>
        <p:spPr>
          <a:xfrm>
            <a:off x="11235458" y="23162197"/>
            <a:ext cx="4018805" cy="3816429"/>
          </a:xfrm>
          <a:prstGeom prst="rect">
            <a:avLst/>
          </a:prstGeom>
          <a:noFill/>
        </p:spPr>
        <p:txBody>
          <a:bodyPr wrap="square" rtlCol="0">
            <a:spAutoFit/>
          </a:bodyPr>
          <a:lstStyle/>
          <a:p>
            <a:pPr algn="ctr"/>
            <a:endParaRPr lang="en-US" sz="2800" b="1" u="sng"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Once the chatbot is fully functional, it can be hosted to a webpage using Flask (python library for web deployment) and a html script for the webpage design. </a:t>
            </a:r>
          </a:p>
          <a:p>
            <a:endParaRPr lang="en-US" dirty="0"/>
          </a:p>
        </p:txBody>
      </p:sp>
      <p:pic>
        <p:nvPicPr>
          <p:cNvPr id="3" name="Picture 2">
            <a:extLst>
              <a:ext uri="{FF2B5EF4-FFF2-40B4-BE49-F238E27FC236}">
                <a16:creationId xmlns:a16="http://schemas.microsoft.com/office/drawing/2014/main" id="{D8522F44-78FF-4ED9-9A96-A7F5E2BCAFCC}"/>
              </a:ext>
            </a:extLst>
          </p:cNvPr>
          <p:cNvPicPr>
            <a:picLocks noChangeAspect="1"/>
          </p:cNvPicPr>
          <p:nvPr/>
        </p:nvPicPr>
        <p:blipFill rotWithShape="1">
          <a:blip r:embed="rId2"/>
          <a:srcRect l="1882" t="2994" r="5079"/>
          <a:stretch/>
        </p:blipFill>
        <p:spPr>
          <a:xfrm>
            <a:off x="15910559" y="8030804"/>
            <a:ext cx="4991150" cy="2901088"/>
          </a:xfrm>
          <a:prstGeom prst="rect">
            <a:avLst/>
          </a:prstGeom>
        </p:spPr>
      </p:pic>
      <p:pic>
        <p:nvPicPr>
          <p:cNvPr id="6" name="Picture 5">
            <a:extLst>
              <a:ext uri="{FF2B5EF4-FFF2-40B4-BE49-F238E27FC236}">
                <a16:creationId xmlns:a16="http://schemas.microsoft.com/office/drawing/2014/main" id="{8491BCEE-2EC1-4E35-ABCE-0AF166A5E507}"/>
              </a:ext>
            </a:extLst>
          </p:cNvPr>
          <p:cNvPicPr>
            <a:picLocks noChangeAspect="1"/>
          </p:cNvPicPr>
          <p:nvPr/>
        </p:nvPicPr>
        <p:blipFill rotWithShape="1">
          <a:blip r:embed="rId3"/>
          <a:srcRect t="2527" r="6647"/>
          <a:stretch/>
        </p:blipFill>
        <p:spPr>
          <a:xfrm>
            <a:off x="15930889" y="11003941"/>
            <a:ext cx="4970819" cy="2362738"/>
          </a:xfrm>
          <a:prstGeom prst="rect">
            <a:avLst/>
          </a:prstGeom>
        </p:spPr>
      </p:pic>
      <p:pic>
        <p:nvPicPr>
          <p:cNvPr id="13" name="Picture 12">
            <a:extLst>
              <a:ext uri="{FF2B5EF4-FFF2-40B4-BE49-F238E27FC236}">
                <a16:creationId xmlns:a16="http://schemas.microsoft.com/office/drawing/2014/main" id="{A82FAE8A-D11F-4F06-936A-EB8EFE160C81}"/>
              </a:ext>
            </a:extLst>
          </p:cNvPr>
          <p:cNvPicPr>
            <a:picLocks noChangeAspect="1"/>
          </p:cNvPicPr>
          <p:nvPr/>
        </p:nvPicPr>
        <p:blipFill rotWithShape="1">
          <a:blip r:embed="rId4"/>
          <a:srcRect r="3841" b="1981"/>
          <a:stretch/>
        </p:blipFill>
        <p:spPr>
          <a:xfrm>
            <a:off x="4717762" y="25043152"/>
            <a:ext cx="5338276" cy="3743604"/>
          </a:xfrm>
          <a:prstGeom prst="rect">
            <a:avLst/>
          </a:prstGeom>
        </p:spPr>
      </p:pic>
      <p:pic>
        <p:nvPicPr>
          <p:cNvPr id="23" name="Picture 22">
            <a:extLst>
              <a:ext uri="{FF2B5EF4-FFF2-40B4-BE49-F238E27FC236}">
                <a16:creationId xmlns:a16="http://schemas.microsoft.com/office/drawing/2014/main" id="{04883027-0144-40A0-B07D-6EDCEC841992}"/>
              </a:ext>
            </a:extLst>
          </p:cNvPr>
          <p:cNvPicPr>
            <a:picLocks noChangeAspect="1"/>
          </p:cNvPicPr>
          <p:nvPr/>
        </p:nvPicPr>
        <p:blipFill rotWithShape="1">
          <a:blip r:embed="rId5"/>
          <a:srcRect r="4547"/>
          <a:stretch/>
        </p:blipFill>
        <p:spPr>
          <a:xfrm>
            <a:off x="348841" y="19388914"/>
            <a:ext cx="9568574" cy="3781176"/>
          </a:xfrm>
          <a:prstGeom prst="rect">
            <a:avLst/>
          </a:prstGeom>
        </p:spPr>
      </p:pic>
      <p:pic>
        <p:nvPicPr>
          <p:cNvPr id="2" name="Picture 1">
            <a:extLst>
              <a:ext uri="{FF2B5EF4-FFF2-40B4-BE49-F238E27FC236}">
                <a16:creationId xmlns:a16="http://schemas.microsoft.com/office/drawing/2014/main" id="{2E2ACA0C-F831-445F-847F-36FB4EB08E6B}"/>
              </a:ext>
            </a:extLst>
          </p:cNvPr>
          <p:cNvPicPr>
            <a:picLocks noChangeAspect="1"/>
          </p:cNvPicPr>
          <p:nvPr/>
        </p:nvPicPr>
        <p:blipFill rotWithShape="1">
          <a:blip r:embed="rId6"/>
          <a:srcRect l="2122" r="1457" b="9985"/>
          <a:stretch/>
        </p:blipFill>
        <p:spPr>
          <a:xfrm>
            <a:off x="12951080" y="26715490"/>
            <a:ext cx="5918958" cy="3007687"/>
          </a:xfrm>
          <a:prstGeom prst="rect">
            <a:avLst/>
          </a:prstGeom>
        </p:spPr>
      </p:pic>
      <p:pic>
        <p:nvPicPr>
          <p:cNvPr id="11" name="Picture 10">
            <a:extLst>
              <a:ext uri="{FF2B5EF4-FFF2-40B4-BE49-F238E27FC236}">
                <a16:creationId xmlns:a16="http://schemas.microsoft.com/office/drawing/2014/main" id="{374D64F9-854B-4F7C-BC81-8823985DC291}"/>
              </a:ext>
            </a:extLst>
          </p:cNvPr>
          <p:cNvPicPr>
            <a:picLocks noChangeAspect="1"/>
          </p:cNvPicPr>
          <p:nvPr/>
        </p:nvPicPr>
        <p:blipFill>
          <a:blip r:embed="rId7"/>
          <a:stretch>
            <a:fillRect/>
          </a:stretch>
        </p:blipFill>
        <p:spPr>
          <a:xfrm>
            <a:off x="15910559" y="5093767"/>
            <a:ext cx="4991150" cy="2879510"/>
          </a:xfrm>
          <a:prstGeom prst="rect">
            <a:avLst/>
          </a:prstGeom>
        </p:spPr>
      </p:pic>
      <p:pic>
        <p:nvPicPr>
          <p:cNvPr id="1026" name="Picture 2" descr="Research at BITS Pilani">
            <a:extLst>
              <a:ext uri="{FF2B5EF4-FFF2-40B4-BE49-F238E27FC236}">
                <a16:creationId xmlns:a16="http://schemas.microsoft.com/office/drawing/2014/main" id="{03D9D703-1ED2-44C1-9DCE-5B6BCA30DBA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9247"/>
          <a:stretch/>
        </p:blipFill>
        <p:spPr bwMode="auto">
          <a:xfrm>
            <a:off x="15910560" y="2278868"/>
            <a:ext cx="5182552" cy="1772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58DF6CDB-3607-4C3E-B1D3-F0B13E6A5199}"/>
              </a:ext>
            </a:extLst>
          </p:cNvPr>
          <p:cNvPicPr>
            <a:picLocks noChangeAspect="1"/>
          </p:cNvPicPr>
          <p:nvPr/>
        </p:nvPicPr>
        <p:blipFill>
          <a:blip r:embed="rId9"/>
          <a:stretch>
            <a:fillRect/>
          </a:stretch>
        </p:blipFill>
        <p:spPr>
          <a:xfrm>
            <a:off x="4960416" y="9634172"/>
            <a:ext cx="5095624" cy="4145370"/>
          </a:xfrm>
          <a:prstGeom prst="rect">
            <a:avLst/>
          </a:prstGeom>
        </p:spPr>
      </p:pic>
      <p:sp>
        <p:nvSpPr>
          <p:cNvPr id="14" name="TextBox 13">
            <a:extLst>
              <a:ext uri="{FF2B5EF4-FFF2-40B4-BE49-F238E27FC236}">
                <a16:creationId xmlns:a16="http://schemas.microsoft.com/office/drawing/2014/main" id="{998AD6C1-4127-47E9-A5E9-6226473DC25B}"/>
              </a:ext>
            </a:extLst>
          </p:cNvPr>
          <p:cNvSpPr txBox="1"/>
          <p:nvPr/>
        </p:nvSpPr>
        <p:spPr>
          <a:xfrm>
            <a:off x="348841" y="8772623"/>
            <a:ext cx="4812529" cy="6401753"/>
          </a:xfrm>
          <a:prstGeom prst="rect">
            <a:avLst/>
          </a:prstGeom>
          <a:noFill/>
        </p:spPr>
        <p:txBody>
          <a:bodyPr wrap="square" rtlCol="0">
            <a:spAutoFit/>
          </a:bodyPr>
          <a:lstStyle/>
          <a:p>
            <a:pPr marL="342900" indent="-342900">
              <a:buFont typeface="Arial" panose="020B0604020202020204" pitchFamily="34" charset="0"/>
              <a:buChar char="•"/>
            </a:pPr>
            <a:r>
              <a:rPr lang="en-US" sz="2800" b="1" u="sng" dirty="0" err="1">
                <a:latin typeface="Times New Roman" panose="02020603050405020304" pitchFamily="18" charset="0"/>
                <a:cs typeface="Times New Roman" panose="02020603050405020304" pitchFamily="18" charset="0"/>
              </a:rPr>
              <a:t>Tenorflow</a:t>
            </a:r>
            <a:r>
              <a:rPr lang="en-US" sz="2800" b="1" u="sng" dirty="0">
                <a:latin typeface="Times New Roman" panose="02020603050405020304" pitchFamily="18" charset="0"/>
                <a:cs typeface="Times New Roman" panose="02020603050405020304" pitchFamily="18" charset="0"/>
              </a:rPr>
              <a:t> &amp; </a:t>
            </a:r>
            <a:r>
              <a:rPr lang="en-US" sz="2800" b="1" u="sng" dirty="0" err="1">
                <a:latin typeface="Times New Roman" panose="02020603050405020304" pitchFamily="18" charset="0"/>
                <a:cs typeface="Times New Roman" panose="02020603050405020304" pitchFamily="18" charset="0"/>
              </a:rPr>
              <a:t>Keras</a:t>
            </a:r>
            <a:r>
              <a:rPr lang="en-US" sz="2800" b="1" u="sng"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For training the model</a:t>
            </a:r>
          </a:p>
          <a:p>
            <a:pPr marL="342900" indent="-342900">
              <a:buFont typeface="Arial" panose="020B0604020202020204" pitchFamily="34" charset="0"/>
              <a:buChar char="•"/>
            </a:pPr>
            <a:r>
              <a:rPr lang="en-US" sz="2800" b="1" u="sng" dirty="0" err="1">
                <a:latin typeface="Times New Roman" panose="02020603050405020304" pitchFamily="18" charset="0"/>
                <a:cs typeface="Times New Roman" panose="02020603050405020304" pitchFamily="18" charset="0"/>
              </a:rPr>
              <a:t>Numpy</a:t>
            </a:r>
            <a:r>
              <a:rPr lang="en-US" sz="2800" b="1" u="sng"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To reshape and rearrange the data</a:t>
            </a: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Matplotlib:</a:t>
            </a:r>
            <a:r>
              <a:rPr lang="en-US" sz="2800" dirty="0">
                <a:latin typeface="Times New Roman" panose="02020603050405020304" pitchFamily="18" charset="0"/>
                <a:cs typeface="Times New Roman" panose="02020603050405020304" pitchFamily="18" charset="0"/>
              </a:rPr>
              <a:t> To visualize the training results graphically</a:t>
            </a:r>
          </a:p>
          <a:p>
            <a:pPr marL="342900" indent="-342900">
              <a:buFont typeface="Arial" panose="020B0604020202020204" pitchFamily="34" charset="0"/>
              <a:buChar char="•"/>
            </a:pPr>
            <a:r>
              <a:rPr lang="en-US" sz="2800" b="1" u="sng" dirty="0" err="1">
                <a:latin typeface="Times New Roman" panose="02020603050405020304" pitchFamily="18" charset="0"/>
                <a:cs typeface="Times New Roman" panose="02020603050405020304" pitchFamily="18" charset="0"/>
              </a:rPr>
              <a:t>Nltk</a:t>
            </a:r>
            <a:r>
              <a:rPr lang="en-US" sz="2800" b="1" u="sng"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To perform operations on words and alphabetic data before training</a:t>
            </a: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JSON</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To import JSON files</a:t>
            </a: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Pickle</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To save and load the training model and data</a:t>
            </a: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Random</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For shuffling the data prior to training</a:t>
            </a:r>
          </a:p>
          <a:p>
            <a:endParaRPr lang="en-US" dirty="0"/>
          </a:p>
        </p:txBody>
      </p:sp>
      <p:sp>
        <p:nvSpPr>
          <p:cNvPr id="4" name="TextBox 3">
            <a:extLst>
              <a:ext uri="{FF2B5EF4-FFF2-40B4-BE49-F238E27FC236}">
                <a16:creationId xmlns:a16="http://schemas.microsoft.com/office/drawing/2014/main" id="{17C8B002-05F6-4EB8-AEC2-84C5CCB2EF4C}"/>
              </a:ext>
            </a:extLst>
          </p:cNvPr>
          <p:cNvSpPr txBox="1"/>
          <p:nvPr/>
        </p:nvSpPr>
        <p:spPr>
          <a:xfrm>
            <a:off x="637271" y="23993194"/>
            <a:ext cx="4235665" cy="5970865"/>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Tokenization:</a:t>
            </a:r>
            <a:r>
              <a:rPr lang="en-US" sz="2800" dirty="0">
                <a:latin typeface="Times New Roman" panose="02020603050405020304" pitchFamily="18" charset="0"/>
                <a:cs typeface="Times New Roman" panose="02020603050405020304" pitchFamily="18" charset="0"/>
              </a:rPr>
              <a:t> Splitting sentences into a set of tokens.</a:t>
            </a:r>
          </a:p>
          <a:p>
            <a:r>
              <a:rPr lang="en-US" sz="2800" b="1" u="sng" dirty="0">
                <a:latin typeface="Times New Roman" panose="02020603050405020304" pitchFamily="18" charset="0"/>
                <a:cs typeface="Times New Roman" panose="02020603050405020304" pitchFamily="18" charset="0"/>
              </a:rPr>
              <a:t>Documentation:</a:t>
            </a:r>
            <a:r>
              <a:rPr lang="en-US" sz="2800" dirty="0">
                <a:latin typeface="Times New Roman" panose="02020603050405020304" pitchFamily="18" charset="0"/>
                <a:cs typeface="Times New Roman" panose="02020603050405020304" pitchFamily="18" charset="0"/>
              </a:rPr>
              <a:t> Creating groups of patterns and tags under a single list. </a:t>
            </a:r>
            <a:endParaRPr lang="en-US" sz="2800" b="1" u="sng" dirty="0">
              <a:latin typeface="Times New Roman" panose="02020603050405020304" pitchFamily="18" charset="0"/>
              <a:cs typeface="Times New Roman" panose="02020603050405020304" pitchFamily="18" charset="0"/>
            </a:endParaRPr>
          </a:p>
          <a:p>
            <a:r>
              <a:rPr lang="en-US" sz="2800" b="1" u="sng" dirty="0">
                <a:latin typeface="Times New Roman" panose="02020603050405020304" pitchFamily="18" charset="0"/>
                <a:cs typeface="Times New Roman" panose="02020603050405020304" pitchFamily="18" charset="0"/>
              </a:rPr>
              <a:t>Stemming</a:t>
            </a:r>
            <a:r>
              <a:rPr lang="en-US" sz="2800" dirty="0">
                <a:latin typeface="Times New Roman" panose="02020603050405020304" pitchFamily="18" charset="0"/>
                <a:cs typeface="Times New Roman" panose="02020603050405020304" pitchFamily="18" charset="0"/>
              </a:rPr>
              <a:t>: Converting each token into its simplest form. </a:t>
            </a:r>
          </a:p>
          <a:p>
            <a:r>
              <a:rPr lang="en-US" sz="2800" b="1" u="sng" dirty="0">
                <a:latin typeface="Times New Roman" panose="02020603050405020304" pitchFamily="18" charset="0"/>
                <a:cs typeface="Times New Roman" panose="02020603050405020304" pitchFamily="18" charset="0"/>
              </a:rPr>
              <a:t>Bag of Words</a:t>
            </a:r>
            <a:r>
              <a:rPr lang="en-US" sz="2800" dirty="0">
                <a:latin typeface="Times New Roman" panose="02020603050405020304" pitchFamily="18" charset="0"/>
                <a:cs typeface="Times New Roman" panose="02020603050405020304" pitchFamily="18" charset="0"/>
              </a:rPr>
              <a:t>: A model in which each word is converted into a unique combination of 0s and 1. </a:t>
            </a:r>
          </a:p>
          <a:p>
            <a:endParaRPr lang="en-US" dirty="0"/>
          </a:p>
        </p:txBody>
      </p:sp>
      <p:sp>
        <p:nvSpPr>
          <p:cNvPr id="21" name="TextBox 20">
            <a:extLst>
              <a:ext uri="{FF2B5EF4-FFF2-40B4-BE49-F238E27FC236}">
                <a16:creationId xmlns:a16="http://schemas.microsoft.com/office/drawing/2014/main" id="{9F3DC094-5D25-41B2-AA05-5FB80FF3758A}"/>
              </a:ext>
            </a:extLst>
          </p:cNvPr>
          <p:cNvSpPr txBox="1"/>
          <p:nvPr/>
        </p:nvSpPr>
        <p:spPr>
          <a:xfrm>
            <a:off x="10341834" y="4968427"/>
            <a:ext cx="5568725" cy="8556188"/>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Model:</a:t>
            </a:r>
            <a:r>
              <a:rPr lang="en-US" sz="2800" dirty="0">
                <a:latin typeface="Times New Roman" panose="02020603050405020304" pitchFamily="18" charset="0"/>
                <a:cs typeface="Times New Roman" panose="02020603050405020304" pitchFamily="18" charset="0"/>
              </a:rPr>
              <a:t> Three layers are created using the Dense function (input layer, hidden layer and output layer).</a:t>
            </a:r>
          </a:p>
          <a:p>
            <a:r>
              <a:rPr lang="en-US" sz="2800" b="1" u="sng" dirty="0">
                <a:latin typeface="Times New Roman" panose="02020603050405020304" pitchFamily="18" charset="0"/>
                <a:cs typeface="Times New Roman" panose="02020603050405020304" pitchFamily="18" charset="0"/>
              </a:rPr>
              <a:t>Activation Function: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activation function is declared while initializing the layer. It decides how the inputs are trained. The input layer and hidden layer use ‘</a:t>
            </a:r>
            <a:r>
              <a:rPr lang="en-US" sz="2800" dirty="0" err="1">
                <a:latin typeface="Times New Roman" panose="02020603050405020304" pitchFamily="18" charset="0"/>
                <a:cs typeface="Times New Roman" panose="02020603050405020304" pitchFamily="18" charset="0"/>
              </a:rPr>
              <a:t>relu</a:t>
            </a:r>
            <a:r>
              <a:rPr lang="en-US" sz="2800" dirty="0">
                <a:latin typeface="Times New Roman" panose="02020603050405020304" pitchFamily="18" charset="0"/>
                <a:cs typeface="Times New Roman" panose="02020603050405020304" pitchFamily="18" charset="0"/>
              </a:rPr>
              <a:t>’ (rectified linear unit) and the output layer uses ‘sigmoid’</a:t>
            </a:r>
          </a:p>
          <a:p>
            <a:r>
              <a:rPr lang="en-US" sz="2800" b="1" u="sng" dirty="0">
                <a:latin typeface="Times New Roman" panose="02020603050405020304" pitchFamily="18" charset="0"/>
                <a:cs typeface="Times New Roman" panose="02020603050405020304" pitchFamily="18" charset="0"/>
              </a:rPr>
              <a:t>Compiling:</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compilation decides the evaluation criteria for the model. Loss function, optimizer and metrics are chosen. </a:t>
            </a:r>
          </a:p>
          <a:p>
            <a:r>
              <a:rPr lang="en-US" sz="2800" b="1" u="sng" dirty="0">
                <a:latin typeface="Times New Roman" panose="02020603050405020304" pitchFamily="18" charset="0"/>
                <a:cs typeface="Times New Roman" panose="02020603050405020304" pitchFamily="18" charset="0"/>
              </a:rPr>
              <a:t>Fitting:</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deep learning model is fitted to the training data with parameters such as epochs and batch size. </a:t>
            </a:r>
          </a:p>
          <a:p>
            <a:endParaRPr lang="en-US" sz="2800" dirty="0">
              <a:latin typeface="Times New Roman" panose="02020603050405020304" pitchFamily="18" charset="0"/>
              <a:cs typeface="Times New Roman" panose="02020603050405020304" pitchFamily="18" charset="0"/>
            </a:endParaRPr>
          </a:p>
          <a:p>
            <a:endParaRPr lang="en-US" dirty="0"/>
          </a:p>
        </p:txBody>
      </p:sp>
      <p:sp>
        <p:nvSpPr>
          <p:cNvPr id="38" name="Rectangle 37">
            <a:extLst>
              <a:ext uri="{FF2B5EF4-FFF2-40B4-BE49-F238E27FC236}">
                <a16:creationId xmlns:a16="http://schemas.microsoft.com/office/drawing/2014/main" id="{73E8E777-5E2A-4CAD-B2C6-148816999923}"/>
              </a:ext>
            </a:extLst>
          </p:cNvPr>
          <p:cNvSpPr/>
          <p:nvPr/>
        </p:nvSpPr>
        <p:spPr>
          <a:xfrm>
            <a:off x="10333017" y="13669924"/>
            <a:ext cx="10833094" cy="883015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3D532AD-33F5-4A3F-84F7-31B5B307F3BC}"/>
              </a:ext>
            </a:extLst>
          </p:cNvPr>
          <p:cNvSpPr txBox="1"/>
          <p:nvPr/>
        </p:nvSpPr>
        <p:spPr>
          <a:xfrm>
            <a:off x="10333017" y="13779542"/>
            <a:ext cx="10818424" cy="861774"/>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Processing the user input</a:t>
            </a:r>
          </a:p>
          <a:p>
            <a:endParaRPr lang="en-US" dirty="0"/>
          </a:p>
        </p:txBody>
      </p:sp>
      <p:sp>
        <p:nvSpPr>
          <p:cNvPr id="22" name="TextBox 21">
            <a:extLst>
              <a:ext uri="{FF2B5EF4-FFF2-40B4-BE49-F238E27FC236}">
                <a16:creationId xmlns:a16="http://schemas.microsoft.com/office/drawing/2014/main" id="{4F0AF74D-10E3-4563-AC18-4345763B9BDA}"/>
              </a:ext>
            </a:extLst>
          </p:cNvPr>
          <p:cNvSpPr txBox="1"/>
          <p:nvPr/>
        </p:nvSpPr>
        <p:spPr>
          <a:xfrm>
            <a:off x="10608276" y="14418788"/>
            <a:ext cx="4183832" cy="612475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After training the model, we create functions to tokenize, stem and make a bag of words model for the user’s input (similar to the initial document). After processing the user input, a function is created to predict the class from which a response will be selected for the user’s query. To get the response after predicting the class another function is created. </a:t>
            </a:r>
            <a:endParaRPr lang="en-US" dirty="0"/>
          </a:p>
        </p:txBody>
      </p:sp>
      <p:pic>
        <p:nvPicPr>
          <p:cNvPr id="41" name="Picture 40">
            <a:extLst>
              <a:ext uri="{FF2B5EF4-FFF2-40B4-BE49-F238E27FC236}">
                <a16:creationId xmlns:a16="http://schemas.microsoft.com/office/drawing/2014/main" id="{D0FDCC7A-1F9B-45DD-9D3A-5B3D76C662BC}"/>
              </a:ext>
            </a:extLst>
          </p:cNvPr>
          <p:cNvPicPr>
            <a:picLocks noChangeAspect="1"/>
          </p:cNvPicPr>
          <p:nvPr/>
        </p:nvPicPr>
        <p:blipFill>
          <a:blip r:embed="rId10"/>
          <a:stretch>
            <a:fillRect/>
          </a:stretch>
        </p:blipFill>
        <p:spPr>
          <a:xfrm>
            <a:off x="15254263" y="14418788"/>
            <a:ext cx="5838849" cy="3619500"/>
          </a:xfrm>
          <a:prstGeom prst="rect">
            <a:avLst/>
          </a:prstGeom>
        </p:spPr>
      </p:pic>
      <p:pic>
        <p:nvPicPr>
          <p:cNvPr id="43" name="Picture 42">
            <a:extLst>
              <a:ext uri="{FF2B5EF4-FFF2-40B4-BE49-F238E27FC236}">
                <a16:creationId xmlns:a16="http://schemas.microsoft.com/office/drawing/2014/main" id="{22342CB2-574C-426B-8DEB-7BE2217B4C69}"/>
              </a:ext>
            </a:extLst>
          </p:cNvPr>
          <p:cNvPicPr>
            <a:picLocks noChangeAspect="1"/>
          </p:cNvPicPr>
          <p:nvPr/>
        </p:nvPicPr>
        <p:blipFill rotWithShape="1">
          <a:blip r:embed="rId11"/>
          <a:srcRect l="-1" t="847" r="999" b="17650"/>
          <a:stretch/>
        </p:blipFill>
        <p:spPr>
          <a:xfrm>
            <a:off x="15254263" y="18165698"/>
            <a:ext cx="5838849" cy="4261960"/>
          </a:xfrm>
          <a:prstGeom prst="rect">
            <a:avLst/>
          </a:prstGeom>
        </p:spPr>
      </p:pic>
      <p:sp>
        <p:nvSpPr>
          <p:cNvPr id="44" name="TextBox 43">
            <a:extLst>
              <a:ext uri="{FF2B5EF4-FFF2-40B4-BE49-F238E27FC236}">
                <a16:creationId xmlns:a16="http://schemas.microsoft.com/office/drawing/2014/main" id="{97A53F94-D54C-4660-8792-7BDF05764992}"/>
              </a:ext>
            </a:extLst>
          </p:cNvPr>
          <p:cNvSpPr txBox="1"/>
          <p:nvPr/>
        </p:nvSpPr>
        <p:spPr>
          <a:xfrm>
            <a:off x="10333018" y="22699473"/>
            <a:ext cx="10833094"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Web Deployment</a:t>
            </a:r>
          </a:p>
        </p:txBody>
      </p:sp>
      <p:pic>
        <p:nvPicPr>
          <p:cNvPr id="46" name="Picture 45">
            <a:extLst>
              <a:ext uri="{FF2B5EF4-FFF2-40B4-BE49-F238E27FC236}">
                <a16:creationId xmlns:a16="http://schemas.microsoft.com/office/drawing/2014/main" id="{F90F5556-C8F2-4739-959D-CD03E1194564}"/>
              </a:ext>
            </a:extLst>
          </p:cNvPr>
          <p:cNvPicPr>
            <a:picLocks noChangeAspect="1"/>
          </p:cNvPicPr>
          <p:nvPr/>
        </p:nvPicPr>
        <p:blipFill>
          <a:blip r:embed="rId12"/>
          <a:stretch>
            <a:fillRect/>
          </a:stretch>
        </p:blipFill>
        <p:spPr>
          <a:xfrm>
            <a:off x="16372946" y="23412818"/>
            <a:ext cx="4661838" cy="3190507"/>
          </a:xfrm>
          <a:prstGeom prst="rect">
            <a:avLst/>
          </a:prstGeom>
        </p:spPr>
      </p:pic>
    </p:spTree>
    <p:extLst>
      <p:ext uri="{BB962C8B-B14F-4D97-AF65-F5344CB8AC3E}">
        <p14:creationId xmlns:p14="http://schemas.microsoft.com/office/powerpoint/2010/main" val="4004019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1766</TotalTime>
  <Words>522</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Vighnesh Ramesh</dc:creator>
  <cp:lastModifiedBy>Vighnesh Ramesh</cp:lastModifiedBy>
  <cp:revision>22</cp:revision>
  <dcterms:created xsi:type="dcterms:W3CDTF">2021-12-13T15:25:31Z</dcterms:created>
  <dcterms:modified xsi:type="dcterms:W3CDTF">2021-12-18T15:48:41Z</dcterms:modified>
</cp:coreProperties>
</file>