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21383625" cy="302752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FF7C80"/>
    <a:srgbClr val="FF3333"/>
    <a:srgbClr val="FF4747"/>
    <a:srgbClr val="92D0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008" autoAdjust="0"/>
    <p:restoredTop sz="94003" autoAdjust="0"/>
  </p:normalViewPr>
  <p:slideViewPr>
    <p:cSldViewPr snapToGrid="0">
      <p:cViewPr>
        <p:scale>
          <a:sx n="35" d="100"/>
          <a:sy n="35" d="100"/>
        </p:scale>
        <p:origin x="1208" y="-35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3772" y="4954765"/>
            <a:ext cx="18176081" cy="10540259"/>
          </a:xfrm>
        </p:spPr>
        <p:txBody>
          <a:bodyPr anchor="b"/>
          <a:lstStyle>
            <a:lvl1pPr algn="ctr">
              <a:defRPr sz="14031"/>
            </a:lvl1pPr>
          </a:lstStyle>
          <a:p>
            <a:r>
              <a:rPr lang="en-US"/>
              <a:t>Click to edit Master title style</a:t>
            </a:r>
            <a:endParaRPr lang="en-US" dirty="0"/>
          </a:p>
        </p:txBody>
      </p:sp>
      <p:sp>
        <p:nvSpPr>
          <p:cNvPr id="3" name="Subtitle 2"/>
          <p:cNvSpPr>
            <a:spLocks noGrp="1"/>
          </p:cNvSpPr>
          <p:nvPr>
            <p:ph type="subTitle" idx="1"/>
          </p:nvPr>
        </p:nvSpPr>
        <p:spPr>
          <a:xfrm>
            <a:off x="2672953" y="15901497"/>
            <a:ext cx="16037719" cy="7309499"/>
          </a:xfrm>
        </p:spPr>
        <p:txBody>
          <a:bodyPr/>
          <a:lstStyle>
            <a:lvl1pPr marL="0" indent="0" algn="ctr">
              <a:buNone/>
              <a:defRPr sz="5612"/>
            </a:lvl1pPr>
            <a:lvl2pPr marL="1069162" indent="0" algn="ctr">
              <a:buNone/>
              <a:defRPr sz="4677"/>
            </a:lvl2pPr>
            <a:lvl3pPr marL="2138324" indent="0" algn="ctr">
              <a:buNone/>
              <a:defRPr sz="4209"/>
            </a:lvl3pPr>
            <a:lvl4pPr marL="3207487" indent="0" algn="ctr">
              <a:buNone/>
              <a:defRPr sz="3742"/>
            </a:lvl4pPr>
            <a:lvl5pPr marL="4276649" indent="0" algn="ctr">
              <a:buNone/>
              <a:defRPr sz="3742"/>
            </a:lvl5pPr>
            <a:lvl6pPr marL="5345811" indent="0" algn="ctr">
              <a:buNone/>
              <a:defRPr sz="3742"/>
            </a:lvl6pPr>
            <a:lvl7pPr marL="6414973" indent="0" algn="ctr">
              <a:buNone/>
              <a:defRPr sz="3742"/>
            </a:lvl7pPr>
            <a:lvl8pPr marL="7484135" indent="0" algn="ctr">
              <a:buNone/>
              <a:defRPr sz="3742"/>
            </a:lvl8pPr>
            <a:lvl9pPr marL="8553298" indent="0" algn="ctr">
              <a:buNone/>
              <a:defRPr sz="3742"/>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811824B-EEDB-4D92-B6A2-800259AEC68D}" type="datetimeFigureOut">
              <a:rPr lang="en-US" smtClean="0"/>
              <a:t>12/19/2021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0F7225-03A6-421D-8091-6BC6F63E024E}" type="slidenum">
              <a:rPr lang="en-US" smtClean="0"/>
              <a:t>‹#›</a:t>
            </a:fld>
            <a:endParaRPr lang="en-US"/>
          </a:p>
        </p:txBody>
      </p:sp>
    </p:spTree>
    <p:extLst>
      <p:ext uri="{BB962C8B-B14F-4D97-AF65-F5344CB8AC3E}">
        <p14:creationId xmlns:p14="http://schemas.microsoft.com/office/powerpoint/2010/main" val="19243630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11824B-EEDB-4D92-B6A2-800259AEC68D}" type="datetimeFigureOut">
              <a:rPr lang="en-US" smtClean="0"/>
              <a:t>12/19/2021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0F7225-03A6-421D-8091-6BC6F63E024E}" type="slidenum">
              <a:rPr lang="en-US" smtClean="0"/>
              <a:t>‹#›</a:t>
            </a:fld>
            <a:endParaRPr lang="en-US"/>
          </a:p>
        </p:txBody>
      </p:sp>
    </p:spTree>
    <p:extLst>
      <p:ext uri="{BB962C8B-B14F-4D97-AF65-F5344CB8AC3E}">
        <p14:creationId xmlns:p14="http://schemas.microsoft.com/office/powerpoint/2010/main" val="3448610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02658" y="1611875"/>
            <a:ext cx="4610844" cy="256568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70125" y="1611875"/>
            <a:ext cx="13565237" cy="256568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11824B-EEDB-4D92-B6A2-800259AEC68D}" type="datetimeFigureOut">
              <a:rPr lang="en-US" smtClean="0"/>
              <a:t>12/19/2021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0F7225-03A6-421D-8091-6BC6F63E024E}" type="slidenum">
              <a:rPr lang="en-US" smtClean="0"/>
              <a:t>‹#›</a:t>
            </a:fld>
            <a:endParaRPr lang="en-US"/>
          </a:p>
        </p:txBody>
      </p:sp>
    </p:spTree>
    <p:extLst>
      <p:ext uri="{BB962C8B-B14F-4D97-AF65-F5344CB8AC3E}">
        <p14:creationId xmlns:p14="http://schemas.microsoft.com/office/powerpoint/2010/main" val="17584590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11824B-EEDB-4D92-B6A2-800259AEC68D}" type="datetimeFigureOut">
              <a:rPr lang="en-US" smtClean="0"/>
              <a:t>12/19/2021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0F7225-03A6-421D-8091-6BC6F63E024E}" type="slidenum">
              <a:rPr lang="en-US" smtClean="0"/>
              <a:t>‹#›</a:t>
            </a:fld>
            <a:endParaRPr lang="en-US"/>
          </a:p>
        </p:txBody>
      </p:sp>
    </p:spTree>
    <p:extLst>
      <p:ext uri="{BB962C8B-B14F-4D97-AF65-F5344CB8AC3E}">
        <p14:creationId xmlns:p14="http://schemas.microsoft.com/office/powerpoint/2010/main" val="516720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8988" y="7547788"/>
            <a:ext cx="18443377" cy="12593645"/>
          </a:xfrm>
        </p:spPr>
        <p:txBody>
          <a:bodyPr anchor="b"/>
          <a:lstStyle>
            <a:lvl1pPr>
              <a:defRPr sz="14031"/>
            </a:lvl1pPr>
          </a:lstStyle>
          <a:p>
            <a:r>
              <a:rPr lang="en-US"/>
              <a:t>Click to edit Master title style</a:t>
            </a:r>
            <a:endParaRPr lang="en-US" dirty="0"/>
          </a:p>
        </p:txBody>
      </p:sp>
      <p:sp>
        <p:nvSpPr>
          <p:cNvPr id="3" name="Text Placeholder 2"/>
          <p:cNvSpPr>
            <a:spLocks noGrp="1"/>
          </p:cNvSpPr>
          <p:nvPr>
            <p:ph type="body" idx="1"/>
          </p:nvPr>
        </p:nvSpPr>
        <p:spPr>
          <a:xfrm>
            <a:off x="1458988" y="20260574"/>
            <a:ext cx="18443377" cy="6622701"/>
          </a:xfrm>
        </p:spPr>
        <p:txBody>
          <a:bodyPr/>
          <a:lstStyle>
            <a:lvl1pPr marL="0" indent="0">
              <a:buNone/>
              <a:defRPr sz="5612">
                <a:solidFill>
                  <a:schemeClr val="tx1"/>
                </a:solidFill>
              </a:defRPr>
            </a:lvl1pPr>
            <a:lvl2pPr marL="1069162" indent="0">
              <a:buNone/>
              <a:defRPr sz="4677">
                <a:solidFill>
                  <a:schemeClr val="tx1">
                    <a:tint val="75000"/>
                  </a:schemeClr>
                </a:solidFill>
              </a:defRPr>
            </a:lvl2pPr>
            <a:lvl3pPr marL="2138324" indent="0">
              <a:buNone/>
              <a:defRPr sz="4209">
                <a:solidFill>
                  <a:schemeClr val="tx1">
                    <a:tint val="75000"/>
                  </a:schemeClr>
                </a:solidFill>
              </a:defRPr>
            </a:lvl3pPr>
            <a:lvl4pPr marL="3207487" indent="0">
              <a:buNone/>
              <a:defRPr sz="3742">
                <a:solidFill>
                  <a:schemeClr val="tx1">
                    <a:tint val="75000"/>
                  </a:schemeClr>
                </a:solidFill>
              </a:defRPr>
            </a:lvl4pPr>
            <a:lvl5pPr marL="4276649" indent="0">
              <a:buNone/>
              <a:defRPr sz="3742">
                <a:solidFill>
                  <a:schemeClr val="tx1">
                    <a:tint val="75000"/>
                  </a:schemeClr>
                </a:solidFill>
              </a:defRPr>
            </a:lvl5pPr>
            <a:lvl6pPr marL="5345811" indent="0">
              <a:buNone/>
              <a:defRPr sz="3742">
                <a:solidFill>
                  <a:schemeClr val="tx1">
                    <a:tint val="75000"/>
                  </a:schemeClr>
                </a:solidFill>
              </a:defRPr>
            </a:lvl6pPr>
            <a:lvl7pPr marL="6414973" indent="0">
              <a:buNone/>
              <a:defRPr sz="3742">
                <a:solidFill>
                  <a:schemeClr val="tx1">
                    <a:tint val="75000"/>
                  </a:schemeClr>
                </a:solidFill>
              </a:defRPr>
            </a:lvl7pPr>
            <a:lvl8pPr marL="7484135" indent="0">
              <a:buNone/>
              <a:defRPr sz="3742">
                <a:solidFill>
                  <a:schemeClr val="tx1">
                    <a:tint val="75000"/>
                  </a:schemeClr>
                </a:solidFill>
              </a:defRPr>
            </a:lvl8pPr>
            <a:lvl9pPr marL="8553298" indent="0">
              <a:buNone/>
              <a:defRPr sz="3742">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11824B-EEDB-4D92-B6A2-800259AEC68D}" type="datetimeFigureOut">
              <a:rPr lang="en-US" smtClean="0"/>
              <a:t>12/19/2021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0F7225-03A6-421D-8091-6BC6F63E024E}" type="slidenum">
              <a:rPr lang="en-US" smtClean="0"/>
              <a:t>‹#›</a:t>
            </a:fld>
            <a:endParaRPr lang="en-US"/>
          </a:p>
        </p:txBody>
      </p:sp>
    </p:spTree>
    <p:extLst>
      <p:ext uri="{BB962C8B-B14F-4D97-AF65-F5344CB8AC3E}">
        <p14:creationId xmlns:p14="http://schemas.microsoft.com/office/powerpoint/2010/main" val="427265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470124" y="8059374"/>
            <a:ext cx="9088041" cy="192093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0825460" y="8059374"/>
            <a:ext cx="9088041" cy="192093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811824B-EEDB-4D92-B6A2-800259AEC68D}" type="datetimeFigureOut">
              <a:rPr lang="en-US" smtClean="0"/>
              <a:t>12/19/2021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0F7225-03A6-421D-8091-6BC6F63E024E}" type="slidenum">
              <a:rPr lang="en-US" smtClean="0"/>
              <a:t>‹#›</a:t>
            </a:fld>
            <a:endParaRPr lang="en-US"/>
          </a:p>
        </p:txBody>
      </p:sp>
    </p:spTree>
    <p:extLst>
      <p:ext uri="{BB962C8B-B14F-4D97-AF65-F5344CB8AC3E}">
        <p14:creationId xmlns:p14="http://schemas.microsoft.com/office/powerpoint/2010/main" val="34079421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72909" y="1611882"/>
            <a:ext cx="18443377" cy="5851808"/>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72912" y="7421634"/>
            <a:ext cx="9046274"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US"/>
              <a:t>Click to edit Master text styles</a:t>
            </a:r>
          </a:p>
        </p:txBody>
      </p:sp>
      <p:sp>
        <p:nvSpPr>
          <p:cNvPr id="4" name="Content Placeholder 3"/>
          <p:cNvSpPr>
            <a:spLocks noGrp="1"/>
          </p:cNvSpPr>
          <p:nvPr>
            <p:ph sz="half" idx="2"/>
          </p:nvPr>
        </p:nvSpPr>
        <p:spPr>
          <a:xfrm>
            <a:off x="1472912" y="11058863"/>
            <a:ext cx="9046274" cy="162659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0825461" y="7421634"/>
            <a:ext cx="9090826"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US"/>
              <a:t>Click to edit Master text styles</a:t>
            </a:r>
          </a:p>
        </p:txBody>
      </p:sp>
      <p:sp>
        <p:nvSpPr>
          <p:cNvPr id="6" name="Content Placeholder 5"/>
          <p:cNvSpPr>
            <a:spLocks noGrp="1"/>
          </p:cNvSpPr>
          <p:nvPr>
            <p:ph sz="quarter" idx="4"/>
          </p:nvPr>
        </p:nvSpPr>
        <p:spPr>
          <a:xfrm>
            <a:off x="10825461" y="11058863"/>
            <a:ext cx="9090826" cy="162659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811824B-EEDB-4D92-B6A2-800259AEC68D}" type="datetimeFigureOut">
              <a:rPr lang="en-US" smtClean="0"/>
              <a:t>12/19/2021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50F7225-03A6-421D-8091-6BC6F63E024E}" type="slidenum">
              <a:rPr lang="en-US" smtClean="0"/>
              <a:t>‹#›</a:t>
            </a:fld>
            <a:endParaRPr lang="en-US"/>
          </a:p>
        </p:txBody>
      </p:sp>
    </p:spTree>
    <p:extLst>
      <p:ext uri="{BB962C8B-B14F-4D97-AF65-F5344CB8AC3E}">
        <p14:creationId xmlns:p14="http://schemas.microsoft.com/office/powerpoint/2010/main" val="39700868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811824B-EEDB-4D92-B6A2-800259AEC68D}" type="datetimeFigureOut">
              <a:rPr lang="en-US" smtClean="0"/>
              <a:t>12/19/2021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50F7225-03A6-421D-8091-6BC6F63E024E}" type="slidenum">
              <a:rPr lang="en-US" smtClean="0"/>
              <a:t>‹#›</a:t>
            </a:fld>
            <a:endParaRPr lang="en-US"/>
          </a:p>
        </p:txBody>
      </p:sp>
    </p:spTree>
    <p:extLst>
      <p:ext uri="{BB962C8B-B14F-4D97-AF65-F5344CB8AC3E}">
        <p14:creationId xmlns:p14="http://schemas.microsoft.com/office/powerpoint/2010/main" val="23299824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11824B-EEDB-4D92-B6A2-800259AEC68D}" type="datetimeFigureOut">
              <a:rPr lang="en-US" smtClean="0"/>
              <a:t>12/19/2021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50F7225-03A6-421D-8091-6BC6F63E024E}" type="slidenum">
              <a:rPr lang="en-US" smtClean="0"/>
              <a:t>‹#›</a:t>
            </a:fld>
            <a:endParaRPr lang="en-US"/>
          </a:p>
        </p:txBody>
      </p:sp>
    </p:spTree>
    <p:extLst>
      <p:ext uri="{BB962C8B-B14F-4D97-AF65-F5344CB8AC3E}">
        <p14:creationId xmlns:p14="http://schemas.microsoft.com/office/powerpoint/2010/main" val="3104476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en-US"/>
              <a:t>Click to edit Master title style</a:t>
            </a:r>
            <a:endParaRPr lang="en-US" dirty="0"/>
          </a:p>
        </p:txBody>
      </p:sp>
      <p:sp>
        <p:nvSpPr>
          <p:cNvPr id="3" name="Content Placeholder 2"/>
          <p:cNvSpPr>
            <a:spLocks noGrp="1"/>
          </p:cNvSpPr>
          <p:nvPr>
            <p:ph idx="1"/>
          </p:nvPr>
        </p:nvSpPr>
        <p:spPr>
          <a:xfrm>
            <a:off x="9090826" y="4359077"/>
            <a:ext cx="10825460" cy="21515024"/>
          </a:xfrm>
        </p:spPr>
        <p:txBody>
          <a:bodyPr/>
          <a:lstStyle>
            <a:lvl1pPr>
              <a:defRPr sz="7483"/>
            </a:lvl1pPr>
            <a:lvl2pPr>
              <a:defRPr sz="6548"/>
            </a:lvl2pPr>
            <a:lvl3pPr>
              <a:defRPr sz="5612"/>
            </a:lvl3pPr>
            <a:lvl4pPr>
              <a:defRPr sz="4677"/>
            </a:lvl4pPr>
            <a:lvl5pPr>
              <a:defRPr sz="4677"/>
            </a:lvl5pPr>
            <a:lvl6pPr>
              <a:defRPr sz="4677"/>
            </a:lvl6pPr>
            <a:lvl7pPr>
              <a:defRPr sz="4677"/>
            </a:lvl7pPr>
            <a:lvl8pPr>
              <a:defRPr sz="4677"/>
            </a:lvl8pPr>
            <a:lvl9pPr>
              <a:defRPr sz="467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n-US"/>
              <a:t>Click to edit Master text styles</a:t>
            </a:r>
          </a:p>
        </p:txBody>
      </p:sp>
      <p:sp>
        <p:nvSpPr>
          <p:cNvPr id="5" name="Date Placeholder 4"/>
          <p:cNvSpPr>
            <a:spLocks noGrp="1"/>
          </p:cNvSpPr>
          <p:nvPr>
            <p:ph type="dt" sz="half" idx="10"/>
          </p:nvPr>
        </p:nvSpPr>
        <p:spPr/>
        <p:txBody>
          <a:bodyPr/>
          <a:lstStyle/>
          <a:p>
            <a:fld id="{5811824B-EEDB-4D92-B6A2-800259AEC68D}" type="datetimeFigureOut">
              <a:rPr lang="en-US" smtClean="0"/>
              <a:t>12/19/2021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0F7225-03A6-421D-8091-6BC6F63E024E}" type="slidenum">
              <a:rPr lang="en-US" smtClean="0"/>
              <a:t>‹#›</a:t>
            </a:fld>
            <a:endParaRPr lang="en-US"/>
          </a:p>
        </p:txBody>
      </p:sp>
    </p:spTree>
    <p:extLst>
      <p:ext uri="{BB962C8B-B14F-4D97-AF65-F5344CB8AC3E}">
        <p14:creationId xmlns:p14="http://schemas.microsoft.com/office/powerpoint/2010/main" val="11002795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en-US"/>
              <a:t>Click to edit Master title style</a:t>
            </a:r>
            <a:endParaRPr lang="en-US" dirty="0"/>
          </a:p>
        </p:txBody>
      </p:sp>
      <p:sp>
        <p:nvSpPr>
          <p:cNvPr id="3" name="Picture Placeholder 2"/>
          <p:cNvSpPr>
            <a:spLocks noGrp="1" noChangeAspect="1"/>
          </p:cNvSpPr>
          <p:nvPr>
            <p:ph type="pic" idx="1"/>
          </p:nvPr>
        </p:nvSpPr>
        <p:spPr>
          <a:xfrm>
            <a:off x="9090826" y="4359077"/>
            <a:ext cx="10825460" cy="21515024"/>
          </a:xfrm>
        </p:spPr>
        <p:txBody>
          <a:bodyPr anchor="t"/>
          <a:lstStyle>
            <a:lvl1pPr marL="0" indent="0">
              <a:buNone/>
              <a:defRPr sz="7483"/>
            </a:lvl1pPr>
            <a:lvl2pPr marL="1069162" indent="0">
              <a:buNone/>
              <a:defRPr sz="6548"/>
            </a:lvl2pPr>
            <a:lvl3pPr marL="2138324" indent="0">
              <a:buNone/>
              <a:defRPr sz="5612"/>
            </a:lvl3pPr>
            <a:lvl4pPr marL="3207487" indent="0">
              <a:buNone/>
              <a:defRPr sz="4677"/>
            </a:lvl4pPr>
            <a:lvl5pPr marL="4276649" indent="0">
              <a:buNone/>
              <a:defRPr sz="4677"/>
            </a:lvl5pPr>
            <a:lvl6pPr marL="5345811" indent="0">
              <a:buNone/>
              <a:defRPr sz="4677"/>
            </a:lvl6pPr>
            <a:lvl7pPr marL="6414973" indent="0">
              <a:buNone/>
              <a:defRPr sz="4677"/>
            </a:lvl7pPr>
            <a:lvl8pPr marL="7484135" indent="0">
              <a:buNone/>
              <a:defRPr sz="4677"/>
            </a:lvl8pPr>
            <a:lvl9pPr marL="8553298" indent="0">
              <a:buNone/>
              <a:defRPr sz="4677"/>
            </a:lvl9pPr>
          </a:lstStyle>
          <a:p>
            <a:r>
              <a:rPr lang="en-US"/>
              <a:t>Click icon to add picture</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n-US"/>
              <a:t>Click to edit Master text styles</a:t>
            </a:r>
          </a:p>
        </p:txBody>
      </p:sp>
      <p:sp>
        <p:nvSpPr>
          <p:cNvPr id="5" name="Date Placeholder 4"/>
          <p:cNvSpPr>
            <a:spLocks noGrp="1"/>
          </p:cNvSpPr>
          <p:nvPr>
            <p:ph type="dt" sz="half" idx="10"/>
          </p:nvPr>
        </p:nvSpPr>
        <p:spPr/>
        <p:txBody>
          <a:bodyPr/>
          <a:lstStyle/>
          <a:p>
            <a:fld id="{5811824B-EEDB-4D92-B6A2-800259AEC68D}" type="datetimeFigureOut">
              <a:rPr lang="en-US" smtClean="0"/>
              <a:t>12/19/2021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0F7225-03A6-421D-8091-6BC6F63E024E}" type="slidenum">
              <a:rPr lang="en-US" smtClean="0"/>
              <a:t>‹#›</a:t>
            </a:fld>
            <a:endParaRPr lang="en-US"/>
          </a:p>
        </p:txBody>
      </p:sp>
    </p:spTree>
    <p:extLst>
      <p:ext uri="{BB962C8B-B14F-4D97-AF65-F5344CB8AC3E}">
        <p14:creationId xmlns:p14="http://schemas.microsoft.com/office/powerpoint/2010/main" val="35717343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70124" y="1611882"/>
            <a:ext cx="18443377" cy="585180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70124" y="8059374"/>
            <a:ext cx="18443377" cy="1920934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470124" y="28060644"/>
            <a:ext cx="4811316" cy="1611875"/>
          </a:xfrm>
          <a:prstGeom prst="rect">
            <a:avLst/>
          </a:prstGeom>
        </p:spPr>
        <p:txBody>
          <a:bodyPr vert="horz" lIns="91440" tIns="45720" rIns="91440" bIns="45720" rtlCol="0" anchor="ctr"/>
          <a:lstStyle>
            <a:lvl1pPr algn="l">
              <a:defRPr sz="2806">
                <a:solidFill>
                  <a:schemeClr val="tx1">
                    <a:tint val="75000"/>
                  </a:schemeClr>
                </a:solidFill>
              </a:defRPr>
            </a:lvl1pPr>
          </a:lstStyle>
          <a:p>
            <a:fld id="{5811824B-EEDB-4D92-B6A2-800259AEC68D}" type="datetimeFigureOut">
              <a:rPr lang="en-US" smtClean="0"/>
              <a:t>12/19/2021</a:t>
            </a:fld>
            <a:endParaRPr lang="en-US"/>
          </a:p>
        </p:txBody>
      </p:sp>
      <p:sp>
        <p:nvSpPr>
          <p:cNvPr id="5" name="Footer Placeholder 4"/>
          <p:cNvSpPr>
            <a:spLocks noGrp="1"/>
          </p:cNvSpPr>
          <p:nvPr>
            <p:ph type="ftr" sz="quarter" idx="3"/>
          </p:nvPr>
        </p:nvSpPr>
        <p:spPr>
          <a:xfrm>
            <a:off x="7083326" y="28060644"/>
            <a:ext cx="7216973" cy="1611875"/>
          </a:xfrm>
          <a:prstGeom prst="rect">
            <a:avLst/>
          </a:prstGeom>
        </p:spPr>
        <p:txBody>
          <a:bodyPr vert="horz" lIns="91440" tIns="45720" rIns="91440" bIns="45720" rtlCol="0" anchor="ctr"/>
          <a:lstStyle>
            <a:lvl1pPr algn="ctr">
              <a:defRPr sz="2806">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5102185" y="28060644"/>
            <a:ext cx="4811316" cy="1611875"/>
          </a:xfrm>
          <a:prstGeom prst="rect">
            <a:avLst/>
          </a:prstGeom>
        </p:spPr>
        <p:txBody>
          <a:bodyPr vert="horz" lIns="91440" tIns="45720" rIns="91440" bIns="45720" rtlCol="0" anchor="ctr"/>
          <a:lstStyle>
            <a:lvl1pPr algn="r">
              <a:defRPr sz="2806">
                <a:solidFill>
                  <a:schemeClr val="tx1">
                    <a:tint val="75000"/>
                  </a:schemeClr>
                </a:solidFill>
              </a:defRPr>
            </a:lvl1pPr>
          </a:lstStyle>
          <a:p>
            <a:fld id="{450F7225-03A6-421D-8091-6BC6F63E024E}" type="slidenum">
              <a:rPr lang="en-US" smtClean="0"/>
              <a:t>‹#›</a:t>
            </a:fld>
            <a:endParaRPr lang="en-US"/>
          </a:p>
        </p:txBody>
      </p:sp>
    </p:spTree>
    <p:extLst>
      <p:ext uri="{BB962C8B-B14F-4D97-AF65-F5344CB8AC3E}">
        <p14:creationId xmlns:p14="http://schemas.microsoft.com/office/powerpoint/2010/main" val="42847510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138324" rtl="0" eaLnBrk="1" latinLnBrk="0" hangingPunct="1">
        <a:lnSpc>
          <a:spcPct val="90000"/>
        </a:lnSpc>
        <a:spcBef>
          <a:spcPct val="0"/>
        </a:spcBef>
        <a:buNone/>
        <a:defRPr sz="10289" kern="1200">
          <a:solidFill>
            <a:schemeClr val="tx1"/>
          </a:solidFill>
          <a:latin typeface="+mj-lt"/>
          <a:ea typeface="+mj-ea"/>
          <a:cs typeface="+mj-cs"/>
        </a:defRPr>
      </a:lvl1pPr>
    </p:titleStyle>
    <p:bodyStyle>
      <a:lvl1pPr marL="534581" indent="-534581" algn="l" defTabSz="2138324" rtl="0" eaLnBrk="1" latinLnBrk="0" hangingPunct="1">
        <a:lnSpc>
          <a:spcPct val="90000"/>
        </a:lnSpc>
        <a:spcBef>
          <a:spcPts val="2339"/>
        </a:spcBef>
        <a:buFont typeface="Arial" panose="020B0604020202020204" pitchFamily="34" charset="0"/>
        <a:buChar char="•"/>
        <a:defRPr sz="6548" kern="1200">
          <a:solidFill>
            <a:schemeClr val="tx1"/>
          </a:solidFill>
          <a:latin typeface="+mn-lt"/>
          <a:ea typeface="+mn-ea"/>
          <a:cs typeface="+mn-cs"/>
        </a:defRPr>
      </a:lvl1pPr>
      <a:lvl2pPr marL="1603743" indent="-534581" algn="l" defTabSz="2138324" rtl="0" eaLnBrk="1" latinLnBrk="0" hangingPunct="1">
        <a:lnSpc>
          <a:spcPct val="90000"/>
        </a:lnSpc>
        <a:spcBef>
          <a:spcPts val="1169"/>
        </a:spcBef>
        <a:buFont typeface="Arial" panose="020B0604020202020204" pitchFamily="34" charset="0"/>
        <a:buChar char="•"/>
        <a:defRPr sz="5612" kern="1200">
          <a:solidFill>
            <a:schemeClr val="tx1"/>
          </a:solidFill>
          <a:latin typeface="+mn-lt"/>
          <a:ea typeface="+mn-ea"/>
          <a:cs typeface="+mn-cs"/>
        </a:defRPr>
      </a:lvl2pPr>
      <a:lvl3pPr marL="2672906" indent="-534581" algn="l" defTabSz="2138324" rtl="0" eaLnBrk="1" latinLnBrk="0" hangingPunct="1">
        <a:lnSpc>
          <a:spcPct val="90000"/>
        </a:lnSpc>
        <a:spcBef>
          <a:spcPts val="1169"/>
        </a:spcBef>
        <a:buFont typeface="Arial" panose="020B0604020202020204" pitchFamily="34" charset="0"/>
        <a:buChar char="•"/>
        <a:defRPr sz="4677" kern="1200">
          <a:solidFill>
            <a:schemeClr val="tx1"/>
          </a:solidFill>
          <a:latin typeface="+mn-lt"/>
          <a:ea typeface="+mn-ea"/>
          <a:cs typeface="+mn-cs"/>
        </a:defRPr>
      </a:lvl3pPr>
      <a:lvl4pPr marL="3742068"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4pPr>
      <a:lvl5pPr marL="4811230"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5pPr>
      <a:lvl6pPr marL="5880392"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6pPr>
      <a:lvl7pPr marL="6949554"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7pPr>
      <a:lvl8pPr marL="8018717"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8pPr>
      <a:lvl9pPr marL="9087879"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9pPr>
    </p:bodyStyle>
    <p:otherStyle>
      <a:defPPr>
        <a:defRPr lang="en-US"/>
      </a:defPPr>
      <a:lvl1pPr marL="0" algn="l" defTabSz="2138324" rtl="0" eaLnBrk="1" latinLnBrk="0" hangingPunct="1">
        <a:defRPr sz="4209" kern="1200">
          <a:solidFill>
            <a:schemeClr val="tx1"/>
          </a:solidFill>
          <a:latin typeface="+mn-lt"/>
          <a:ea typeface="+mn-ea"/>
          <a:cs typeface="+mn-cs"/>
        </a:defRPr>
      </a:lvl1pPr>
      <a:lvl2pPr marL="1069162" algn="l" defTabSz="2138324" rtl="0" eaLnBrk="1" latinLnBrk="0" hangingPunct="1">
        <a:defRPr sz="4209" kern="1200">
          <a:solidFill>
            <a:schemeClr val="tx1"/>
          </a:solidFill>
          <a:latin typeface="+mn-lt"/>
          <a:ea typeface="+mn-ea"/>
          <a:cs typeface="+mn-cs"/>
        </a:defRPr>
      </a:lvl2pPr>
      <a:lvl3pPr marL="2138324" algn="l" defTabSz="2138324" rtl="0" eaLnBrk="1" latinLnBrk="0" hangingPunct="1">
        <a:defRPr sz="4209" kern="1200">
          <a:solidFill>
            <a:schemeClr val="tx1"/>
          </a:solidFill>
          <a:latin typeface="+mn-lt"/>
          <a:ea typeface="+mn-ea"/>
          <a:cs typeface="+mn-cs"/>
        </a:defRPr>
      </a:lvl3pPr>
      <a:lvl4pPr marL="3207487" algn="l" defTabSz="2138324" rtl="0" eaLnBrk="1" latinLnBrk="0" hangingPunct="1">
        <a:defRPr sz="4209" kern="1200">
          <a:solidFill>
            <a:schemeClr val="tx1"/>
          </a:solidFill>
          <a:latin typeface="+mn-lt"/>
          <a:ea typeface="+mn-ea"/>
          <a:cs typeface="+mn-cs"/>
        </a:defRPr>
      </a:lvl4pPr>
      <a:lvl5pPr marL="4276649" algn="l" defTabSz="2138324" rtl="0" eaLnBrk="1" latinLnBrk="0" hangingPunct="1">
        <a:defRPr sz="4209" kern="1200">
          <a:solidFill>
            <a:schemeClr val="tx1"/>
          </a:solidFill>
          <a:latin typeface="+mn-lt"/>
          <a:ea typeface="+mn-ea"/>
          <a:cs typeface="+mn-cs"/>
        </a:defRPr>
      </a:lvl5pPr>
      <a:lvl6pPr marL="5345811" algn="l" defTabSz="2138324" rtl="0" eaLnBrk="1" latinLnBrk="0" hangingPunct="1">
        <a:defRPr sz="4209" kern="1200">
          <a:solidFill>
            <a:schemeClr val="tx1"/>
          </a:solidFill>
          <a:latin typeface="+mn-lt"/>
          <a:ea typeface="+mn-ea"/>
          <a:cs typeface="+mn-cs"/>
        </a:defRPr>
      </a:lvl6pPr>
      <a:lvl7pPr marL="6414973" algn="l" defTabSz="2138324" rtl="0" eaLnBrk="1" latinLnBrk="0" hangingPunct="1">
        <a:defRPr sz="4209" kern="1200">
          <a:solidFill>
            <a:schemeClr val="tx1"/>
          </a:solidFill>
          <a:latin typeface="+mn-lt"/>
          <a:ea typeface="+mn-ea"/>
          <a:cs typeface="+mn-cs"/>
        </a:defRPr>
      </a:lvl7pPr>
      <a:lvl8pPr marL="7484135" algn="l" defTabSz="2138324" rtl="0" eaLnBrk="1" latinLnBrk="0" hangingPunct="1">
        <a:defRPr sz="4209" kern="1200">
          <a:solidFill>
            <a:schemeClr val="tx1"/>
          </a:solidFill>
          <a:latin typeface="+mn-lt"/>
          <a:ea typeface="+mn-ea"/>
          <a:cs typeface="+mn-cs"/>
        </a:defRPr>
      </a:lvl8pPr>
      <a:lvl9pPr marL="8553298" algn="l" defTabSz="2138324" rtl="0" eaLnBrk="1" latinLnBrk="0" hangingPunct="1">
        <a:defRPr sz="420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jpg"/><Relationship Id="rId18" Type="http://schemas.openxmlformats.org/officeDocument/2006/relationships/hyperlink" Target="https://docs.python.org/3.8/" TargetMode="External"/><Relationship Id="rId3" Type="http://schemas.openxmlformats.org/officeDocument/2006/relationships/image" Target="../media/image2.png"/><Relationship Id="rId21" Type="http://schemas.openxmlformats.org/officeDocument/2006/relationships/image" Target="../media/image16.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hyperlink" Target="https://flask.palletsprojects.com/en/2.0.x/" TargetMode="External"/><Relationship Id="rId2" Type="http://schemas.openxmlformats.org/officeDocument/2006/relationships/image" Target="../media/image1.png"/><Relationship Id="rId16" Type="http://schemas.openxmlformats.org/officeDocument/2006/relationships/hyperlink" Target="https://keras.io/api/models/sequential/" TargetMode="External"/><Relationship Id="rId20"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hyperlink" Target="https://www.nltk.org/" TargetMode="External"/><Relationship Id="rId10" Type="http://schemas.openxmlformats.org/officeDocument/2006/relationships/image" Target="../media/image9.png"/><Relationship Id="rId19" Type="http://schemas.openxmlformats.org/officeDocument/2006/relationships/image" Target="../media/image14.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bg1">
                <a:lumMod val="95000"/>
              </a:schemeClr>
            </a:gs>
            <a:gs pos="74000">
              <a:schemeClr val="bg1"/>
            </a:gs>
            <a:gs pos="83000">
              <a:schemeClr val="bg1"/>
            </a:gs>
            <a:gs pos="100000">
              <a:schemeClr val="bg1"/>
            </a:gs>
          </a:gsLst>
          <a:lin ang="5400000" scaled="1"/>
        </a:gradFill>
        <a:effectLst/>
      </p:bgPr>
    </p:bg>
    <p:spTree>
      <p:nvGrpSpPr>
        <p:cNvPr id="1" name=""/>
        <p:cNvGrpSpPr/>
        <p:nvPr/>
      </p:nvGrpSpPr>
      <p:grpSpPr>
        <a:xfrm>
          <a:off x="0" y="0"/>
          <a:ext cx="0" cy="0"/>
          <a:chOff x="0" y="0"/>
          <a:chExt cx="0" cy="0"/>
        </a:xfrm>
      </p:grpSpPr>
      <p:sp>
        <p:nvSpPr>
          <p:cNvPr id="25" name="Rectangle 24"/>
          <p:cNvSpPr/>
          <p:nvPr/>
        </p:nvSpPr>
        <p:spPr>
          <a:xfrm>
            <a:off x="0" y="1"/>
            <a:ext cx="21403214" cy="30275212"/>
          </a:xfrm>
          <a:prstGeom prst="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 xmlns:a16="http://schemas.microsoft.com/office/drawing/2014/main" id="{89F7D6D4-4524-4E3C-A5D3-C23B958153BF}"/>
              </a:ext>
            </a:extLst>
          </p:cNvPr>
          <p:cNvSpPr/>
          <p:nvPr/>
        </p:nvSpPr>
        <p:spPr>
          <a:xfrm>
            <a:off x="10356914" y="18452243"/>
            <a:ext cx="10833094" cy="8492032"/>
          </a:xfrm>
          <a:prstGeom prst="rect">
            <a:avLst/>
          </a:prstGeom>
          <a:gradFill flip="none" rotWithShape="1">
            <a:gsLst>
              <a:gs pos="0">
                <a:schemeClr val="accent4">
                  <a:lumMod val="0"/>
                  <a:lumOff val="100000"/>
                </a:schemeClr>
              </a:gs>
              <a:gs pos="35000">
                <a:schemeClr val="accent4">
                  <a:lumMod val="0"/>
                  <a:lumOff val="100000"/>
                </a:schemeClr>
              </a:gs>
              <a:gs pos="100000">
                <a:schemeClr val="accent4">
                  <a:lumMod val="100000"/>
                </a:schemeClr>
              </a:gs>
            </a:gsLst>
            <a:path path="circle">
              <a:fillToRect l="50000" t="-80000" r="50000" b="18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 xmlns:a16="http://schemas.microsoft.com/office/drawing/2014/main" id="{5A4F90B7-9FFB-42A5-A95E-11DC36129E90}"/>
              </a:ext>
            </a:extLst>
          </p:cNvPr>
          <p:cNvSpPr/>
          <p:nvPr/>
        </p:nvSpPr>
        <p:spPr>
          <a:xfrm>
            <a:off x="10341835" y="4353505"/>
            <a:ext cx="10809607" cy="7597195"/>
          </a:xfrm>
          <a:prstGeom prst="rect">
            <a:avLst/>
          </a:prstGeom>
          <a:gradFill flip="none" rotWithShape="1">
            <a:gsLst>
              <a:gs pos="0">
                <a:schemeClr val="accent4">
                  <a:lumMod val="0"/>
                  <a:lumOff val="100000"/>
                </a:schemeClr>
              </a:gs>
              <a:gs pos="35000">
                <a:schemeClr val="accent4">
                  <a:lumMod val="0"/>
                  <a:lumOff val="100000"/>
                </a:schemeClr>
              </a:gs>
              <a:gs pos="100000">
                <a:schemeClr val="accent4">
                  <a:lumMod val="100000"/>
                </a:schemeClr>
              </a:gs>
            </a:gsLst>
            <a:path path="circle">
              <a:fillToRect l="50000" t="-80000" r="50000" b="18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 xmlns:a16="http://schemas.microsoft.com/office/drawing/2014/main" id="{FA43CD72-9462-4489-85CD-95BD77A4D36E}"/>
              </a:ext>
            </a:extLst>
          </p:cNvPr>
          <p:cNvSpPr/>
          <p:nvPr/>
        </p:nvSpPr>
        <p:spPr>
          <a:xfrm>
            <a:off x="232183" y="23227722"/>
            <a:ext cx="9896857" cy="3716553"/>
          </a:xfrm>
          <a:prstGeom prst="rect">
            <a:avLst/>
          </a:prstGeom>
          <a:gradFill flip="none" rotWithShape="1">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 xmlns:a16="http://schemas.microsoft.com/office/drawing/2014/main" id="{F9FEBA7F-4382-4E1D-910C-EE3F0550D14E}"/>
              </a:ext>
            </a:extLst>
          </p:cNvPr>
          <p:cNvSpPr/>
          <p:nvPr/>
        </p:nvSpPr>
        <p:spPr>
          <a:xfrm>
            <a:off x="232184" y="14536368"/>
            <a:ext cx="9882185" cy="8547273"/>
          </a:xfrm>
          <a:prstGeom prst="rect">
            <a:avLst/>
          </a:prstGeom>
          <a:gradFill flip="none" rotWithShape="1">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 xmlns:a16="http://schemas.microsoft.com/office/drawing/2014/main" id="{A02C9923-F879-4698-8E80-7A5D595508BC}"/>
              </a:ext>
            </a:extLst>
          </p:cNvPr>
          <p:cNvSpPr/>
          <p:nvPr/>
        </p:nvSpPr>
        <p:spPr>
          <a:xfrm>
            <a:off x="241257" y="7670892"/>
            <a:ext cx="9882187" cy="6724961"/>
          </a:xfrm>
          <a:prstGeom prst="rect">
            <a:avLst/>
          </a:prstGeom>
          <a:gradFill flip="none" rotWithShape="1">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 xmlns:a16="http://schemas.microsoft.com/office/drawing/2014/main" id="{7AB976B2-7E97-4E4C-8C61-E5BA08102D98}"/>
              </a:ext>
            </a:extLst>
          </p:cNvPr>
          <p:cNvSpPr/>
          <p:nvPr/>
        </p:nvSpPr>
        <p:spPr>
          <a:xfrm>
            <a:off x="232183" y="4353507"/>
            <a:ext cx="9882187" cy="3176870"/>
          </a:xfrm>
          <a:prstGeom prst="rect">
            <a:avLst/>
          </a:prstGeom>
          <a:gradFill flip="none" rotWithShape="1">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 xmlns:a16="http://schemas.microsoft.com/office/drawing/2014/main" id="{0AE034B6-5835-458B-8EB5-22E6633048F4}"/>
              </a:ext>
            </a:extLst>
          </p:cNvPr>
          <p:cNvSpPr/>
          <p:nvPr/>
        </p:nvSpPr>
        <p:spPr>
          <a:xfrm>
            <a:off x="241257" y="157322"/>
            <a:ext cx="20895515" cy="4068931"/>
          </a:xfrm>
          <a:prstGeom prst="rect">
            <a:avLst/>
          </a:prstGeom>
          <a:gradFill flip="none" rotWithShape="1">
            <a:gsLst>
              <a:gs pos="0">
                <a:schemeClr val="accent2"/>
              </a:gs>
              <a:gs pos="100000">
                <a:srgbClr val="FF3300"/>
              </a:gs>
            </a:gsLst>
            <a:lin ang="13500000" scaled="1"/>
            <a:tileRect/>
          </a:gra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 xmlns:a16="http://schemas.microsoft.com/office/drawing/2014/main" id="{52E4FE7F-C228-4D61-94C3-751756D63CD8}"/>
              </a:ext>
            </a:extLst>
          </p:cNvPr>
          <p:cNvSpPr txBox="1"/>
          <p:nvPr/>
        </p:nvSpPr>
        <p:spPr>
          <a:xfrm>
            <a:off x="568812" y="773331"/>
            <a:ext cx="16706843" cy="1569660"/>
          </a:xfrm>
          <a:prstGeom prst="rect">
            <a:avLst/>
          </a:prstGeom>
          <a:noFill/>
        </p:spPr>
        <p:txBody>
          <a:bodyPr wrap="square">
            <a:spAutoFit/>
          </a:bodyPr>
          <a:lstStyle/>
          <a:p>
            <a:r>
              <a:rPr lang="en-US" sz="9600" b="1" u="sng" dirty="0">
                <a:latin typeface="Arial" panose="020B0604020202020204" pitchFamily="34" charset="0"/>
                <a:cs typeface="Arial" panose="020B0604020202020204" pitchFamily="34" charset="0"/>
              </a:rPr>
              <a:t>Domain Specific Chatbot</a:t>
            </a:r>
          </a:p>
        </p:txBody>
      </p:sp>
      <p:sp>
        <p:nvSpPr>
          <p:cNvPr id="7" name="TextBox 6">
            <a:extLst>
              <a:ext uri="{FF2B5EF4-FFF2-40B4-BE49-F238E27FC236}">
                <a16:creationId xmlns="" xmlns:a16="http://schemas.microsoft.com/office/drawing/2014/main" id="{3B917092-B7AD-4886-9505-81FCA55FF2A5}"/>
              </a:ext>
            </a:extLst>
          </p:cNvPr>
          <p:cNvSpPr txBox="1"/>
          <p:nvPr/>
        </p:nvSpPr>
        <p:spPr>
          <a:xfrm>
            <a:off x="306921" y="4385917"/>
            <a:ext cx="9610494" cy="4278094"/>
          </a:xfrm>
          <a:prstGeom prst="rect">
            <a:avLst/>
          </a:prstGeom>
          <a:noFill/>
        </p:spPr>
        <p:txBody>
          <a:bodyPr wrap="square">
            <a:spAutoFit/>
          </a:bodyPr>
          <a:lstStyle/>
          <a:p>
            <a:pPr algn="ctr"/>
            <a:r>
              <a:rPr lang="en-US" sz="3200" b="1" u="sng" dirty="0">
                <a:latin typeface="Times New Roman" panose="02020603050405020304" pitchFamily="18" charset="0"/>
                <a:cs typeface="Times New Roman" panose="02020603050405020304" pitchFamily="18" charset="0"/>
              </a:rPr>
              <a:t>Abstract</a:t>
            </a:r>
            <a:endParaRPr lang="en-US" sz="32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 The objective of this project is to create a chatbot that can respond to queries related to a certain domain. The purpose of this chatbot is to provide information related to electronic gadgets. This can be implemented using python along with certain deep learning and natural language processing libraries such as </a:t>
            </a:r>
            <a:r>
              <a:rPr lang="en-US" sz="2800" dirty="0" err="1">
                <a:latin typeface="Times New Roman" panose="02020603050405020304" pitchFamily="18" charset="0"/>
                <a:cs typeface="Times New Roman" panose="02020603050405020304" pitchFamily="18" charset="0"/>
              </a:rPr>
              <a:t>Tensorflow</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Keras</a:t>
            </a:r>
            <a:r>
              <a:rPr lang="en-US" sz="2800" dirty="0">
                <a:latin typeface="Times New Roman" panose="02020603050405020304" pitchFamily="18" charset="0"/>
                <a:cs typeface="Times New Roman" panose="02020603050405020304" pitchFamily="18" charset="0"/>
              </a:rPr>
              <a:t> and NLTK (Natural Language Toolkit). </a:t>
            </a:r>
          </a:p>
          <a:p>
            <a:endParaRPr lang="en-US" sz="3600" dirty="0"/>
          </a:p>
          <a:p>
            <a:endParaRPr lang="en-US" sz="3600" dirty="0"/>
          </a:p>
        </p:txBody>
      </p:sp>
      <p:sp>
        <p:nvSpPr>
          <p:cNvPr id="8" name="TextBox 7">
            <a:extLst>
              <a:ext uri="{FF2B5EF4-FFF2-40B4-BE49-F238E27FC236}">
                <a16:creationId xmlns="" xmlns:a16="http://schemas.microsoft.com/office/drawing/2014/main" id="{DEF178A5-4A23-42D5-8609-4E2E580EE5A7}"/>
              </a:ext>
            </a:extLst>
          </p:cNvPr>
          <p:cNvSpPr txBox="1"/>
          <p:nvPr/>
        </p:nvSpPr>
        <p:spPr>
          <a:xfrm>
            <a:off x="76603" y="23370179"/>
            <a:ext cx="9911528" cy="861774"/>
          </a:xfrm>
          <a:prstGeom prst="rect">
            <a:avLst/>
          </a:prstGeom>
          <a:noFill/>
        </p:spPr>
        <p:txBody>
          <a:bodyPr wrap="square" rtlCol="0">
            <a:spAutoFit/>
          </a:bodyPr>
          <a:lstStyle/>
          <a:p>
            <a:pPr algn="ctr"/>
            <a:r>
              <a:rPr lang="en-US" sz="3200" b="1" u="sng" dirty="0">
                <a:latin typeface="Times New Roman" panose="02020603050405020304" pitchFamily="18" charset="0"/>
                <a:cs typeface="Times New Roman" panose="02020603050405020304" pitchFamily="18" charset="0"/>
              </a:rPr>
              <a:t>Natural Language Processing</a:t>
            </a:r>
          </a:p>
          <a:p>
            <a:endParaRPr lang="en-US" dirty="0"/>
          </a:p>
        </p:txBody>
      </p:sp>
      <p:sp>
        <p:nvSpPr>
          <p:cNvPr id="9" name="TextBox 8">
            <a:extLst>
              <a:ext uri="{FF2B5EF4-FFF2-40B4-BE49-F238E27FC236}">
                <a16:creationId xmlns="" xmlns:a16="http://schemas.microsoft.com/office/drawing/2014/main" id="{EEA9A403-E920-4B52-9FDA-B7303097E0E3}"/>
              </a:ext>
            </a:extLst>
          </p:cNvPr>
          <p:cNvSpPr txBox="1"/>
          <p:nvPr/>
        </p:nvSpPr>
        <p:spPr>
          <a:xfrm>
            <a:off x="10426417" y="4390343"/>
            <a:ext cx="10725025" cy="584775"/>
          </a:xfrm>
          <a:prstGeom prst="rect">
            <a:avLst/>
          </a:prstGeom>
          <a:noFill/>
        </p:spPr>
        <p:txBody>
          <a:bodyPr wrap="square" rtlCol="0">
            <a:spAutoFit/>
          </a:bodyPr>
          <a:lstStyle/>
          <a:p>
            <a:pPr algn="ctr"/>
            <a:r>
              <a:rPr lang="en-US" sz="3200" b="1" u="sng" dirty="0">
                <a:latin typeface="Times New Roman" panose="02020603050405020304" pitchFamily="18" charset="0"/>
                <a:cs typeface="Times New Roman" panose="02020603050405020304" pitchFamily="18" charset="0"/>
              </a:rPr>
              <a:t>Training</a:t>
            </a:r>
          </a:p>
        </p:txBody>
      </p:sp>
      <p:sp>
        <p:nvSpPr>
          <p:cNvPr id="10" name="TextBox 9">
            <a:extLst>
              <a:ext uri="{FF2B5EF4-FFF2-40B4-BE49-F238E27FC236}">
                <a16:creationId xmlns="" xmlns:a16="http://schemas.microsoft.com/office/drawing/2014/main" id="{F2E86D05-FC6E-464B-B427-D780D31EBFB0}"/>
              </a:ext>
            </a:extLst>
          </p:cNvPr>
          <p:cNvSpPr txBox="1"/>
          <p:nvPr/>
        </p:nvSpPr>
        <p:spPr>
          <a:xfrm>
            <a:off x="306921" y="7788863"/>
            <a:ext cx="9765529" cy="1015663"/>
          </a:xfrm>
          <a:prstGeom prst="rect">
            <a:avLst/>
          </a:prstGeom>
          <a:noFill/>
        </p:spPr>
        <p:txBody>
          <a:bodyPr wrap="square" rtlCol="0">
            <a:spAutoFit/>
          </a:bodyPr>
          <a:lstStyle/>
          <a:p>
            <a:pPr algn="ctr"/>
            <a:r>
              <a:rPr lang="en-US" sz="3200" b="1" u="sng" dirty="0" smtClean="0">
                <a:latin typeface="Times New Roman" panose="02020603050405020304" pitchFamily="18" charset="0"/>
                <a:cs typeface="Times New Roman" panose="02020603050405020304" pitchFamily="18" charset="0"/>
              </a:rPr>
              <a:t>Tools</a:t>
            </a:r>
            <a:endParaRPr lang="en-US" sz="3200" b="1" u="sng"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 xmlns:a16="http://schemas.microsoft.com/office/drawing/2014/main" id="{3D82DE8F-4358-4A42-8E54-64C02D68BD63}"/>
              </a:ext>
            </a:extLst>
          </p:cNvPr>
          <p:cNvSpPr txBox="1"/>
          <p:nvPr/>
        </p:nvSpPr>
        <p:spPr>
          <a:xfrm>
            <a:off x="232184" y="14536368"/>
            <a:ext cx="9882186" cy="4031873"/>
          </a:xfrm>
          <a:prstGeom prst="rect">
            <a:avLst/>
          </a:prstGeom>
          <a:noFill/>
        </p:spPr>
        <p:txBody>
          <a:bodyPr wrap="square" rtlCol="0">
            <a:spAutoFit/>
          </a:bodyPr>
          <a:lstStyle/>
          <a:p>
            <a:pPr algn="ctr"/>
            <a:r>
              <a:rPr lang="en-US" sz="3200" b="1" u="sng" dirty="0">
                <a:latin typeface="Times New Roman" panose="02020603050405020304" pitchFamily="18" charset="0"/>
                <a:cs typeface="Times New Roman" panose="02020603050405020304" pitchFamily="18" charset="0"/>
              </a:rPr>
              <a:t>Intents </a:t>
            </a:r>
          </a:p>
          <a:p>
            <a:r>
              <a:rPr lang="en-US" sz="2800" dirty="0">
                <a:latin typeface="Times New Roman" panose="02020603050405020304" pitchFamily="18" charset="0"/>
                <a:cs typeface="Times New Roman" panose="02020603050405020304" pitchFamily="18" charset="0"/>
              </a:rPr>
              <a:t>This is a JSON file that consists of classes, patterns and responses. </a:t>
            </a:r>
          </a:p>
          <a:p>
            <a:pPr marL="457200" indent="-457200">
              <a:buFont typeface="Arial" panose="020B0604020202020204" pitchFamily="34" charset="0"/>
              <a:buChar char="•"/>
            </a:pPr>
            <a:r>
              <a:rPr lang="en-US" sz="2800" b="1" u="sng" dirty="0">
                <a:latin typeface="Times New Roman" panose="02020603050405020304" pitchFamily="18" charset="0"/>
                <a:cs typeface="Times New Roman" panose="02020603050405020304" pitchFamily="18" charset="0"/>
              </a:rPr>
              <a:t>Classes:</a:t>
            </a:r>
            <a:r>
              <a:rPr lang="en-US" sz="2800" dirty="0">
                <a:latin typeface="Times New Roman" panose="02020603050405020304" pitchFamily="18" charset="0"/>
                <a:cs typeface="Times New Roman" panose="02020603050405020304" pitchFamily="18" charset="0"/>
              </a:rPr>
              <a:t> Classes are used to categorize the queries and responses </a:t>
            </a:r>
            <a:r>
              <a:rPr lang="en-US" sz="2800" dirty="0" smtClean="0">
                <a:latin typeface="Times New Roman" panose="02020603050405020304" pitchFamily="18" charset="0"/>
                <a:cs typeface="Times New Roman" panose="02020603050405020304" pitchFamily="18" charset="0"/>
              </a:rPr>
              <a:t>for </a:t>
            </a:r>
            <a:r>
              <a:rPr lang="en-US" sz="2800" dirty="0">
                <a:latin typeface="Times New Roman" panose="02020603050405020304" pitchFamily="18" charset="0"/>
                <a:cs typeface="Times New Roman" panose="02020603050405020304" pitchFamily="18" charset="0"/>
              </a:rPr>
              <a:t>the </a:t>
            </a:r>
            <a:r>
              <a:rPr lang="en-US" sz="2800" dirty="0" err="1">
                <a:latin typeface="Times New Roman" panose="02020603050405020304" pitchFamily="18" charset="0"/>
                <a:cs typeface="Times New Roman" panose="02020603050405020304" pitchFamily="18" charset="0"/>
              </a:rPr>
              <a:t>chatbot</a:t>
            </a:r>
            <a:r>
              <a:rPr lang="en-US" sz="2800" dirty="0" smtClean="0">
                <a:latin typeface="Times New Roman" panose="02020603050405020304" pitchFamily="18" charset="0"/>
                <a:cs typeface="Times New Roman" panose="02020603050405020304" pitchFamily="18" charset="0"/>
              </a:rPr>
              <a:t>.</a:t>
            </a:r>
          </a:p>
          <a:p>
            <a:pPr marL="457200" indent="-457200">
              <a:buFont typeface="Arial" panose="020B0604020202020204" pitchFamily="34" charset="0"/>
              <a:buChar char="•"/>
            </a:pPr>
            <a:r>
              <a:rPr lang="en-US" sz="2800" b="1" u="sng" dirty="0" smtClean="0">
                <a:latin typeface="Times New Roman" panose="02020603050405020304" pitchFamily="18" charset="0"/>
                <a:cs typeface="Times New Roman" panose="02020603050405020304" pitchFamily="18" charset="0"/>
              </a:rPr>
              <a:t>Patterns</a:t>
            </a:r>
            <a:r>
              <a:rPr lang="en-US" sz="2800" b="1" u="sng" dirty="0">
                <a:latin typeface="Times New Roman" panose="02020603050405020304" pitchFamily="18" charset="0"/>
                <a:cs typeface="Times New Roman" panose="02020603050405020304" pitchFamily="18" charset="0"/>
              </a:rPr>
              <a:t>:</a:t>
            </a:r>
            <a:r>
              <a:rPr lang="en-US" sz="2800" dirty="0">
                <a:latin typeface="Times New Roman" panose="02020603050405020304" pitchFamily="18" charset="0"/>
                <a:cs typeface="Times New Roman" panose="02020603050405020304" pitchFamily="18" charset="0"/>
              </a:rPr>
              <a:t> Patterns contain keywords and terms that will generally be a be part of queries related to a certain topic. The patterns section will help the bot pick up these </a:t>
            </a:r>
            <a:r>
              <a:rPr lang="en-US" sz="2800" dirty="0" smtClean="0">
                <a:latin typeface="Times New Roman" panose="02020603050405020304" pitchFamily="18" charset="0"/>
                <a:cs typeface="Times New Roman" panose="02020603050405020304" pitchFamily="18" charset="0"/>
              </a:rPr>
              <a:t>terms.</a:t>
            </a:r>
          </a:p>
          <a:p>
            <a:pPr marL="457200" indent="-457200">
              <a:buFont typeface="Arial" panose="020B0604020202020204" pitchFamily="34" charset="0"/>
              <a:buChar char="•"/>
            </a:pPr>
            <a:r>
              <a:rPr lang="en-US" sz="2800" b="1" u="sng" dirty="0" smtClean="0">
                <a:latin typeface="Times New Roman" panose="02020603050405020304" pitchFamily="18" charset="0"/>
                <a:cs typeface="Times New Roman" panose="02020603050405020304" pitchFamily="18" charset="0"/>
              </a:rPr>
              <a:t>Responses</a:t>
            </a:r>
            <a:r>
              <a:rPr lang="en-US" sz="2800" b="1" u="sng" dirty="0">
                <a:latin typeface="Times New Roman" panose="02020603050405020304" pitchFamily="18" charset="0"/>
                <a:cs typeface="Times New Roman" panose="02020603050405020304" pitchFamily="18" charset="0"/>
              </a:rPr>
              <a:t>:</a:t>
            </a:r>
            <a:r>
              <a:rPr lang="en-US" sz="2800" dirty="0">
                <a:latin typeface="Times New Roman" panose="02020603050405020304" pitchFamily="18" charset="0"/>
                <a:cs typeface="Times New Roman" panose="02020603050405020304" pitchFamily="18" charset="0"/>
              </a:rPr>
              <a:t> Responses are the replies that the chatbot will give depending on the questions from the user. </a:t>
            </a:r>
          </a:p>
        </p:txBody>
      </p:sp>
      <p:sp>
        <p:nvSpPr>
          <p:cNvPr id="19" name="TextBox 18">
            <a:extLst>
              <a:ext uri="{FF2B5EF4-FFF2-40B4-BE49-F238E27FC236}">
                <a16:creationId xmlns="" xmlns:a16="http://schemas.microsoft.com/office/drawing/2014/main" id="{B92C02A9-DEB9-49EE-B7A7-20C012FB19EA}"/>
              </a:ext>
            </a:extLst>
          </p:cNvPr>
          <p:cNvSpPr txBox="1"/>
          <p:nvPr/>
        </p:nvSpPr>
        <p:spPr>
          <a:xfrm>
            <a:off x="568812" y="2425732"/>
            <a:ext cx="16198449" cy="1569660"/>
          </a:xfrm>
          <a:prstGeom prst="rect">
            <a:avLst/>
          </a:prstGeom>
          <a:noFill/>
        </p:spPr>
        <p:txBody>
          <a:bodyPr wrap="square" rtlCol="0">
            <a:spAutoFit/>
          </a:bodyPr>
          <a:lstStyle/>
          <a:p>
            <a:r>
              <a:rPr lang="en-US" sz="4800" b="1" dirty="0">
                <a:latin typeface="Arial" panose="020B0604020202020204" pitchFamily="34" charset="0"/>
                <a:cs typeface="Arial" panose="020B0604020202020204" pitchFamily="34" charset="0"/>
              </a:rPr>
              <a:t>Vighnesh K. Ramesh - 2018A7PS0074U</a:t>
            </a:r>
          </a:p>
          <a:p>
            <a:r>
              <a:rPr lang="en-US" sz="4800" b="1" dirty="0">
                <a:latin typeface="Arial" panose="020B0604020202020204" pitchFamily="34" charset="0"/>
                <a:cs typeface="Arial" panose="020B0604020202020204" pitchFamily="34" charset="0"/>
              </a:rPr>
              <a:t>BITS </a:t>
            </a:r>
            <a:r>
              <a:rPr lang="en-US" sz="4800" b="1" dirty="0" err="1">
                <a:latin typeface="Arial" panose="020B0604020202020204" pitchFamily="34" charset="0"/>
                <a:cs typeface="Arial" panose="020B0604020202020204" pitchFamily="34" charset="0"/>
              </a:rPr>
              <a:t>Pilani</a:t>
            </a:r>
            <a:r>
              <a:rPr lang="en-US" sz="4800" b="1" dirty="0">
                <a:latin typeface="Arial" panose="020B0604020202020204" pitchFamily="34" charset="0"/>
                <a:cs typeface="Arial" panose="020B0604020202020204" pitchFamily="34" charset="0"/>
              </a:rPr>
              <a:t>, Dubai Campus</a:t>
            </a:r>
          </a:p>
        </p:txBody>
      </p:sp>
      <p:sp>
        <p:nvSpPr>
          <p:cNvPr id="20" name="TextBox 19">
            <a:extLst>
              <a:ext uri="{FF2B5EF4-FFF2-40B4-BE49-F238E27FC236}">
                <a16:creationId xmlns="" xmlns:a16="http://schemas.microsoft.com/office/drawing/2014/main" id="{73528F55-6643-4349-A772-8544D045B563}"/>
              </a:ext>
            </a:extLst>
          </p:cNvPr>
          <p:cNvSpPr txBox="1"/>
          <p:nvPr/>
        </p:nvSpPr>
        <p:spPr>
          <a:xfrm>
            <a:off x="10613347" y="18914967"/>
            <a:ext cx="5195322" cy="2954655"/>
          </a:xfrm>
          <a:prstGeom prst="rect">
            <a:avLst/>
          </a:prstGeom>
          <a:noFill/>
        </p:spPr>
        <p:txBody>
          <a:bodyPr wrap="square" rtlCol="0">
            <a:spAutoFit/>
          </a:bodyPr>
          <a:lstStyle/>
          <a:p>
            <a:pPr algn="ctr"/>
            <a:endParaRPr lang="en-US" sz="2800" b="1" u="sng"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Once the chatbot is fully functional, it can be hosted to a webpage using Flask (python library for web deployment) and a html script for the webpage design. </a:t>
            </a:r>
          </a:p>
          <a:p>
            <a:endParaRPr lang="en-US" dirty="0"/>
          </a:p>
        </p:txBody>
      </p:sp>
      <p:pic>
        <p:nvPicPr>
          <p:cNvPr id="3" name="Picture 2">
            <a:extLst>
              <a:ext uri="{FF2B5EF4-FFF2-40B4-BE49-F238E27FC236}">
                <a16:creationId xmlns="" xmlns:a16="http://schemas.microsoft.com/office/drawing/2014/main" id="{D8522F44-78FF-4ED9-9A96-A7F5E2BCAFCC}"/>
              </a:ext>
            </a:extLst>
          </p:cNvPr>
          <p:cNvPicPr>
            <a:picLocks noChangeAspect="1"/>
          </p:cNvPicPr>
          <p:nvPr/>
        </p:nvPicPr>
        <p:blipFill rotWithShape="1">
          <a:blip r:embed="rId2"/>
          <a:srcRect l="1882" t="2994" r="5079"/>
          <a:stretch/>
        </p:blipFill>
        <p:spPr>
          <a:xfrm>
            <a:off x="15890460" y="5442691"/>
            <a:ext cx="4991150" cy="2901088"/>
          </a:xfrm>
          <a:prstGeom prst="rect">
            <a:avLst/>
          </a:prstGeom>
        </p:spPr>
      </p:pic>
      <p:pic>
        <p:nvPicPr>
          <p:cNvPr id="6" name="Picture 5">
            <a:extLst>
              <a:ext uri="{FF2B5EF4-FFF2-40B4-BE49-F238E27FC236}">
                <a16:creationId xmlns="" xmlns:a16="http://schemas.microsoft.com/office/drawing/2014/main" id="{8491BCEE-2EC1-4E35-ABCE-0AF166A5E507}"/>
              </a:ext>
            </a:extLst>
          </p:cNvPr>
          <p:cNvPicPr>
            <a:picLocks noChangeAspect="1"/>
          </p:cNvPicPr>
          <p:nvPr/>
        </p:nvPicPr>
        <p:blipFill rotWithShape="1">
          <a:blip r:embed="rId3"/>
          <a:srcRect t="2527" r="6647"/>
          <a:stretch/>
        </p:blipFill>
        <p:spPr>
          <a:xfrm>
            <a:off x="15910791" y="8860372"/>
            <a:ext cx="4970819" cy="2878666"/>
          </a:xfrm>
          <a:prstGeom prst="rect">
            <a:avLst/>
          </a:prstGeom>
        </p:spPr>
      </p:pic>
      <p:pic>
        <p:nvPicPr>
          <p:cNvPr id="23" name="Picture 22">
            <a:extLst>
              <a:ext uri="{FF2B5EF4-FFF2-40B4-BE49-F238E27FC236}">
                <a16:creationId xmlns="" xmlns:a16="http://schemas.microsoft.com/office/drawing/2014/main" id="{04883027-0144-40A0-B07D-6EDCEC841992}"/>
              </a:ext>
            </a:extLst>
          </p:cNvPr>
          <p:cNvPicPr>
            <a:picLocks noChangeAspect="1"/>
          </p:cNvPicPr>
          <p:nvPr/>
        </p:nvPicPr>
        <p:blipFill rotWithShape="1">
          <a:blip r:embed="rId4"/>
          <a:srcRect r="4547"/>
          <a:stretch/>
        </p:blipFill>
        <p:spPr>
          <a:xfrm>
            <a:off x="384300" y="18783252"/>
            <a:ext cx="9568574" cy="4011899"/>
          </a:xfrm>
          <a:prstGeom prst="rect">
            <a:avLst/>
          </a:prstGeom>
        </p:spPr>
      </p:pic>
      <p:pic>
        <p:nvPicPr>
          <p:cNvPr id="2" name="Picture 1">
            <a:extLst>
              <a:ext uri="{FF2B5EF4-FFF2-40B4-BE49-F238E27FC236}">
                <a16:creationId xmlns="" xmlns:a16="http://schemas.microsoft.com/office/drawing/2014/main" id="{2E2ACA0C-F831-445F-847F-36FB4EB08E6B}"/>
              </a:ext>
            </a:extLst>
          </p:cNvPr>
          <p:cNvPicPr>
            <a:picLocks noChangeAspect="1"/>
          </p:cNvPicPr>
          <p:nvPr/>
        </p:nvPicPr>
        <p:blipFill rotWithShape="1">
          <a:blip r:embed="rId5"/>
          <a:srcRect l="2122" r="1457" b="9985"/>
          <a:stretch/>
        </p:blipFill>
        <p:spPr>
          <a:xfrm>
            <a:off x="11008978" y="22332346"/>
            <a:ext cx="9597205" cy="4301253"/>
          </a:xfrm>
          <a:prstGeom prst="rect">
            <a:avLst/>
          </a:prstGeom>
        </p:spPr>
      </p:pic>
      <p:sp>
        <p:nvSpPr>
          <p:cNvPr id="14" name="TextBox 13">
            <a:extLst>
              <a:ext uri="{FF2B5EF4-FFF2-40B4-BE49-F238E27FC236}">
                <a16:creationId xmlns="" xmlns:a16="http://schemas.microsoft.com/office/drawing/2014/main" id="{998AD6C1-4127-47E9-A5E9-6226473DC25B}"/>
              </a:ext>
            </a:extLst>
          </p:cNvPr>
          <p:cNvSpPr txBox="1"/>
          <p:nvPr/>
        </p:nvSpPr>
        <p:spPr>
          <a:xfrm>
            <a:off x="357915" y="8343779"/>
            <a:ext cx="4812529" cy="6401753"/>
          </a:xfrm>
          <a:prstGeom prst="rect">
            <a:avLst/>
          </a:prstGeom>
          <a:noFill/>
        </p:spPr>
        <p:txBody>
          <a:bodyPr wrap="square" rtlCol="0">
            <a:spAutoFit/>
          </a:bodyPr>
          <a:lstStyle/>
          <a:p>
            <a:pPr marL="342900" indent="-342900">
              <a:buFont typeface="Arial" panose="020B0604020202020204" pitchFamily="34" charset="0"/>
              <a:buChar char="•"/>
            </a:pPr>
            <a:r>
              <a:rPr lang="en-US" sz="2800" b="1" u="sng" dirty="0" err="1">
                <a:latin typeface="Times New Roman" panose="02020603050405020304" pitchFamily="18" charset="0"/>
                <a:cs typeface="Times New Roman" panose="02020603050405020304" pitchFamily="18" charset="0"/>
              </a:rPr>
              <a:t>Tenorflow</a:t>
            </a:r>
            <a:r>
              <a:rPr lang="en-US" sz="2800" b="1" u="sng" dirty="0">
                <a:latin typeface="Times New Roman" panose="02020603050405020304" pitchFamily="18" charset="0"/>
                <a:cs typeface="Times New Roman" panose="02020603050405020304" pitchFamily="18" charset="0"/>
              </a:rPr>
              <a:t> &amp; </a:t>
            </a:r>
            <a:r>
              <a:rPr lang="en-US" sz="2800" b="1" u="sng" dirty="0" err="1">
                <a:latin typeface="Times New Roman" panose="02020603050405020304" pitchFamily="18" charset="0"/>
                <a:cs typeface="Times New Roman" panose="02020603050405020304" pitchFamily="18" charset="0"/>
              </a:rPr>
              <a:t>Keras</a:t>
            </a:r>
            <a:r>
              <a:rPr lang="en-US" sz="2800" b="1" u="sng" dirty="0">
                <a:latin typeface="Times New Roman" panose="02020603050405020304" pitchFamily="18" charset="0"/>
                <a:cs typeface="Times New Roman" panose="02020603050405020304" pitchFamily="18" charset="0"/>
              </a:rPr>
              <a:t>:</a:t>
            </a:r>
            <a:r>
              <a:rPr lang="en-US" sz="2800" b="1"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For training the </a:t>
            </a:r>
            <a:r>
              <a:rPr lang="en-US" sz="2800" dirty="0" smtClean="0">
                <a:latin typeface="Times New Roman" panose="02020603050405020304" pitchFamily="18" charset="0"/>
                <a:cs typeface="Times New Roman" panose="02020603050405020304" pitchFamily="18" charset="0"/>
              </a:rPr>
              <a:t>model.</a:t>
            </a:r>
            <a:endParaRPr lang="en-US" sz="28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800" b="1" u="sng" dirty="0" err="1">
                <a:latin typeface="Times New Roman" panose="02020603050405020304" pitchFamily="18" charset="0"/>
                <a:cs typeface="Times New Roman" panose="02020603050405020304" pitchFamily="18" charset="0"/>
              </a:rPr>
              <a:t>Numpy</a:t>
            </a:r>
            <a:r>
              <a:rPr lang="en-US" sz="2800" b="1" u="sng" dirty="0">
                <a:latin typeface="Times New Roman" panose="02020603050405020304" pitchFamily="18" charset="0"/>
                <a:cs typeface="Times New Roman" panose="02020603050405020304" pitchFamily="18" charset="0"/>
              </a:rPr>
              <a:t>:</a:t>
            </a:r>
            <a:r>
              <a:rPr lang="en-US" sz="2800" dirty="0">
                <a:latin typeface="Times New Roman" panose="02020603050405020304" pitchFamily="18" charset="0"/>
                <a:cs typeface="Times New Roman" panose="02020603050405020304" pitchFamily="18" charset="0"/>
              </a:rPr>
              <a:t> To reshape and rearrange the </a:t>
            </a:r>
            <a:r>
              <a:rPr lang="en-US" sz="2800" dirty="0" smtClean="0">
                <a:latin typeface="Times New Roman" panose="02020603050405020304" pitchFamily="18" charset="0"/>
                <a:cs typeface="Times New Roman" panose="02020603050405020304" pitchFamily="18" charset="0"/>
              </a:rPr>
              <a:t>data.</a:t>
            </a:r>
            <a:endParaRPr lang="en-US" sz="28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800" b="1" u="sng" dirty="0">
                <a:latin typeface="Times New Roman" panose="02020603050405020304" pitchFamily="18" charset="0"/>
                <a:cs typeface="Times New Roman" panose="02020603050405020304" pitchFamily="18" charset="0"/>
              </a:rPr>
              <a:t>Matplotlib:</a:t>
            </a:r>
            <a:r>
              <a:rPr lang="en-US" sz="2800" dirty="0">
                <a:latin typeface="Times New Roman" panose="02020603050405020304" pitchFamily="18" charset="0"/>
                <a:cs typeface="Times New Roman" panose="02020603050405020304" pitchFamily="18" charset="0"/>
              </a:rPr>
              <a:t> To visualize the training results graphically</a:t>
            </a:r>
          </a:p>
          <a:p>
            <a:pPr marL="342900" indent="-342900">
              <a:buFont typeface="Arial" panose="020B0604020202020204" pitchFamily="34" charset="0"/>
              <a:buChar char="•"/>
            </a:pPr>
            <a:r>
              <a:rPr lang="en-US" sz="2800" b="1" u="sng" dirty="0" err="1">
                <a:latin typeface="Times New Roman" panose="02020603050405020304" pitchFamily="18" charset="0"/>
                <a:cs typeface="Times New Roman" panose="02020603050405020304" pitchFamily="18" charset="0"/>
              </a:rPr>
              <a:t>Nltk</a:t>
            </a:r>
            <a:r>
              <a:rPr lang="en-US" sz="2800" b="1" u="sng" dirty="0">
                <a:latin typeface="Times New Roman" panose="02020603050405020304" pitchFamily="18" charset="0"/>
                <a:cs typeface="Times New Roman" panose="02020603050405020304" pitchFamily="18" charset="0"/>
              </a:rPr>
              <a:t>:</a:t>
            </a:r>
            <a:r>
              <a:rPr lang="en-US" sz="2800" dirty="0">
                <a:latin typeface="Times New Roman" panose="02020603050405020304" pitchFamily="18" charset="0"/>
                <a:cs typeface="Times New Roman" panose="02020603050405020304" pitchFamily="18" charset="0"/>
              </a:rPr>
              <a:t> To perform operations on words and alphabetic data before </a:t>
            </a:r>
            <a:r>
              <a:rPr lang="en-US" sz="2800" dirty="0" smtClean="0">
                <a:latin typeface="Times New Roman" panose="02020603050405020304" pitchFamily="18" charset="0"/>
                <a:cs typeface="Times New Roman" panose="02020603050405020304" pitchFamily="18" charset="0"/>
              </a:rPr>
              <a:t>training.</a:t>
            </a:r>
            <a:endParaRPr lang="en-US" sz="28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800" b="1" u="sng" dirty="0">
                <a:latin typeface="Times New Roman" panose="02020603050405020304" pitchFamily="18" charset="0"/>
                <a:cs typeface="Times New Roman" panose="02020603050405020304" pitchFamily="18" charset="0"/>
              </a:rPr>
              <a:t>JSON</a:t>
            </a:r>
            <a:r>
              <a:rPr lang="en-US" sz="2800" b="1" dirty="0">
                <a:latin typeface="Times New Roman" panose="02020603050405020304" pitchFamily="18" charset="0"/>
                <a:cs typeface="Times New Roman" panose="02020603050405020304" pitchFamily="18" charset="0"/>
              </a:rPr>
              <a:t>:</a:t>
            </a:r>
            <a:r>
              <a:rPr lang="en-US" sz="2800" dirty="0">
                <a:latin typeface="Times New Roman" panose="02020603050405020304" pitchFamily="18" charset="0"/>
                <a:cs typeface="Times New Roman" panose="02020603050405020304" pitchFamily="18" charset="0"/>
              </a:rPr>
              <a:t> To import JSON files</a:t>
            </a:r>
          </a:p>
          <a:p>
            <a:pPr marL="342900" indent="-342900">
              <a:buFont typeface="Arial" panose="020B0604020202020204" pitchFamily="34" charset="0"/>
              <a:buChar char="•"/>
            </a:pPr>
            <a:r>
              <a:rPr lang="en-US" sz="2800" b="1" u="sng" dirty="0">
                <a:latin typeface="Times New Roman" panose="02020603050405020304" pitchFamily="18" charset="0"/>
                <a:cs typeface="Times New Roman" panose="02020603050405020304" pitchFamily="18" charset="0"/>
              </a:rPr>
              <a:t>Pickle</a:t>
            </a:r>
            <a:r>
              <a:rPr lang="en-US" sz="2800" b="1" dirty="0">
                <a:latin typeface="Times New Roman" panose="02020603050405020304" pitchFamily="18" charset="0"/>
                <a:cs typeface="Times New Roman" panose="02020603050405020304" pitchFamily="18" charset="0"/>
              </a:rPr>
              <a:t>:</a:t>
            </a:r>
            <a:r>
              <a:rPr lang="en-US" sz="2800" dirty="0">
                <a:latin typeface="Times New Roman" panose="02020603050405020304" pitchFamily="18" charset="0"/>
                <a:cs typeface="Times New Roman" panose="02020603050405020304" pitchFamily="18" charset="0"/>
              </a:rPr>
              <a:t> To save and load the training model and </a:t>
            </a:r>
            <a:r>
              <a:rPr lang="en-US" sz="2800" dirty="0" smtClean="0">
                <a:latin typeface="Times New Roman" panose="02020603050405020304" pitchFamily="18" charset="0"/>
                <a:cs typeface="Times New Roman" panose="02020603050405020304" pitchFamily="18" charset="0"/>
              </a:rPr>
              <a:t>data.</a:t>
            </a:r>
            <a:endParaRPr lang="en-US" sz="28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800" b="1" u="sng" dirty="0">
                <a:latin typeface="Times New Roman" panose="02020603050405020304" pitchFamily="18" charset="0"/>
                <a:cs typeface="Times New Roman" panose="02020603050405020304" pitchFamily="18" charset="0"/>
              </a:rPr>
              <a:t>Random</a:t>
            </a:r>
            <a:r>
              <a:rPr lang="en-US" sz="2800" b="1" dirty="0">
                <a:latin typeface="Times New Roman" panose="02020603050405020304" pitchFamily="18" charset="0"/>
                <a:cs typeface="Times New Roman" panose="02020603050405020304" pitchFamily="18" charset="0"/>
              </a:rPr>
              <a:t>:</a:t>
            </a:r>
            <a:r>
              <a:rPr lang="en-US" sz="2800" dirty="0">
                <a:latin typeface="Times New Roman" panose="02020603050405020304" pitchFamily="18" charset="0"/>
                <a:cs typeface="Times New Roman" panose="02020603050405020304" pitchFamily="18" charset="0"/>
              </a:rPr>
              <a:t> For shuffling the data prior to </a:t>
            </a:r>
            <a:r>
              <a:rPr lang="en-US" sz="2800" dirty="0" smtClean="0">
                <a:latin typeface="Times New Roman" panose="02020603050405020304" pitchFamily="18" charset="0"/>
                <a:cs typeface="Times New Roman" panose="02020603050405020304" pitchFamily="18" charset="0"/>
              </a:rPr>
              <a:t>training.</a:t>
            </a:r>
            <a:endParaRPr lang="en-US" sz="2800" dirty="0">
              <a:latin typeface="Times New Roman" panose="02020603050405020304" pitchFamily="18" charset="0"/>
              <a:cs typeface="Times New Roman" panose="02020603050405020304" pitchFamily="18" charset="0"/>
            </a:endParaRPr>
          </a:p>
          <a:p>
            <a:endParaRPr lang="en-US" dirty="0"/>
          </a:p>
        </p:txBody>
      </p:sp>
      <p:sp>
        <p:nvSpPr>
          <p:cNvPr id="4" name="TextBox 3">
            <a:extLst>
              <a:ext uri="{FF2B5EF4-FFF2-40B4-BE49-F238E27FC236}">
                <a16:creationId xmlns="" xmlns:a16="http://schemas.microsoft.com/office/drawing/2014/main" id="{17C8B002-05F6-4EB8-AEC2-84C5CCB2EF4C}"/>
              </a:ext>
            </a:extLst>
          </p:cNvPr>
          <p:cNvSpPr txBox="1"/>
          <p:nvPr/>
        </p:nvSpPr>
        <p:spPr>
          <a:xfrm>
            <a:off x="297060" y="23989620"/>
            <a:ext cx="9630216" cy="2954655"/>
          </a:xfrm>
          <a:prstGeom prst="rect">
            <a:avLst/>
          </a:prstGeom>
          <a:noFill/>
        </p:spPr>
        <p:txBody>
          <a:bodyPr wrap="square" rtlCol="0">
            <a:spAutoFit/>
          </a:bodyPr>
          <a:lstStyle/>
          <a:p>
            <a:pPr marL="457200" indent="-457200">
              <a:buFont typeface="Arial" panose="020B0604020202020204" pitchFamily="34" charset="0"/>
              <a:buChar char="•"/>
            </a:pPr>
            <a:r>
              <a:rPr lang="en-US" sz="2800" b="1" u="sng" dirty="0">
                <a:latin typeface="Times New Roman" panose="02020603050405020304" pitchFamily="18" charset="0"/>
                <a:cs typeface="Times New Roman" panose="02020603050405020304" pitchFamily="18" charset="0"/>
              </a:rPr>
              <a:t>Tokenization:</a:t>
            </a:r>
            <a:r>
              <a:rPr lang="en-US" sz="2800" dirty="0">
                <a:latin typeface="Times New Roman" panose="02020603050405020304" pitchFamily="18" charset="0"/>
                <a:cs typeface="Times New Roman" panose="02020603050405020304" pitchFamily="18" charset="0"/>
              </a:rPr>
              <a:t> Splitting sentences into a set of </a:t>
            </a:r>
            <a:r>
              <a:rPr lang="en-US" sz="2800" dirty="0" smtClean="0">
                <a:latin typeface="Times New Roman" panose="02020603050405020304" pitchFamily="18" charset="0"/>
                <a:cs typeface="Times New Roman" panose="02020603050405020304" pitchFamily="18" charset="0"/>
              </a:rPr>
              <a:t>tokens.</a:t>
            </a:r>
          </a:p>
          <a:p>
            <a:pPr marL="457200" indent="-457200">
              <a:buFont typeface="Arial" panose="020B0604020202020204" pitchFamily="34" charset="0"/>
              <a:buChar char="•"/>
            </a:pPr>
            <a:r>
              <a:rPr lang="en-US" sz="2800" b="1" u="sng" dirty="0" smtClean="0">
                <a:latin typeface="Times New Roman" panose="02020603050405020304" pitchFamily="18" charset="0"/>
                <a:cs typeface="Times New Roman" panose="02020603050405020304" pitchFamily="18" charset="0"/>
              </a:rPr>
              <a:t>Documentation</a:t>
            </a:r>
            <a:r>
              <a:rPr lang="en-US" sz="2800" b="1" u="sng" dirty="0">
                <a:latin typeface="Times New Roman" panose="02020603050405020304" pitchFamily="18" charset="0"/>
                <a:cs typeface="Times New Roman" panose="02020603050405020304" pitchFamily="18" charset="0"/>
              </a:rPr>
              <a:t>:</a:t>
            </a:r>
            <a:r>
              <a:rPr lang="en-US" sz="2800" dirty="0">
                <a:latin typeface="Times New Roman" panose="02020603050405020304" pitchFamily="18" charset="0"/>
                <a:cs typeface="Times New Roman" panose="02020603050405020304" pitchFamily="18" charset="0"/>
              </a:rPr>
              <a:t> Creating groups of patterns and tags under a single </a:t>
            </a:r>
            <a:r>
              <a:rPr lang="en-US" sz="2800" dirty="0" smtClean="0">
                <a:latin typeface="Times New Roman" panose="02020603050405020304" pitchFamily="18" charset="0"/>
                <a:cs typeface="Times New Roman" panose="02020603050405020304" pitchFamily="18" charset="0"/>
              </a:rPr>
              <a:t>list.</a:t>
            </a:r>
          </a:p>
          <a:p>
            <a:pPr marL="457200" indent="-457200">
              <a:buFont typeface="Arial" panose="020B0604020202020204" pitchFamily="34" charset="0"/>
              <a:buChar char="•"/>
            </a:pPr>
            <a:r>
              <a:rPr lang="en-US" sz="2800" b="1" u="sng" dirty="0" smtClean="0">
                <a:latin typeface="Times New Roman" panose="02020603050405020304" pitchFamily="18" charset="0"/>
                <a:cs typeface="Times New Roman" panose="02020603050405020304" pitchFamily="18" charset="0"/>
              </a:rPr>
              <a:t>Stemming</a:t>
            </a:r>
            <a:r>
              <a:rPr lang="en-US" sz="2800" dirty="0">
                <a:latin typeface="Times New Roman" panose="02020603050405020304" pitchFamily="18" charset="0"/>
                <a:cs typeface="Times New Roman" panose="02020603050405020304" pitchFamily="18" charset="0"/>
              </a:rPr>
              <a:t>: Converting each token into its simplest </a:t>
            </a:r>
            <a:r>
              <a:rPr lang="en-US" sz="2800" dirty="0" smtClean="0">
                <a:latin typeface="Times New Roman" panose="02020603050405020304" pitchFamily="18" charset="0"/>
                <a:cs typeface="Times New Roman" panose="02020603050405020304" pitchFamily="18" charset="0"/>
              </a:rPr>
              <a:t>form.</a:t>
            </a:r>
          </a:p>
          <a:p>
            <a:pPr marL="457200" indent="-457200">
              <a:buFont typeface="Arial" panose="020B0604020202020204" pitchFamily="34" charset="0"/>
              <a:buChar char="•"/>
            </a:pPr>
            <a:r>
              <a:rPr lang="en-US" sz="2800" b="1" u="sng" dirty="0" smtClean="0">
                <a:latin typeface="Times New Roman" panose="02020603050405020304" pitchFamily="18" charset="0"/>
                <a:cs typeface="Times New Roman" panose="02020603050405020304" pitchFamily="18" charset="0"/>
              </a:rPr>
              <a:t>Bag </a:t>
            </a:r>
            <a:r>
              <a:rPr lang="en-US" sz="2800" b="1" u="sng" dirty="0">
                <a:latin typeface="Times New Roman" panose="02020603050405020304" pitchFamily="18" charset="0"/>
                <a:cs typeface="Times New Roman" panose="02020603050405020304" pitchFamily="18" charset="0"/>
              </a:rPr>
              <a:t>of Words</a:t>
            </a:r>
            <a:r>
              <a:rPr lang="en-US" sz="2800" dirty="0">
                <a:latin typeface="Times New Roman" panose="02020603050405020304" pitchFamily="18" charset="0"/>
                <a:cs typeface="Times New Roman" panose="02020603050405020304" pitchFamily="18" charset="0"/>
              </a:rPr>
              <a:t>: A model in which each word is converted into a unique combination of 0s and 1. </a:t>
            </a:r>
          </a:p>
          <a:p>
            <a:endParaRPr lang="en-US" dirty="0"/>
          </a:p>
        </p:txBody>
      </p:sp>
      <p:sp>
        <p:nvSpPr>
          <p:cNvPr id="21" name="TextBox 20">
            <a:extLst>
              <a:ext uri="{FF2B5EF4-FFF2-40B4-BE49-F238E27FC236}">
                <a16:creationId xmlns="" xmlns:a16="http://schemas.microsoft.com/office/drawing/2014/main" id="{9F3DC094-5D25-41B2-AA05-5FB80FF3758A}"/>
              </a:ext>
            </a:extLst>
          </p:cNvPr>
          <p:cNvSpPr txBox="1"/>
          <p:nvPr/>
        </p:nvSpPr>
        <p:spPr>
          <a:xfrm>
            <a:off x="10341834" y="5336632"/>
            <a:ext cx="5710966" cy="7263527"/>
          </a:xfrm>
          <a:prstGeom prst="rect">
            <a:avLst/>
          </a:prstGeom>
          <a:noFill/>
        </p:spPr>
        <p:txBody>
          <a:bodyPr wrap="square" rtlCol="0">
            <a:spAutoFit/>
          </a:bodyPr>
          <a:lstStyle/>
          <a:p>
            <a:pPr marL="457200" indent="-457200">
              <a:buFont typeface="Arial" panose="020B0604020202020204" pitchFamily="34" charset="0"/>
              <a:buChar char="•"/>
            </a:pPr>
            <a:r>
              <a:rPr lang="en-US" sz="2800" b="1" u="sng" dirty="0">
                <a:latin typeface="Times New Roman" panose="02020603050405020304" pitchFamily="18" charset="0"/>
                <a:cs typeface="Times New Roman" panose="02020603050405020304" pitchFamily="18" charset="0"/>
              </a:rPr>
              <a:t>Model:</a:t>
            </a:r>
            <a:r>
              <a:rPr lang="en-US" sz="2800" dirty="0">
                <a:latin typeface="Times New Roman" panose="02020603050405020304" pitchFamily="18" charset="0"/>
                <a:cs typeface="Times New Roman" panose="02020603050405020304" pitchFamily="18" charset="0"/>
              </a:rPr>
              <a:t> Three layers are created using the Dense function (input layer, hidden layer and output layer</a:t>
            </a:r>
            <a:r>
              <a:rPr lang="en-US" sz="2800" dirty="0" smtClean="0">
                <a:latin typeface="Times New Roman" panose="02020603050405020304" pitchFamily="18" charset="0"/>
                <a:cs typeface="Times New Roman" panose="02020603050405020304" pitchFamily="18" charset="0"/>
              </a:rPr>
              <a:t>).</a:t>
            </a:r>
          </a:p>
          <a:p>
            <a:pPr marL="457200" indent="-457200">
              <a:buFont typeface="Arial" panose="020B0604020202020204" pitchFamily="34" charset="0"/>
              <a:buChar char="•"/>
            </a:pPr>
            <a:r>
              <a:rPr lang="en-US" sz="2800" b="1" u="sng" dirty="0" smtClean="0">
                <a:latin typeface="Times New Roman" panose="02020603050405020304" pitchFamily="18" charset="0"/>
                <a:cs typeface="Times New Roman" panose="02020603050405020304" pitchFamily="18" charset="0"/>
              </a:rPr>
              <a:t>Activation </a:t>
            </a:r>
            <a:r>
              <a:rPr lang="en-US" sz="2800" b="1" u="sng" dirty="0">
                <a:latin typeface="Times New Roman" panose="02020603050405020304" pitchFamily="18" charset="0"/>
                <a:cs typeface="Times New Roman" panose="02020603050405020304" pitchFamily="18" charset="0"/>
              </a:rPr>
              <a:t>Function:</a:t>
            </a:r>
            <a:r>
              <a:rPr lang="en-US" sz="2800" b="1"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The activation function is declared while initializing the </a:t>
            </a:r>
            <a:r>
              <a:rPr lang="en-US" sz="2800" dirty="0" smtClean="0">
                <a:latin typeface="Times New Roman" panose="02020603050405020304" pitchFamily="18" charset="0"/>
                <a:cs typeface="Times New Roman" panose="02020603050405020304" pitchFamily="18" charset="0"/>
              </a:rPr>
              <a:t>layer</a:t>
            </a: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which </a:t>
            </a:r>
            <a:r>
              <a:rPr lang="en-US" sz="2800" dirty="0">
                <a:latin typeface="Times New Roman" panose="02020603050405020304" pitchFamily="18" charset="0"/>
                <a:cs typeface="Times New Roman" panose="02020603050405020304" pitchFamily="18" charset="0"/>
              </a:rPr>
              <a:t>decides how the inputs are trained. </a:t>
            </a:r>
            <a:endParaRPr lang="en-US" sz="2800" dirty="0" smtClean="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800" b="1" u="sng" dirty="0" smtClean="0">
                <a:latin typeface="Times New Roman" panose="02020603050405020304" pitchFamily="18" charset="0"/>
                <a:cs typeface="Times New Roman" panose="02020603050405020304" pitchFamily="18" charset="0"/>
              </a:rPr>
              <a:t>Compiling</a:t>
            </a:r>
            <a:r>
              <a:rPr lang="en-US" sz="2800" b="1" u="sng" dirty="0">
                <a:latin typeface="Times New Roman" panose="02020603050405020304" pitchFamily="18" charset="0"/>
                <a:cs typeface="Times New Roman" panose="02020603050405020304" pitchFamily="18" charset="0"/>
              </a:rPr>
              <a:t>:</a:t>
            </a:r>
            <a:r>
              <a:rPr lang="en-US" sz="2800" b="1"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The compilation decides the evaluation criteria for the model. </a:t>
            </a:r>
            <a:endParaRPr lang="en-US" sz="2800" dirty="0" smtClean="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800" b="1" u="sng" dirty="0" smtClean="0">
                <a:latin typeface="Times New Roman" panose="02020603050405020304" pitchFamily="18" charset="0"/>
                <a:cs typeface="Times New Roman" panose="02020603050405020304" pitchFamily="18" charset="0"/>
              </a:rPr>
              <a:t>Fitting</a:t>
            </a:r>
            <a:r>
              <a:rPr lang="en-US" sz="2800" b="1" u="sng" dirty="0">
                <a:latin typeface="Times New Roman" panose="02020603050405020304" pitchFamily="18" charset="0"/>
                <a:cs typeface="Times New Roman" panose="02020603050405020304" pitchFamily="18" charset="0"/>
              </a:rPr>
              <a:t>:</a:t>
            </a:r>
            <a:r>
              <a:rPr lang="en-US" sz="2800" b="1"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The deep learning model is fitted to the training data with parameters such as epochs and batch size. </a:t>
            </a:r>
          </a:p>
          <a:p>
            <a:endParaRPr lang="en-US" sz="2800" dirty="0">
              <a:latin typeface="Times New Roman" panose="02020603050405020304" pitchFamily="18" charset="0"/>
              <a:cs typeface="Times New Roman" panose="02020603050405020304" pitchFamily="18" charset="0"/>
            </a:endParaRPr>
          </a:p>
          <a:p>
            <a:endParaRPr lang="en-US" dirty="0"/>
          </a:p>
        </p:txBody>
      </p:sp>
      <p:sp>
        <p:nvSpPr>
          <p:cNvPr id="38" name="Rectangle 37">
            <a:extLst>
              <a:ext uri="{FF2B5EF4-FFF2-40B4-BE49-F238E27FC236}">
                <a16:creationId xmlns="" xmlns:a16="http://schemas.microsoft.com/office/drawing/2014/main" id="{73E8E777-5E2A-4CAD-B2C6-148816999923}"/>
              </a:ext>
            </a:extLst>
          </p:cNvPr>
          <p:cNvSpPr/>
          <p:nvPr/>
        </p:nvSpPr>
        <p:spPr>
          <a:xfrm>
            <a:off x="10355626" y="12077952"/>
            <a:ext cx="10809608" cy="6274472"/>
          </a:xfrm>
          <a:prstGeom prst="rect">
            <a:avLst/>
          </a:prstGeom>
          <a:gradFill flip="none" rotWithShape="1">
            <a:gsLst>
              <a:gs pos="0">
                <a:schemeClr val="accent4">
                  <a:lumMod val="0"/>
                  <a:lumOff val="100000"/>
                </a:schemeClr>
              </a:gs>
              <a:gs pos="35000">
                <a:schemeClr val="accent4">
                  <a:lumMod val="0"/>
                  <a:lumOff val="100000"/>
                </a:schemeClr>
              </a:gs>
              <a:gs pos="100000">
                <a:schemeClr val="accent4">
                  <a:lumMod val="100000"/>
                </a:schemeClr>
              </a:gs>
            </a:gsLst>
            <a:path path="circle">
              <a:fillToRect l="50000" t="-80000" r="50000" b="18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 xmlns:a16="http://schemas.microsoft.com/office/drawing/2014/main" id="{B3D532AD-33F5-4A3F-84F7-31B5B307F3BC}"/>
              </a:ext>
            </a:extLst>
          </p:cNvPr>
          <p:cNvSpPr txBox="1"/>
          <p:nvPr/>
        </p:nvSpPr>
        <p:spPr>
          <a:xfrm>
            <a:off x="10332140" y="12126618"/>
            <a:ext cx="10818424" cy="861774"/>
          </a:xfrm>
          <a:prstGeom prst="rect">
            <a:avLst/>
          </a:prstGeom>
          <a:noFill/>
        </p:spPr>
        <p:txBody>
          <a:bodyPr wrap="square" rtlCol="0">
            <a:spAutoFit/>
          </a:bodyPr>
          <a:lstStyle/>
          <a:p>
            <a:pPr algn="ctr"/>
            <a:r>
              <a:rPr lang="en-US" sz="3200" b="1" u="sng" dirty="0">
                <a:latin typeface="Times New Roman" panose="02020603050405020304" pitchFamily="18" charset="0"/>
                <a:cs typeface="Times New Roman" panose="02020603050405020304" pitchFamily="18" charset="0"/>
              </a:rPr>
              <a:t>Processing the user input</a:t>
            </a:r>
          </a:p>
          <a:p>
            <a:endParaRPr lang="en-US" dirty="0"/>
          </a:p>
        </p:txBody>
      </p:sp>
      <p:sp>
        <p:nvSpPr>
          <p:cNvPr id="22" name="TextBox 21">
            <a:extLst>
              <a:ext uri="{FF2B5EF4-FFF2-40B4-BE49-F238E27FC236}">
                <a16:creationId xmlns="" xmlns:a16="http://schemas.microsoft.com/office/drawing/2014/main" id="{4F0AF74D-10E3-4563-AC18-4345763B9BDA}"/>
              </a:ext>
            </a:extLst>
          </p:cNvPr>
          <p:cNvSpPr txBox="1"/>
          <p:nvPr/>
        </p:nvSpPr>
        <p:spPr>
          <a:xfrm>
            <a:off x="10587302" y="12658557"/>
            <a:ext cx="4688764" cy="5693866"/>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After training the model, we create functions to tokenize, stem and make a bag of words model for the user’s input (similar to the initial document). After processing the user input, a function is created to predict the class from which a response will be selected for the user’s query. To get the response after predicting the class another function is created. </a:t>
            </a:r>
            <a:endParaRPr lang="en-US" dirty="0"/>
          </a:p>
        </p:txBody>
      </p:sp>
      <p:sp>
        <p:nvSpPr>
          <p:cNvPr id="44" name="TextBox 43">
            <a:extLst>
              <a:ext uri="{FF2B5EF4-FFF2-40B4-BE49-F238E27FC236}">
                <a16:creationId xmlns="" xmlns:a16="http://schemas.microsoft.com/office/drawing/2014/main" id="{97A53F94-D54C-4660-8792-7BDF05764992}"/>
              </a:ext>
            </a:extLst>
          </p:cNvPr>
          <p:cNvSpPr txBox="1"/>
          <p:nvPr/>
        </p:nvSpPr>
        <p:spPr>
          <a:xfrm>
            <a:off x="10356915" y="18452243"/>
            <a:ext cx="10833094" cy="584775"/>
          </a:xfrm>
          <a:prstGeom prst="rect">
            <a:avLst/>
          </a:prstGeom>
          <a:noFill/>
        </p:spPr>
        <p:txBody>
          <a:bodyPr wrap="square" rtlCol="0">
            <a:spAutoFit/>
          </a:bodyPr>
          <a:lstStyle/>
          <a:p>
            <a:pPr algn="ctr"/>
            <a:r>
              <a:rPr lang="en-US" sz="3200" b="1" u="sng" dirty="0">
                <a:latin typeface="Times New Roman" panose="02020603050405020304" pitchFamily="18" charset="0"/>
                <a:cs typeface="Times New Roman" panose="02020603050405020304" pitchFamily="18" charset="0"/>
              </a:rPr>
              <a:t>Web Deployment</a:t>
            </a:r>
          </a:p>
        </p:txBody>
      </p:sp>
      <p:pic>
        <p:nvPicPr>
          <p:cNvPr id="46" name="Picture 45">
            <a:extLst>
              <a:ext uri="{FF2B5EF4-FFF2-40B4-BE49-F238E27FC236}">
                <a16:creationId xmlns="" xmlns:a16="http://schemas.microsoft.com/office/drawing/2014/main" id="{F90F5556-C8F2-4739-959D-CD03E1194564}"/>
              </a:ext>
            </a:extLst>
          </p:cNvPr>
          <p:cNvPicPr>
            <a:picLocks noChangeAspect="1"/>
          </p:cNvPicPr>
          <p:nvPr/>
        </p:nvPicPr>
        <p:blipFill>
          <a:blip r:embed="rId6"/>
          <a:stretch>
            <a:fillRect/>
          </a:stretch>
        </p:blipFill>
        <p:spPr>
          <a:xfrm>
            <a:off x="16372754" y="19181098"/>
            <a:ext cx="4253169" cy="3018169"/>
          </a:xfrm>
          <a:prstGeom prst="rect">
            <a:avLst/>
          </a:prstGeom>
        </p:spPr>
      </p:pic>
      <p:pic>
        <p:nvPicPr>
          <p:cNvPr id="1028" name="Picture 4" descr="File:Tensorflow logo.svg - Wikimedia Commons"/>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816012" y="9376143"/>
            <a:ext cx="892211" cy="95392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Technologies - Sciling"/>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t="24002" b="20743"/>
          <a:stretch/>
        </p:blipFill>
        <p:spPr bwMode="auto">
          <a:xfrm>
            <a:off x="7795728" y="9360652"/>
            <a:ext cx="2158970" cy="102072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File:NumPy logo.svg - Wikimedia Commons"/>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816012" y="10541633"/>
            <a:ext cx="1690335" cy="876151"/>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File:Created with Matplotlib-logo.svg - Wikimedia Commons"/>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8429253" y="10525865"/>
            <a:ext cx="891919" cy="891919"/>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AI Practice - Impelsys"/>
          <p:cNvPicPr>
            <a:picLocks noChangeAspect="1" noChangeArrowheads="1"/>
          </p:cNvPicPr>
          <p:nvPr/>
        </p:nvPicPr>
        <p:blipFill rotWithShape="1">
          <a:blip r:embed="rId11" cstate="print">
            <a:extLst>
              <a:ext uri="{28A0092B-C50C-407E-A947-70E740481C1C}">
                <a14:useLocalDpi xmlns:a14="http://schemas.microsoft.com/office/drawing/2010/main" val="0"/>
              </a:ext>
            </a:extLst>
          </a:blip>
          <a:srcRect l="10764" r="15689"/>
          <a:stretch/>
        </p:blipFill>
        <p:spPr bwMode="auto">
          <a:xfrm>
            <a:off x="5627073" y="11629352"/>
            <a:ext cx="1552354" cy="1492176"/>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Oracle brings the Autonomous Database to JSON | ZDNet"/>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8429253" y="11739038"/>
            <a:ext cx="1020251" cy="1020251"/>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5114570" y="12949300"/>
            <a:ext cx="5780832" cy="4588886"/>
          </a:xfrm>
          <a:prstGeom prst="rect">
            <a:avLst/>
          </a:prstGeom>
        </p:spPr>
      </p:pic>
      <p:pic>
        <p:nvPicPr>
          <p:cNvPr id="15" name="Picture 2" descr="Birla Institute of Technology and Science, Pilani – Dubai Campus - Wikipedia"/>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8226924" y="1064032"/>
            <a:ext cx="2654686" cy="2654686"/>
          </a:xfrm>
          <a:prstGeom prst="rect">
            <a:avLst/>
          </a:prstGeom>
          <a:noFill/>
          <a:extLst>
            <a:ext uri="{909E8E84-426E-40DD-AFC4-6F175D3DCCD1}">
              <a14:hiddenFill xmlns:a14="http://schemas.microsoft.com/office/drawing/2010/main">
                <a:solidFill>
                  <a:srgbClr val="FFFFFF"/>
                </a:solidFill>
              </a14:hiddenFill>
            </a:ext>
          </a:extLst>
        </p:spPr>
      </p:pic>
      <p:sp>
        <p:nvSpPr>
          <p:cNvPr id="30" name="Rectangle 29"/>
          <p:cNvSpPr/>
          <p:nvPr/>
        </p:nvSpPr>
        <p:spPr>
          <a:xfrm>
            <a:off x="10337801" y="27084528"/>
            <a:ext cx="10852208" cy="2929963"/>
          </a:xfrm>
          <a:prstGeom prst="rect">
            <a:avLst/>
          </a:pr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10587302" y="27168740"/>
            <a:ext cx="10432136" cy="3170099"/>
          </a:xfrm>
          <a:prstGeom prst="rect">
            <a:avLst/>
          </a:prstGeom>
          <a:noFill/>
        </p:spPr>
        <p:txBody>
          <a:bodyPr wrap="square" rtlCol="0">
            <a:spAutoFit/>
          </a:bodyPr>
          <a:lstStyle/>
          <a:p>
            <a:pPr algn="ctr"/>
            <a:r>
              <a:rPr lang="en-US" sz="3200" b="1" u="sng" dirty="0" smtClean="0">
                <a:latin typeface="Times New Roman" panose="02020603050405020304" pitchFamily="18" charset="0"/>
                <a:cs typeface="Times New Roman" panose="02020603050405020304" pitchFamily="18" charset="0"/>
              </a:rPr>
              <a:t>References</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hlinkClick r:id="rId15"/>
              </a:rPr>
              <a:t>https://www.nltk.org</a:t>
            </a:r>
            <a:r>
              <a:rPr lang="en-US" sz="2800" dirty="0" smtClean="0">
                <a:latin typeface="Times New Roman" panose="02020603050405020304" pitchFamily="18" charset="0"/>
                <a:cs typeface="Times New Roman" panose="02020603050405020304" pitchFamily="18" charset="0"/>
                <a:hlinkClick r:id="rId15"/>
              </a:rPr>
              <a:t>/</a:t>
            </a:r>
            <a:endParaRPr lang="en-US" sz="2800" dirty="0" smtClean="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hlinkClick r:id="rId16"/>
              </a:rPr>
              <a:t>https://keras.io/api/models/sequential</a:t>
            </a:r>
            <a:r>
              <a:rPr lang="en-US" sz="2800" dirty="0" smtClean="0">
                <a:latin typeface="Times New Roman" panose="02020603050405020304" pitchFamily="18" charset="0"/>
                <a:cs typeface="Times New Roman" panose="02020603050405020304" pitchFamily="18" charset="0"/>
                <a:hlinkClick r:id="rId16"/>
              </a:rPr>
              <a:t>/</a:t>
            </a:r>
            <a:endParaRPr lang="en-US" sz="2800" dirty="0" smtClean="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hlinkClick r:id="rId17"/>
              </a:rPr>
              <a:t>https://flask.palletsprojects.com/en/2.0.x</a:t>
            </a:r>
            <a:r>
              <a:rPr lang="en-US" sz="2800" dirty="0" smtClean="0">
                <a:latin typeface="Times New Roman" panose="02020603050405020304" pitchFamily="18" charset="0"/>
                <a:cs typeface="Times New Roman" panose="02020603050405020304" pitchFamily="18" charset="0"/>
                <a:hlinkClick r:id="rId17"/>
              </a:rPr>
              <a:t>/</a:t>
            </a:r>
            <a:endParaRPr lang="en-US" sz="2800" dirty="0" smtClean="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hlinkClick r:id="rId18"/>
              </a:rPr>
              <a:t>https://docs.python.org/3.8</a:t>
            </a:r>
            <a:r>
              <a:rPr lang="en-US" sz="2800" dirty="0" smtClean="0">
                <a:latin typeface="Times New Roman" panose="02020603050405020304" pitchFamily="18" charset="0"/>
                <a:cs typeface="Times New Roman" panose="02020603050405020304" pitchFamily="18" charset="0"/>
                <a:hlinkClick r:id="rId18"/>
              </a:rPr>
              <a:t>/</a:t>
            </a:r>
            <a:endParaRPr lang="en-US" sz="2800" dirty="0" smtClean="0">
              <a:latin typeface="Times New Roman" panose="02020603050405020304" pitchFamily="18" charset="0"/>
              <a:cs typeface="Times New Roman" panose="02020603050405020304" pitchFamily="18" charset="0"/>
            </a:endParaRPr>
          </a:p>
          <a:p>
            <a:endParaRPr lang="en-US" sz="2800" dirty="0" smtClean="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p:txBody>
      </p:sp>
      <p:sp>
        <p:nvSpPr>
          <p:cNvPr id="11" name="Rectangle 10"/>
          <p:cNvSpPr/>
          <p:nvPr/>
        </p:nvSpPr>
        <p:spPr>
          <a:xfrm>
            <a:off x="241257" y="27076401"/>
            <a:ext cx="9882187" cy="293809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Picture 2" descr="Python Logo, history, meaning, symbol, PNG"/>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357189" y="27974449"/>
            <a:ext cx="2542320" cy="1448097"/>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4" descr="File:Jupyter logo.svg - Wikimedia Commons"/>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3164400" y="27674717"/>
            <a:ext cx="1665440" cy="1929497"/>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6" descr="Index of /labs/mogillab/anaconda2/pkgs/anaconda -navigator-1.4.3-py27_0/lib/python2.7/site-packages/anaconda_navigator/static/images"/>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5560090" y="27636577"/>
            <a:ext cx="1877663" cy="1877663"/>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8" descr="Flask Training Courses"/>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8229415" y="27525924"/>
            <a:ext cx="1597148" cy="2100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401939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1912</TotalTime>
  <Words>485</Words>
  <Application>Microsoft Office PowerPoint</Application>
  <PresentationFormat>Custom</PresentationFormat>
  <Paragraphs>38</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Times New Roman</vt:lpstr>
      <vt:lpstr>Office Theme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Vighnesh Ramesh</dc:creator>
  <cp:lastModifiedBy>Vighnesh Ramesh</cp:lastModifiedBy>
  <cp:revision>48</cp:revision>
  <dcterms:created xsi:type="dcterms:W3CDTF">2021-12-13T15:25:31Z</dcterms:created>
  <dcterms:modified xsi:type="dcterms:W3CDTF">2021-12-19T11:04:43Z</dcterms:modified>
</cp:coreProperties>
</file>