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334" r:id="rId5"/>
    <p:sldId id="335" r:id="rId6"/>
    <p:sldId id="336" r:id="rId7"/>
    <p:sldId id="337" r:id="rId8"/>
    <p:sldId id="262" r:id="rId9"/>
    <p:sldId id="320" r:id="rId10"/>
    <p:sldId id="330" r:id="rId11"/>
    <p:sldId id="338" r:id="rId12"/>
    <p:sldId id="339" r:id="rId13"/>
    <p:sldId id="340" r:id="rId14"/>
    <p:sldId id="257" r:id="rId15"/>
    <p:sldId id="266" r:id="rId16"/>
    <p:sldId id="333" r:id="rId17"/>
    <p:sldId id="331" r:id="rId18"/>
    <p:sldId id="332" r:id="rId19"/>
    <p:sldId id="306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01A6-BF18-437D-A31E-17B782213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F802B-90A8-4286-A21E-18E3CFEE8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395F-66B4-45A6-99D2-7021E38C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31/5/2022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0DD8D-31F3-4DC4-8F7A-BDD08D93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65F44-6F39-40FC-941D-A6D9CC74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683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1F8B-245B-4C05-BD24-9309E7CF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BEC62-E0F8-43CE-935E-DDB572CED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F4FD-4DE3-4EF0-8F0F-3D7A073B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31/5/2022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7B90D-D795-449C-AC14-FE354DE8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80CB-9EC6-4401-9036-8B117396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278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D8D39-A040-4B91-A288-50C9DD3D9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F413B-7E0D-4214-9E43-EB2A1067D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BEE06-444C-4656-803A-C43F987E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31/5/2022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25731-0EA3-4E9F-9B76-139C65D1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AA352-8EBE-4A65-9D55-1F22BA6A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00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F64F-8E0F-44BB-81B9-5A9595CC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BAA19-90C0-4EEE-9396-4ADA5AD35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20345-CAD5-4E0E-95EE-F4DC123F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31/5/2022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0FF3F-97F1-4E23-B66D-E6651964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5EDA9-B382-4F96-815B-05EAE418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4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7CA6-A84F-4455-90FD-A3054DDA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711CE-A216-42FB-84A3-CAF7357AD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8B1CA-8081-4FD3-ADE3-6329D53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31/5/2022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C6936-B5A3-48AE-9F93-58F4BCFB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3BFCB-71FA-45CB-B9DF-013F176C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74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1CCB-CDE4-422D-90DB-05BBFB96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9928-F9EC-4F3E-9054-2F3F8B482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0FD94-6C5A-4D35-B6F7-B23BE0ADD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6A37D-125B-488C-BB5D-B1D348A9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31/5/2022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078A8-5193-48D2-A0BB-E7133257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930F8-0442-4673-9B80-2B227233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99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0715-B8A3-489C-90F0-79C8295F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B8930-FFFD-480C-A287-741B4FB24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C87D8-DAB3-4F18-B2EF-A1DE619FB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C5DB4-6B91-45B2-B064-B73D88616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F857B-27A5-4D08-B8E7-999A4C3C7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A9374-68E9-46B8-A7B1-76AE559F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31/5/2022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7D0BCF-7749-4B79-B371-B28694C2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BE8B6-1EB9-4166-AD9C-9C22CBF8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03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4573-D9F0-478E-A518-6B9BAB11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F7040-2789-4F9B-A7D5-AEA98754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31/5/2022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06E96-B058-4B47-B34B-0DA8AB9C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C887E-EF9D-4450-B0FD-F0FD4885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51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65A12-8932-43F4-801F-A3848450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31/5/2022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8840B-45AF-43A6-BAD1-AAFD23BE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5EBDC-758D-4E6B-BEF7-9375431E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44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5890-710A-4BA7-991D-71E063C7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67A16-3A3F-492F-B215-1DB8B12C9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AE182-3A01-42ED-BDDF-C63F82484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0D65A-91B7-4C17-8879-2C89DC5D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31/5/2022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40D51-121F-4F39-B8D2-65A45484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16235-6E84-41FF-AB5B-141CAA64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67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9A38-CEAF-46C4-A3C2-B4430C1F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37BC0-9ADA-4FDD-A8AA-F43BF6F1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2C96D-8F3B-41E6-8C43-C839F905F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0BFCD-250C-4FC3-9608-9F98B336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80BB-13A9-4212-9968-6A314CDFC6C5}" type="datetimeFigureOut">
              <a:rPr lang="en-AU" smtClean="0"/>
              <a:t>31/5/2022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D3107-4F87-49B1-8185-52EB7E29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93340-8183-4DDB-AA88-A5E26ED7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83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CA1F2-787F-4722-8422-D0179C59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AFEAE-CA37-4414-BA83-D9752288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8F16E-A65B-4375-94F6-9C915E669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80BB-13A9-4212-9968-6A314CDFC6C5}" type="datetimeFigureOut">
              <a:rPr lang="en-AU" smtClean="0"/>
              <a:t>31/5/2022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A695D-2A0F-4167-BC6F-0E1D020B6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4AAB1-7A2C-4CB5-A9AE-4A8D45DB4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D4A6E-BD6B-4EBC-A2F1-60EC32DE54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910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bout.dataclassroom.com/blog/keep-your-data-tid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4ds.had.co.nz/tidy-dat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4ds.had.co.nz/tidy-dat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616"/>
            <a:ext cx="9144000" cy="2387600"/>
          </a:xfrm>
          <a:noFill/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Gill Sans MT" panose="020B0502020104020203" pitchFamily="34" charset="0"/>
              </a:rPr>
              <a:t>Joining and pivoting tables</a:t>
            </a:r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Raphael Eisenhofer</a:t>
            </a:r>
          </a:p>
          <a:p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2022_06_02</a:t>
            </a:r>
          </a:p>
        </p:txBody>
      </p:sp>
    </p:spTree>
    <p:extLst>
      <p:ext uri="{BB962C8B-B14F-4D97-AF65-F5344CB8AC3E}">
        <p14:creationId xmlns:p14="http://schemas.microsoft.com/office/powerpoint/2010/main" val="34425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pivot_longer</a:t>
            </a:r>
            <a:r>
              <a:rPr lang="en-AU" b="1" dirty="0"/>
              <a:t>()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/>
              <a:t>Syntax: </a:t>
            </a:r>
          </a:p>
          <a:p>
            <a:pPr lvl="1"/>
            <a:r>
              <a:rPr lang="en-AU" b="1" dirty="0"/>
              <a:t>x</a:t>
            </a:r>
            <a:r>
              <a:rPr lang="en-AU" dirty="0"/>
              <a:t> = </a:t>
            </a:r>
            <a:r>
              <a:rPr lang="en-AU" i="1" dirty="0" err="1"/>
              <a:t>dataframe</a:t>
            </a:r>
            <a:endParaRPr lang="en-AU" dirty="0"/>
          </a:p>
          <a:p>
            <a:pPr lvl="1"/>
            <a:r>
              <a:rPr lang="en-AU" b="1" dirty="0"/>
              <a:t>cols</a:t>
            </a:r>
            <a:r>
              <a:rPr lang="en-AU" dirty="0"/>
              <a:t> = </a:t>
            </a:r>
            <a:r>
              <a:rPr lang="en-AU" i="1" dirty="0"/>
              <a:t>columns to make longer </a:t>
            </a:r>
            <a:r>
              <a:rPr lang="en-AU" dirty="0"/>
              <a:t>[e.g. c(1999, 2000) ]</a:t>
            </a:r>
          </a:p>
          <a:p>
            <a:pPr lvl="2"/>
            <a:r>
              <a:rPr lang="en-AU" dirty="0"/>
              <a:t>can also use ! (for not), e.g. cols = !country</a:t>
            </a:r>
          </a:p>
          <a:p>
            <a:pPr lvl="1"/>
            <a:r>
              <a:rPr lang="en-AU" b="1" dirty="0" err="1"/>
              <a:t>names_to</a:t>
            </a:r>
            <a:r>
              <a:rPr lang="en-AU" b="1" dirty="0"/>
              <a:t> </a:t>
            </a:r>
            <a:r>
              <a:rPr lang="en-AU" dirty="0"/>
              <a:t>= </a:t>
            </a:r>
            <a:r>
              <a:rPr lang="en-AU" i="1" dirty="0"/>
              <a:t>name of new column, </a:t>
            </a:r>
            <a:r>
              <a:rPr lang="en-AU" dirty="0"/>
              <a:t>e.g. “year”</a:t>
            </a:r>
          </a:p>
          <a:p>
            <a:pPr lvl="2"/>
            <a:r>
              <a:rPr lang="en-AU" dirty="0"/>
              <a:t>Can choose multiple, but need to provide </a:t>
            </a:r>
            <a:r>
              <a:rPr lang="en-AU" b="1" dirty="0" err="1"/>
              <a:t>names_sep</a:t>
            </a:r>
            <a:r>
              <a:rPr lang="en-AU" b="1" dirty="0"/>
              <a:t> </a:t>
            </a:r>
            <a:r>
              <a:rPr lang="en-AU" dirty="0"/>
              <a:t>or </a:t>
            </a:r>
            <a:r>
              <a:rPr lang="en-AU" b="1" dirty="0" err="1"/>
              <a:t>names_pattern</a:t>
            </a:r>
            <a:endParaRPr lang="en-AU" b="1" dirty="0"/>
          </a:p>
          <a:p>
            <a:pPr lvl="1"/>
            <a:r>
              <a:rPr lang="en-AU" b="1" dirty="0" err="1"/>
              <a:t>values_to</a:t>
            </a:r>
            <a:r>
              <a:rPr lang="en-AU" b="1" dirty="0"/>
              <a:t> </a:t>
            </a:r>
            <a:r>
              <a:rPr lang="en-AU" dirty="0"/>
              <a:t>= </a:t>
            </a:r>
            <a:r>
              <a:rPr lang="en-AU" i="1" dirty="0"/>
              <a:t>name of new column to </a:t>
            </a:r>
            <a:br>
              <a:rPr lang="en-AU" i="1" dirty="0"/>
            </a:br>
            <a:r>
              <a:rPr lang="en-AU" i="1" dirty="0"/>
              <a:t>store values, </a:t>
            </a:r>
            <a:r>
              <a:rPr lang="en-AU" dirty="0"/>
              <a:t>e.g. “cases”</a:t>
            </a:r>
          </a:p>
          <a:p>
            <a:pPr marL="457200" lvl="1" indent="0">
              <a:buNone/>
            </a:pPr>
            <a:endParaRPr lang="en-AU" b="1" dirty="0"/>
          </a:p>
          <a:p>
            <a:pPr marL="457200" lvl="1" indent="0">
              <a:buNone/>
            </a:pPr>
            <a:r>
              <a:rPr lang="en-AU" b="1" dirty="0"/>
              <a:t>Optional:</a:t>
            </a:r>
          </a:p>
          <a:p>
            <a:pPr marL="457200" lvl="1" indent="0">
              <a:buNone/>
            </a:pPr>
            <a:r>
              <a:rPr lang="en-AU" b="1" dirty="0" err="1"/>
              <a:t>values_drop_na</a:t>
            </a:r>
            <a:r>
              <a:rPr lang="en-AU" dirty="0"/>
              <a:t> = TRUE</a:t>
            </a:r>
          </a:p>
          <a:p>
            <a:pPr lvl="1"/>
            <a:r>
              <a:rPr lang="en-AU" dirty="0"/>
              <a:t>Will remove redundant rows </a:t>
            </a:r>
            <a:r>
              <a:rPr lang="en-AU" dirty="0">
                <a:sym typeface="Wingdings" pitchFamily="2" charset="2"/>
              </a:rPr>
              <a:t> </a:t>
            </a:r>
          </a:p>
          <a:p>
            <a:pPr marL="457200" lvl="1" indent="0">
              <a:buNone/>
            </a:pPr>
            <a:r>
              <a:rPr lang="en-AU" b="1" dirty="0" err="1"/>
              <a:t>names_pattern</a:t>
            </a:r>
            <a:r>
              <a:rPr lang="en-AU" dirty="0"/>
              <a:t> = “pattern”</a:t>
            </a:r>
          </a:p>
          <a:p>
            <a:pPr lvl="1"/>
            <a:r>
              <a:rPr lang="en-AU" dirty="0"/>
              <a:t>Determines how name will be broken, can</a:t>
            </a:r>
            <a:br>
              <a:rPr lang="en-AU" dirty="0"/>
            </a:br>
            <a:r>
              <a:rPr lang="en-AU" dirty="0"/>
              <a:t>use regular expressions e.g. (.*)_suffix</a:t>
            </a:r>
          </a:p>
          <a:p>
            <a:endParaRPr lang="en-AU" b="1" dirty="0"/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C38269C-420E-4C69-A31F-2A35C5D81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  <p:pic>
        <p:nvPicPr>
          <p:cNvPr id="5" name="Picture 2" descr="Pivoting `table4` into a longer, tidy form.">
            <a:extLst>
              <a:ext uri="{FF2B5EF4-FFF2-40B4-BE49-F238E27FC236}">
                <a16:creationId xmlns:a16="http://schemas.microsoft.com/office/drawing/2014/main" id="{CDD25B1E-6988-B7C0-9466-BE994EA0A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6" t="11877" r="18045"/>
          <a:stretch/>
        </p:blipFill>
        <p:spPr bwMode="auto">
          <a:xfrm>
            <a:off x="6046381" y="4199860"/>
            <a:ext cx="6145619" cy="263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99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err="1"/>
              <a:t>pivot_wider</a:t>
            </a:r>
            <a:r>
              <a:rPr lang="en-AU" b="1" dirty="0"/>
              <a:t>()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/>
              <a:t>Syntax:</a:t>
            </a:r>
          </a:p>
          <a:p>
            <a:pPr lvl="1"/>
            <a:r>
              <a:rPr lang="en-AU" b="1" dirty="0"/>
              <a:t>x</a:t>
            </a:r>
            <a:r>
              <a:rPr lang="en-AU" dirty="0"/>
              <a:t> = </a:t>
            </a:r>
            <a:r>
              <a:rPr lang="en-AU" i="1" dirty="0" err="1"/>
              <a:t>dataframe</a:t>
            </a:r>
            <a:endParaRPr lang="en-AU" dirty="0"/>
          </a:p>
          <a:p>
            <a:pPr lvl="1"/>
            <a:r>
              <a:rPr lang="en-AU" b="1" dirty="0" err="1"/>
              <a:t>names_from</a:t>
            </a:r>
            <a:r>
              <a:rPr lang="en-AU" b="1" dirty="0"/>
              <a:t> </a:t>
            </a:r>
            <a:r>
              <a:rPr lang="en-AU" dirty="0"/>
              <a:t>= </a:t>
            </a:r>
            <a:r>
              <a:rPr lang="en-AU" i="1" dirty="0"/>
              <a:t>name of column to widen, </a:t>
            </a:r>
            <a:r>
              <a:rPr lang="en-AU" dirty="0"/>
              <a:t>e.g. “key”</a:t>
            </a:r>
          </a:p>
          <a:p>
            <a:pPr lvl="2"/>
            <a:r>
              <a:rPr lang="en-AU" dirty="0"/>
              <a:t>Can choose multiple, but need to provide </a:t>
            </a:r>
            <a:br>
              <a:rPr lang="en-AU" dirty="0"/>
            </a:br>
            <a:r>
              <a:rPr lang="en-AU" b="1" dirty="0" err="1"/>
              <a:t>names_sep</a:t>
            </a:r>
            <a:r>
              <a:rPr lang="en-AU" b="1" dirty="0"/>
              <a:t> </a:t>
            </a:r>
            <a:r>
              <a:rPr lang="en-AU" dirty="0"/>
              <a:t>or </a:t>
            </a:r>
            <a:r>
              <a:rPr lang="en-AU" b="1" dirty="0" err="1"/>
              <a:t>names_pattern</a:t>
            </a:r>
            <a:endParaRPr lang="en-AU" b="1" dirty="0"/>
          </a:p>
          <a:p>
            <a:pPr lvl="1"/>
            <a:r>
              <a:rPr lang="en-AU" b="1" dirty="0" err="1"/>
              <a:t>values_from</a:t>
            </a:r>
            <a:r>
              <a:rPr lang="en-AU" b="1" dirty="0"/>
              <a:t> </a:t>
            </a:r>
            <a:r>
              <a:rPr lang="en-AU" dirty="0"/>
              <a:t>= </a:t>
            </a:r>
            <a:r>
              <a:rPr lang="en-AU" i="1" dirty="0"/>
              <a:t>name of column that has values</a:t>
            </a:r>
            <a:br>
              <a:rPr lang="en-AU" i="1" dirty="0"/>
            </a:br>
            <a:r>
              <a:rPr lang="en-AU" dirty="0"/>
              <a:t>e.g. “value”</a:t>
            </a:r>
          </a:p>
          <a:p>
            <a:pPr lvl="1"/>
            <a:endParaRPr lang="en-AU" b="1" dirty="0"/>
          </a:p>
          <a:p>
            <a:pPr lvl="1"/>
            <a:r>
              <a:rPr lang="en-AU" b="1" dirty="0"/>
              <a:t>Optional:</a:t>
            </a:r>
          </a:p>
          <a:p>
            <a:pPr lvl="2"/>
            <a:r>
              <a:rPr lang="en-AU" b="1" dirty="0" err="1"/>
              <a:t>values_fill</a:t>
            </a:r>
            <a:r>
              <a:rPr lang="en-AU" b="1" dirty="0"/>
              <a:t> </a:t>
            </a:r>
            <a:r>
              <a:rPr lang="en-AU" dirty="0"/>
              <a:t>= value for missing values e.g. 0</a:t>
            </a:r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C38269C-420E-4C69-A31F-2A35C5D81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  <p:pic>
        <p:nvPicPr>
          <p:cNvPr id="5" name="Picture 2" descr="Pivoting `table2` into a &quot;wider&quot;, tidy form.">
            <a:extLst>
              <a:ext uri="{FF2B5EF4-FFF2-40B4-BE49-F238E27FC236}">
                <a16:creationId xmlns:a16="http://schemas.microsoft.com/office/drawing/2014/main" id="{F58E2B15-2D62-9B40-77D1-1F0D62439F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4" t="6392"/>
          <a:stretch/>
        </p:blipFill>
        <p:spPr bwMode="auto">
          <a:xfrm>
            <a:off x="6985591" y="3763926"/>
            <a:ext cx="6025115" cy="309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36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eparating `table3` makes it tidy">
            <a:extLst>
              <a:ext uri="{FF2B5EF4-FFF2-40B4-BE49-F238E27FC236}">
                <a16:creationId xmlns:a16="http://schemas.microsoft.com/office/drawing/2014/main" id="{4493071B-1661-B611-8FA2-97D107D71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135" y="3780033"/>
            <a:ext cx="6726865" cy="320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separate()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/>
              <a:t>Syntax:</a:t>
            </a:r>
          </a:p>
          <a:p>
            <a:pPr lvl="1"/>
            <a:r>
              <a:rPr lang="en-AU" b="1" dirty="0"/>
              <a:t>col </a:t>
            </a:r>
            <a:r>
              <a:rPr lang="en-AU" dirty="0"/>
              <a:t>= </a:t>
            </a:r>
            <a:r>
              <a:rPr lang="en-AU" i="1" dirty="0"/>
              <a:t>name of the column </a:t>
            </a:r>
            <a:r>
              <a:rPr lang="en-AU" dirty="0"/>
              <a:t>(e.g. rate)</a:t>
            </a:r>
          </a:p>
          <a:p>
            <a:pPr lvl="1"/>
            <a:r>
              <a:rPr lang="en-AU" b="1" dirty="0"/>
              <a:t>into </a:t>
            </a:r>
            <a:r>
              <a:rPr lang="en-AU" dirty="0"/>
              <a:t>= </a:t>
            </a:r>
            <a:r>
              <a:rPr lang="en-AU" i="1" dirty="0"/>
              <a:t>name of new columns -- </a:t>
            </a:r>
            <a:r>
              <a:rPr lang="en-AU" dirty="0"/>
              <a:t>e.g. c(“cases”, “population”)</a:t>
            </a:r>
          </a:p>
          <a:p>
            <a:pPr lvl="1"/>
            <a:r>
              <a:rPr lang="en-AU" b="1" dirty="0" err="1"/>
              <a:t>sep</a:t>
            </a:r>
            <a:r>
              <a:rPr lang="en-AU" b="1" dirty="0"/>
              <a:t> </a:t>
            </a:r>
            <a:r>
              <a:rPr lang="en-AU" dirty="0"/>
              <a:t>= </a:t>
            </a:r>
            <a:r>
              <a:rPr lang="en-AU" i="1" dirty="0"/>
              <a:t>separator character </a:t>
            </a:r>
            <a:r>
              <a:rPr lang="en-AU" dirty="0"/>
              <a:t>(e.g. “/”) – by default it will guess non-alphanumeric chars</a:t>
            </a:r>
          </a:p>
          <a:p>
            <a:pPr lvl="1"/>
            <a:r>
              <a:rPr lang="en-AU" b="1" dirty="0"/>
              <a:t>convert </a:t>
            </a:r>
            <a:r>
              <a:rPr lang="en-AU" dirty="0"/>
              <a:t>= TRUE or FALSE (default behaviour is to leave column types as is – ‘</a:t>
            </a:r>
            <a:r>
              <a:rPr lang="en-AU" i="1" dirty="0"/>
              <a:t>chr’, </a:t>
            </a:r>
            <a:r>
              <a:rPr lang="en-AU" dirty="0"/>
              <a:t>so by using TRUE it will guess and change to an integer for us!</a:t>
            </a:r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C38269C-420E-4C69-A31F-2A35C5D81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9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Uniting `table5` makes it tidy">
            <a:extLst>
              <a:ext uri="{FF2B5EF4-FFF2-40B4-BE49-F238E27FC236}">
                <a16:creationId xmlns:a16="http://schemas.microsoft.com/office/drawing/2014/main" id="{0D1FE6A9-5D6B-82AC-10EA-E02FB9FF8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31" y="3099309"/>
            <a:ext cx="8904270" cy="372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unite()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/>
              <a:t>Syntax:</a:t>
            </a:r>
          </a:p>
          <a:p>
            <a:pPr lvl="1"/>
            <a:r>
              <a:rPr lang="en-AU" b="1" dirty="0"/>
              <a:t>col </a:t>
            </a:r>
            <a:r>
              <a:rPr lang="en-AU" dirty="0"/>
              <a:t>= </a:t>
            </a:r>
            <a:r>
              <a:rPr lang="en-AU" i="1" dirty="0"/>
              <a:t>name of new column </a:t>
            </a:r>
            <a:r>
              <a:rPr lang="en-AU" dirty="0"/>
              <a:t>e.g. year</a:t>
            </a:r>
          </a:p>
          <a:p>
            <a:pPr lvl="1"/>
            <a:r>
              <a:rPr lang="en-AU" b="1" dirty="0"/>
              <a:t>... </a:t>
            </a:r>
            <a:r>
              <a:rPr lang="en-AU" dirty="0"/>
              <a:t>= </a:t>
            </a:r>
            <a:r>
              <a:rPr lang="en-AU" i="1" dirty="0"/>
              <a:t>columns you want to join </a:t>
            </a:r>
            <a:r>
              <a:rPr lang="en-AU" dirty="0"/>
              <a:t>e.g. century, year</a:t>
            </a:r>
            <a:endParaRPr lang="en-AU" b="1" dirty="0"/>
          </a:p>
          <a:p>
            <a:pPr lvl="1"/>
            <a:r>
              <a:rPr lang="en-AU" b="1" dirty="0" err="1"/>
              <a:t>sep</a:t>
            </a:r>
            <a:r>
              <a:rPr lang="en-AU" b="1" dirty="0"/>
              <a:t> </a:t>
            </a:r>
            <a:r>
              <a:rPr lang="en-AU" dirty="0"/>
              <a:t>= </a:t>
            </a:r>
            <a:r>
              <a:rPr lang="en-AU" i="1" dirty="0"/>
              <a:t>delimiter to put between columns </a:t>
            </a:r>
            <a:r>
              <a:rPr lang="en-AU" dirty="0"/>
              <a:t>(use “” for no separator)</a:t>
            </a:r>
            <a:endParaRPr lang="en-AU" b="1" dirty="0"/>
          </a:p>
          <a:p>
            <a:endParaRPr lang="en-AU" b="1" dirty="0"/>
          </a:p>
          <a:p>
            <a:endParaRPr lang="en-AU" b="1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C38269C-420E-4C69-A31F-2A35C5D81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95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616"/>
            <a:ext cx="9144000" cy="2387600"/>
          </a:xfrm>
          <a:noFill/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3</a:t>
            </a:r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. Joining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78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The problem</a:t>
            </a:r>
            <a:endParaRPr lang="en-AU" dirty="0"/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A85E3E1B-A62C-DEAD-8DAC-D9ECB559C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B19037CA-A093-FE0A-6879-8F1593C84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" y="1836863"/>
            <a:ext cx="3773042" cy="3352862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8E2D8E0F-338B-B5C8-7B8C-A8770C19D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13" y="1836863"/>
            <a:ext cx="7457520" cy="333045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5A78DB70-7AD3-400D-97A1-E137E0249668}"/>
              </a:ext>
            </a:extLst>
          </p:cNvPr>
          <p:cNvSpPr txBox="1">
            <a:spLocks/>
          </p:cNvSpPr>
          <p:nvPr/>
        </p:nvSpPr>
        <p:spPr>
          <a:xfrm>
            <a:off x="3939803" y="2846109"/>
            <a:ext cx="7149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AU" b="1" dirty="0">
                <a:solidFill>
                  <a:srgbClr val="0070C0"/>
                </a:solidFill>
              </a:rPr>
              <a:t>+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BFB6CE-1CB7-A3E4-7019-C8BE32F4629D}"/>
              </a:ext>
            </a:extLst>
          </p:cNvPr>
          <p:cNvSpPr txBox="1"/>
          <p:nvPr/>
        </p:nvSpPr>
        <p:spPr>
          <a:xfrm>
            <a:off x="955700" y="5461050"/>
            <a:ext cx="8866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latin typeface="Gill Sans MT" panose="020B0502020104020203" pitchFamily="34" charset="77"/>
              </a:rPr>
              <a:t>What if they are not ordered in the same way?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>
                <a:latin typeface="Gill Sans MT" panose="020B0502020104020203" pitchFamily="34" charset="77"/>
              </a:rPr>
              <a:t>What if tables do not have the same number of rows?</a:t>
            </a:r>
          </a:p>
        </p:txBody>
      </p:sp>
    </p:spTree>
    <p:extLst>
      <p:ext uri="{BB962C8B-B14F-4D97-AF65-F5344CB8AC3E}">
        <p14:creationId xmlns:p14="http://schemas.microsoft.com/office/powerpoint/2010/main" val="246429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The simplest, but non-ideal way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8767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Simplest way: </a:t>
            </a:r>
            <a:r>
              <a:rPr lang="en-AU" b="1" dirty="0" err="1"/>
              <a:t>bind_cols</a:t>
            </a:r>
            <a:r>
              <a:rPr lang="en-AU" b="1" dirty="0"/>
              <a:t>()</a:t>
            </a:r>
          </a:p>
          <a:p>
            <a:endParaRPr lang="en-AU" b="1" dirty="0"/>
          </a:p>
          <a:p>
            <a:r>
              <a:rPr lang="en-AU" b="1" dirty="0"/>
              <a:t>N.B. </a:t>
            </a:r>
            <a:r>
              <a:rPr lang="en-AU" dirty="0"/>
              <a:t>does not match tables by ID, so you have to ensure that both tables are sorted correctly!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A85E3E1B-A62C-DEAD-8DAC-D9ECB559C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400B240-21AB-D635-F0F8-695A017C5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48" y="3851275"/>
            <a:ext cx="81280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22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Relational joining of tables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5"/>
            <a:ext cx="8767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We can do this a bit smarter by matching values in the rows between two tables (relational)</a:t>
            </a:r>
          </a:p>
          <a:p>
            <a:endParaRPr lang="en-AU" b="1" dirty="0"/>
          </a:p>
          <a:p>
            <a:r>
              <a:rPr lang="en-AU" dirty="0"/>
              <a:t>E.g. say that both tables have the same grouping variable:</a:t>
            </a:r>
          </a:p>
          <a:p>
            <a:pPr lvl="1"/>
            <a:r>
              <a:rPr lang="en-AU" dirty="0" err="1"/>
              <a:t>sample_id</a:t>
            </a:r>
            <a:endParaRPr lang="en-AU" dirty="0"/>
          </a:p>
          <a:p>
            <a:pPr lvl="1"/>
            <a:r>
              <a:rPr lang="en-AU" dirty="0" err="1"/>
              <a:t>genome_name</a:t>
            </a:r>
            <a:endParaRPr lang="en-AU" dirty="0"/>
          </a:p>
          <a:p>
            <a:pPr lvl="1"/>
            <a:r>
              <a:rPr lang="en-AU" dirty="0"/>
              <a:t>etc.</a:t>
            </a:r>
          </a:p>
          <a:p>
            <a:endParaRPr lang="en-AU" b="1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A85E3E1B-A62C-DEAD-8DAC-D9ECB559C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05BFCE59-1AAF-1989-F0D5-FF2122103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91" y="1867353"/>
            <a:ext cx="1068310" cy="499064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C67E15-C208-088C-4B6A-28EE5FB96A83}"/>
              </a:ext>
            </a:extLst>
          </p:cNvPr>
          <p:cNvSpPr txBox="1">
            <a:spLocks/>
          </p:cNvSpPr>
          <p:nvPr/>
        </p:nvSpPr>
        <p:spPr>
          <a:xfrm>
            <a:off x="9739901" y="2183328"/>
            <a:ext cx="28031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b="1" dirty="0" err="1"/>
              <a:t>left_join</a:t>
            </a:r>
            <a:r>
              <a:rPr lang="en-AU" b="1" dirty="0"/>
              <a:t>()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b="1" dirty="0" err="1"/>
              <a:t>right_join</a:t>
            </a:r>
            <a:r>
              <a:rPr lang="en-AU" b="1" dirty="0"/>
              <a:t>()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b="1" dirty="0" err="1"/>
              <a:t>inner_join</a:t>
            </a:r>
            <a:r>
              <a:rPr lang="en-AU" b="1" dirty="0"/>
              <a:t>()</a:t>
            </a:r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endParaRPr lang="en-AU" b="1" dirty="0"/>
          </a:p>
          <a:p>
            <a:pPr marL="0" indent="0">
              <a:buNone/>
            </a:pPr>
            <a:r>
              <a:rPr lang="en-AU" b="1" dirty="0" err="1"/>
              <a:t>full_join</a:t>
            </a:r>
            <a:r>
              <a:rPr lang="en-AU" b="1" dirty="0"/>
              <a:t>()</a:t>
            </a:r>
          </a:p>
          <a:p>
            <a:endParaRPr lang="en-AU" b="1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1329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Relational joining of tables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8" y="1825624"/>
            <a:ext cx="10883669" cy="5013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Example: </a:t>
            </a:r>
            <a:r>
              <a:rPr lang="en-AU" b="1" dirty="0" err="1"/>
              <a:t>left_join</a:t>
            </a:r>
            <a:r>
              <a:rPr lang="en-AU" b="1" dirty="0"/>
              <a:t>(x</a:t>
            </a:r>
            <a:r>
              <a:rPr lang="en-AU" dirty="0"/>
              <a:t> = dataframe1, </a:t>
            </a:r>
          </a:p>
          <a:p>
            <a:pPr marL="0" indent="0">
              <a:buNone/>
            </a:pPr>
            <a:r>
              <a:rPr lang="en-AU" dirty="0"/>
              <a:t>		       </a:t>
            </a:r>
            <a:r>
              <a:rPr lang="en-AU" b="1" dirty="0"/>
              <a:t>y</a:t>
            </a:r>
            <a:r>
              <a:rPr lang="en-AU" dirty="0"/>
              <a:t> = dataframe2,</a:t>
            </a:r>
          </a:p>
          <a:p>
            <a:pPr marL="0" indent="0">
              <a:buNone/>
            </a:pPr>
            <a:r>
              <a:rPr lang="en-AU" dirty="0"/>
              <a:t>		       </a:t>
            </a:r>
            <a:r>
              <a:rPr lang="en-AU" b="1" dirty="0">
                <a:solidFill>
                  <a:srgbClr val="0070C0"/>
                </a:solidFill>
              </a:rPr>
              <a:t>by</a:t>
            </a:r>
            <a:r>
              <a:rPr lang="en-AU" dirty="0"/>
              <a:t> = ”col name”  OR c(“col name1”, “colname2”),</a:t>
            </a:r>
          </a:p>
          <a:p>
            <a:pPr marL="0" indent="0">
              <a:buNone/>
            </a:pPr>
            <a:r>
              <a:rPr lang="en-AU" b="1" dirty="0"/>
              <a:t>		       )</a:t>
            </a:r>
          </a:p>
          <a:p>
            <a:endParaRPr lang="en-AU" b="1" dirty="0"/>
          </a:p>
          <a:p>
            <a:r>
              <a:rPr lang="en-AU" dirty="0"/>
              <a:t>If both tables have the same column name for grouping, </a:t>
            </a:r>
            <a:r>
              <a:rPr lang="en-AU" b="1" dirty="0">
                <a:solidFill>
                  <a:srgbClr val="0070C0"/>
                </a:solidFill>
              </a:rPr>
              <a:t>by</a:t>
            </a:r>
            <a:r>
              <a:rPr lang="en-AU" b="1" dirty="0"/>
              <a:t> </a:t>
            </a:r>
            <a:r>
              <a:rPr lang="en-AU" dirty="0"/>
              <a:t>= “column name”</a:t>
            </a:r>
          </a:p>
          <a:p>
            <a:endParaRPr lang="en-AU" dirty="0"/>
          </a:p>
          <a:p>
            <a:r>
              <a:rPr lang="en-AU" dirty="0"/>
              <a:t>If both tables have different names (e.g. x = </a:t>
            </a:r>
            <a:r>
              <a:rPr lang="en-AU" dirty="0" err="1"/>
              <a:t>grouping_var_x</a:t>
            </a:r>
            <a:r>
              <a:rPr lang="en-AU" dirty="0"/>
              <a:t> &amp; y = </a:t>
            </a:r>
            <a:r>
              <a:rPr lang="en-AU" dirty="0" err="1"/>
              <a:t>grouping_var_y</a:t>
            </a:r>
            <a:r>
              <a:rPr lang="en-AU" dirty="0"/>
              <a:t>), then use a vector:  </a:t>
            </a:r>
            <a:r>
              <a:rPr lang="en-AU" b="1" dirty="0">
                <a:solidFill>
                  <a:srgbClr val="0070C0"/>
                </a:solidFill>
              </a:rPr>
              <a:t>by</a:t>
            </a:r>
            <a:r>
              <a:rPr lang="en-AU" b="1" dirty="0"/>
              <a:t> </a:t>
            </a:r>
            <a:r>
              <a:rPr lang="en-AU" dirty="0"/>
              <a:t>= c(“</a:t>
            </a:r>
            <a:r>
              <a:rPr lang="en-AU" dirty="0" err="1"/>
              <a:t>grouping_var_x</a:t>
            </a:r>
            <a:r>
              <a:rPr lang="en-AU" dirty="0"/>
              <a:t>”, “</a:t>
            </a:r>
            <a:r>
              <a:rPr lang="en-AU" dirty="0" err="1"/>
              <a:t>grouping_var_y</a:t>
            </a:r>
            <a:r>
              <a:rPr lang="en-AU" dirty="0"/>
              <a:t>”)</a:t>
            </a:r>
          </a:p>
          <a:p>
            <a:endParaRPr lang="en-AU" dirty="0"/>
          </a:p>
          <a:p>
            <a:r>
              <a:rPr lang="en-AU" dirty="0"/>
              <a:t>If you have multiple tables, you can pipe %&gt;% multiple </a:t>
            </a:r>
            <a:r>
              <a:rPr lang="en-AU" b="1" dirty="0"/>
              <a:t>*_join()</a:t>
            </a:r>
            <a:r>
              <a:rPr lang="en-AU" dirty="0"/>
              <a:t> together! 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A85E3E1B-A62C-DEAD-8DAC-D9ECB559C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6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3DF3-168F-4249-8812-A8046B18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Exercise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45E8C-0288-4852-B474-472D2BF92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See the exercises in “</a:t>
            </a:r>
            <a:r>
              <a:rPr lang="en-AU" dirty="0" err="1"/>
              <a:t>Exercises.R</a:t>
            </a:r>
            <a:r>
              <a:rPr lang="en-AU" dirty="0"/>
              <a:t>”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pic>
        <p:nvPicPr>
          <p:cNvPr id="5" name="Picture 4" descr="A picture containing dog, indoor, sitting, floor&#10;&#10;Description automatically generated">
            <a:extLst>
              <a:ext uri="{FF2B5EF4-FFF2-40B4-BE49-F238E27FC236}">
                <a16:creationId xmlns:a16="http://schemas.microsoft.com/office/drawing/2014/main" id="{1976B8CB-09A8-4E56-B820-4FE20AF6C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83" y="180975"/>
            <a:ext cx="47625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0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8516-6C0B-4159-BA8D-B933ABB6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Gill Sans MT" panose="020B0502020104020203" pitchFamily="34" charset="0"/>
              </a:rPr>
              <a:t>Outline for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6CEE-4798-4C50-879B-995D58D7C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Gill Sans MT" panose="020B0502020104020203" pitchFamily="34" charset="0"/>
              </a:rPr>
              <a:t>1. </a:t>
            </a:r>
            <a:r>
              <a:rPr lang="en-AU" dirty="0"/>
              <a:t>Introduction to tidy data</a:t>
            </a:r>
            <a:endParaRPr lang="en-AU" dirty="0">
              <a:latin typeface="Gill Sans MT" panose="020B0502020104020203" pitchFamily="34" charset="0"/>
            </a:endParaRPr>
          </a:p>
          <a:p>
            <a:r>
              <a:rPr lang="en-AU" dirty="0">
                <a:latin typeface="Gill Sans MT" panose="020B0502020104020203" pitchFamily="34" charset="0"/>
              </a:rPr>
              <a:t>2. </a:t>
            </a:r>
            <a:r>
              <a:rPr lang="en-AU" dirty="0"/>
              <a:t>How to pivot tables longer or wider</a:t>
            </a:r>
            <a:endParaRPr lang="en-AU" dirty="0">
              <a:latin typeface="Gill Sans MT" panose="020B0502020104020203" pitchFamily="34" charset="0"/>
            </a:endParaRPr>
          </a:p>
          <a:p>
            <a:r>
              <a:rPr lang="en-AU" dirty="0">
                <a:latin typeface="Gill Sans MT" panose="020B0502020104020203" pitchFamily="34" charset="0"/>
              </a:rPr>
              <a:t>3. </a:t>
            </a:r>
            <a:r>
              <a:rPr lang="en-AU" dirty="0"/>
              <a:t>Joining tables</a:t>
            </a:r>
          </a:p>
          <a:p>
            <a:endParaRPr lang="en-AU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608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E514-B9E6-45F7-81EA-607B69DE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0760-5369-41BE-A04D-C91FFAA5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49"/>
          </a:xfrm>
        </p:spPr>
        <p:txBody>
          <a:bodyPr>
            <a:normAutofit/>
          </a:bodyPr>
          <a:lstStyle/>
          <a:p>
            <a:r>
              <a:rPr lang="en-AU" dirty="0"/>
              <a:t>Tidy data is consistent, easier to learn to manipulate, and</a:t>
            </a:r>
            <a:br>
              <a:rPr lang="en-AU" dirty="0"/>
            </a:br>
            <a:r>
              <a:rPr lang="en-AU" dirty="0"/>
              <a:t>faster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 err="1"/>
              <a:t>Dplyr</a:t>
            </a:r>
            <a:r>
              <a:rPr lang="en-AU" dirty="0"/>
              <a:t> has some really nice tools for manipulating tables to get tidy</a:t>
            </a:r>
          </a:p>
          <a:p>
            <a:pPr lvl="1"/>
            <a:r>
              <a:rPr lang="en-AU" dirty="0" err="1"/>
              <a:t>pivot_longer</a:t>
            </a:r>
            <a:r>
              <a:rPr lang="en-AU" dirty="0"/>
              <a:t>() and </a:t>
            </a:r>
            <a:r>
              <a:rPr lang="en-AU" dirty="0" err="1"/>
              <a:t>pivot_wider</a:t>
            </a:r>
            <a:r>
              <a:rPr lang="en-AU" dirty="0"/>
              <a:t>()</a:t>
            </a:r>
          </a:p>
          <a:p>
            <a:pPr lvl="1"/>
            <a:r>
              <a:rPr lang="en-AU" dirty="0"/>
              <a:t>spread() and gather()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Joining tables in a relational fashion saves time, and is less</a:t>
            </a:r>
            <a:br>
              <a:rPr lang="en-AU" dirty="0"/>
            </a:br>
            <a:r>
              <a:rPr lang="en-AU" dirty="0"/>
              <a:t>prone to error!</a:t>
            </a:r>
          </a:p>
          <a:p>
            <a:endParaRPr lang="en-AU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27D42F95-1A2E-46D5-A66E-78DB71CA0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255" y="1599500"/>
            <a:ext cx="3168266" cy="365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3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213" y="638616"/>
            <a:ext cx="10076213" cy="2387600"/>
          </a:xfrm>
          <a:noFill/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1</a:t>
            </a:r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. </a:t>
            </a:r>
            <a:r>
              <a:rPr lang="en-AU" dirty="0">
                <a:solidFill>
                  <a:schemeClr val="bg1"/>
                </a:solidFill>
              </a:rPr>
              <a:t>Introduction to </a:t>
            </a:r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t</a:t>
            </a:r>
            <a:r>
              <a:rPr lang="en-AU" dirty="0">
                <a:solidFill>
                  <a:schemeClr val="bg1"/>
                </a:solidFill>
              </a:rPr>
              <a:t>idy data</a:t>
            </a:r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9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Tidy data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Hadley Wickham: see original paper here: https://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vita.had.co.nz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/papers/tidy-</a:t>
            </a:r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data.pdf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/>
          </a:p>
          <a:p>
            <a:r>
              <a:rPr lang="en-AU" dirty="0"/>
              <a:t>Tidy data is a consistent way of representing data</a:t>
            </a:r>
          </a:p>
          <a:p>
            <a:pPr lvl="1"/>
            <a:r>
              <a:rPr lang="en-AU" dirty="0"/>
              <a:t>Benefits include:</a:t>
            </a:r>
          </a:p>
          <a:p>
            <a:pPr lvl="2"/>
            <a:r>
              <a:rPr lang="en-AU" dirty="0"/>
              <a:t>Easier to interpret</a:t>
            </a:r>
          </a:p>
          <a:p>
            <a:pPr lvl="2"/>
            <a:r>
              <a:rPr lang="en-AU" dirty="0"/>
              <a:t>Easier to learn tools that manipulate it (e.g. </a:t>
            </a:r>
            <a:r>
              <a:rPr lang="en-AU" dirty="0" err="1"/>
              <a:t>dplyr</a:t>
            </a:r>
            <a:r>
              <a:rPr lang="en-AU" dirty="0"/>
              <a:t>)</a:t>
            </a:r>
          </a:p>
          <a:p>
            <a:pPr lvl="2"/>
            <a:r>
              <a:rPr lang="en-AU" dirty="0"/>
              <a:t>Faster (takes advantage of R’s vectorized nature)</a:t>
            </a:r>
          </a:p>
          <a:p>
            <a:endParaRPr lang="en-AU" dirty="0"/>
          </a:p>
          <a:p>
            <a:r>
              <a:rPr lang="en-AU" dirty="0"/>
              <a:t>The three rules of tidy data:</a:t>
            </a:r>
          </a:p>
          <a:p>
            <a:pPr lvl="1"/>
            <a:r>
              <a:rPr lang="en-AU" b="1" dirty="0"/>
              <a:t>1: Each variable forms a column</a:t>
            </a:r>
          </a:p>
          <a:p>
            <a:pPr lvl="1"/>
            <a:r>
              <a:rPr lang="en-AU" b="1" dirty="0"/>
              <a:t>2: Each observation forms a row</a:t>
            </a:r>
          </a:p>
          <a:p>
            <a:pPr lvl="1"/>
            <a:r>
              <a:rPr lang="en-AU" b="1" dirty="0"/>
              <a:t>3: Each value must have its own cell</a:t>
            </a:r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C38269C-420E-4C69-A31F-2A35C5D81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1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Tidy data example: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https://about.dataclassroom.com/blog/keep-your-data-tidy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C38269C-420E-4C69-A31F-2A35C5D81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BC48139-C325-1863-FF66-1B058E959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7520"/>
            <a:ext cx="12192000" cy="3840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7C1B0B-353D-8239-AC0D-89D8343AEA8D}"/>
              </a:ext>
            </a:extLst>
          </p:cNvPr>
          <p:cNvSpPr txBox="1"/>
          <p:nvPr/>
        </p:nvSpPr>
        <p:spPr>
          <a:xfrm>
            <a:off x="2311686" y="3688424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latin typeface="Gill Sans MT" panose="020B0502020104020203" pitchFamily="34" charset="77"/>
              </a:rPr>
              <a:t>Not tidy!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53184-1B84-92EC-2BFF-FCABC42349CE}"/>
              </a:ext>
            </a:extLst>
          </p:cNvPr>
          <p:cNvSpPr txBox="1"/>
          <p:nvPr/>
        </p:nvSpPr>
        <p:spPr>
          <a:xfrm>
            <a:off x="9347771" y="301752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latin typeface="Gill Sans MT" panose="020B0502020104020203" pitchFamily="34" charset="77"/>
              </a:rPr>
              <a:t>Tidy</a:t>
            </a:r>
          </a:p>
        </p:txBody>
      </p:sp>
    </p:spTree>
    <p:extLst>
      <p:ext uri="{BB962C8B-B14F-4D97-AF65-F5344CB8AC3E}">
        <p14:creationId xmlns:p14="http://schemas.microsoft.com/office/powerpoint/2010/main" val="394089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Tidy data example: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https://r4ds.had.co.nz/tidy-data.html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C38269C-420E-4C69-A31F-2A35C5D81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  <p:pic>
        <p:nvPicPr>
          <p:cNvPr id="2050" name="Picture 2" descr="Pivoting `table2` into a &quot;wider&quot;, tidy form.">
            <a:extLst>
              <a:ext uri="{FF2B5EF4-FFF2-40B4-BE49-F238E27FC236}">
                <a16:creationId xmlns:a16="http://schemas.microsoft.com/office/drawing/2014/main" id="{CAF436E2-EC11-69BE-F6EB-DF8AC9EB8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27938"/>
            <a:ext cx="9325510" cy="436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22522F-293A-E5B0-61D0-8C08DAAFFEDE}"/>
              </a:ext>
            </a:extLst>
          </p:cNvPr>
          <p:cNvSpPr txBox="1"/>
          <p:nvPr/>
        </p:nvSpPr>
        <p:spPr>
          <a:xfrm>
            <a:off x="7108005" y="21930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latin typeface="Gill Sans MT" panose="020B0502020104020203" pitchFamily="34" charset="77"/>
              </a:rPr>
              <a:t>Tidy</a:t>
            </a:r>
          </a:p>
        </p:txBody>
      </p:sp>
    </p:spTree>
    <p:extLst>
      <p:ext uri="{BB962C8B-B14F-4D97-AF65-F5344CB8AC3E}">
        <p14:creationId xmlns:p14="http://schemas.microsoft.com/office/powerpoint/2010/main" val="412232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Tidy data example:</a:t>
            </a:r>
            <a:endParaRPr lang="en-AU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72DD75-523F-4361-961B-6478F114725E}"/>
              </a:ext>
            </a:extLst>
          </p:cNvPr>
          <p:cNvSpPr txBox="1">
            <a:spLocks/>
          </p:cNvSpPr>
          <p:nvPr/>
        </p:nvSpPr>
        <p:spPr>
          <a:xfrm>
            <a:off x="356259" y="1825624"/>
            <a:ext cx="11567036" cy="4863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https://r4ds.had.co.nz/tidy-data.html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  <a:p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C38269C-420E-4C69-A31F-2A35C5D81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7333" y="18660"/>
            <a:ext cx="1574351" cy="1818203"/>
          </a:xfrm>
          <a:prstGeom prst="rect">
            <a:avLst/>
          </a:prstGeom>
        </p:spPr>
      </p:pic>
      <p:pic>
        <p:nvPicPr>
          <p:cNvPr id="4098" name="Picture 2" descr="Pivoting `table4` into a longer, tidy form.">
            <a:extLst>
              <a:ext uri="{FF2B5EF4-FFF2-40B4-BE49-F238E27FC236}">
                <a16:creationId xmlns:a16="http://schemas.microsoft.com/office/drawing/2014/main" id="{2AFD0FEC-8DE9-ACC2-6390-16CB91634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2875"/>
            <a:ext cx="12192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D3F99D-2493-A330-5158-155C3282D371}"/>
              </a:ext>
            </a:extLst>
          </p:cNvPr>
          <p:cNvSpPr txBox="1"/>
          <p:nvPr/>
        </p:nvSpPr>
        <p:spPr>
          <a:xfrm>
            <a:off x="3635339" y="298669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latin typeface="Gill Sans MT" panose="020B0502020104020203" pitchFamily="34" charset="77"/>
              </a:rPr>
              <a:t>Tidy</a:t>
            </a:r>
          </a:p>
        </p:txBody>
      </p:sp>
    </p:spTree>
    <p:extLst>
      <p:ext uri="{BB962C8B-B14F-4D97-AF65-F5344CB8AC3E}">
        <p14:creationId xmlns:p14="http://schemas.microsoft.com/office/powerpoint/2010/main" val="227457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16E5-E2BC-4F91-AE5F-FEFF84D3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8616"/>
            <a:ext cx="9144000" cy="2387600"/>
          </a:xfrm>
          <a:noFill/>
        </p:spPr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2</a:t>
            </a:r>
            <a:r>
              <a:rPr lang="en-AU" dirty="0">
                <a:solidFill>
                  <a:schemeClr val="bg1"/>
                </a:solidFill>
                <a:latin typeface="Gill Sans MT" panose="020B0502020104020203" pitchFamily="34" charset="0"/>
              </a:rPr>
              <a:t>. </a:t>
            </a:r>
            <a:r>
              <a:rPr lang="en-AU" dirty="0">
                <a:solidFill>
                  <a:schemeClr val="bg1"/>
                </a:solidFill>
              </a:rPr>
              <a:t>How to get tidy</a:t>
            </a:r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4C560-D4A2-4EA9-AA63-40CEB039D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3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7C0C-7725-46A4-B579-2E5019A5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Pivoting longer or wider</a:t>
            </a:r>
            <a:endParaRPr lang="en-AU" dirty="0"/>
          </a:p>
        </p:txBody>
      </p:sp>
      <p:pic>
        <p:nvPicPr>
          <p:cNvPr id="1026" name="Picture 2" descr="Greyhound looks more like a giraffe thanks to its unusually large neck |  Daily Mail Online">
            <a:extLst>
              <a:ext uri="{FF2B5EF4-FFF2-40B4-BE49-F238E27FC236}">
                <a16:creationId xmlns:a16="http://schemas.microsoft.com/office/drawing/2014/main" id="{F036E500-6D81-5E6C-C6AD-922FD4B39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718" y="2259541"/>
            <a:ext cx="2881489" cy="459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de Dog | Know Your Meme">
            <a:extLst>
              <a:ext uri="{FF2B5EF4-FFF2-40B4-BE49-F238E27FC236}">
                <a16:creationId xmlns:a16="http://schemas.microsoft.com/office/drawing/2014/main" id="{A56BE91C-9B4F-17B4-BD0A-84A54B7B33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9" r="9864"/>
          <a:stretch/>
        </p:blipFill>
        <p:spPr bwMode="auto">
          <a:xfrm>
            <a:off x="5340095" y="2259541"/>
            <a:ext cx="6013705" cy="423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5A7ACE-C826-680D-8943-C601C6311BF0}"/>
              </a:ext>
            </a:extLst>
          </p:cNvPr>
          <p:cNvSpPr txBox="1"/>
          <p:nvPr/>
        </p:nvSpPr>
        <p:spPr>
          <a:xfrm>
            <a:off x="2120744" y="1890209"/>
            <a:ext cx="172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err="1">
                <a:latin typeface="Gill Sans MT" panose="020B0502020104020203" pitchFamily="34" charset="77"/>
              </a:rPr>
              <a:t>pivot_longer</a:t>
            </a:r>
            <a:r>
              <a:rPr lang="en-AU" b="1" dirty="0">
                <a:latin typeface="Gill Sans MT" panose="020B0502020104020203" pitchFamily="34" charset="77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A2F067-D22C-CB43-33FC-742567BDA2BC}"/>
              </a:ext>
            </a:extLst>
          </p:cNvPr>
          <p:cNvSpPr txBox="1"/>
          <p:nvPr/>
        </p:nvSpPr>
        <p:spPr>
          <a:xfrm>
            <a:off x="7578790" y="1914415"/>
            <a:ext cx="162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err="1">
                <a:latin typeface="Gill Sans MT" panose="020B0502020104020203" pitchFamily="34" charset="77"/>
              </a:rPr>
              <a:t>pivot_wider</a:t>
            </a:r>
            <a:r>
              <a:rPr lang="en-AU" b="1" dirty="0">
                <a:latin typeface="Gill Sans MT" panose="020B0502020104020203" pitchFamily="34" charset="7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5600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3853</TotalTime>
  <Words>862</Words>
  <Application>Microsoft Macintosh PowerPoint</Application>
  <PresentationFormat>Widescreen</PresentationFormat>
  <Paragraphs>191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Gill Sans MT</vt:lpstr>
      <vt:lpstr>Office Theme</vt:lpstr>
      <vt:lpstr>Joining and pivoting tables</vt:lpstr>
      <vt:lpstr>Outline for today:</vt:lpstr>
      <vt:lpstr>1. Introduction to tidy data</vt:lpstr>
      <vt:lpstr>Tidy data</vt:lpstr>
      <vt:lpstr>Tidy data example:</vt:lpstr>
      <vt:lpstr>Tidy data example:</vt:lpstr>
      <vt:lpstr>Tidy data example:</vt:lpstr>
      <vt:lpstr>2. How to get tidy</vt:lpstr>
      <vt:lpstr>Pivoting longer or wider</vt:lpstr>
      <vt:lpstr>pivot_longer()</vt:lpstr>
      <vt:lpstr>pivot_wider()</vt:lpstr>
      <vt:lpstr>separate()</vt:lpstr>
      <vt:lpstr>unite()</vt:lpstr>
      <vt:lpstr>3. Joining tables</vt:lpstr>
      <vt:lpstr>The problem</vt:lpstr>
      <vt:lpstr>The simplest, but non-ideal way</vt:lpstr>
      <vt:lpstr>Relational joining of tables</vt:lpstr>
      <vt:lpstr>Relational joining of tables</vt:lpstr>
      <vt:lpstr>Exercise time!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Eisenhofer</dc:creator>
  <cp:lastModifiedBy>Raphael Alexandre Eisenhofer Philipona</cp:lastModifiedBy>
  <cp:revision>64</cp:revision>
  <dcterms:created xsi:type="dcterms:W3CDTF">2022-02-16T23:38:29Z</dcterms:created>
  <dcterms:modified xsi:type="dcterms:W3CDTF">2022-05-31T06:55:07Z</dcterms:modified>
</cp:coreProperties>
</file>