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334" r:id="rId5"/>
    <p:sldId id="262" r:id="rId6"/>
    <p:sldId id="335" r:id="rId7"/>
    <p:sldId id="336" r:id="rId8"/>
    <p:sldId id="337" r:id="rId9"/>
    <p:sldId id="338" r:id="rId10"/>
    <p:sldId id="257" r:id="rId11"/>
    <p:sldId id="332" r:id="rId12"/>
    <p:sldId id="339" r:id="rId13"/>
    <p:sldId id="306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1A6-BF18-437D-A31E-17B782213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802B-90A8-4286-A21E-18E3CFEE8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395F-66B4-45A6-99D2-7021E38C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DD8D-31F3-4DC4-8F7A-BDD08D9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5F44-6F39-40FC-941D-A6D9CC74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83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1F8B-245B-4C05-BD24-9309E7CF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BEC62-E0F8-43CE-935E-DDB572CED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F4FD-4DE3-4EF0-8F0F-3D7A073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B90D-D795-449C-AC14-FE354DE8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80CB-9EC6-4401-9036-8B117396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78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D8D39-A040-4B91-A288-50C9DD3D9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F413B-7E0D-4214-9E43-EB2A1067D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EE06-444C-4656-803A-C43F987E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5731-0EA3-4E9F-9B76-139C65D1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A352-8EBE-4A65-9D55-1F22BA6A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F64F-8E0F-44BB-81B9-5A9595CC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AA19-90C0-4EEE-9396-4ADA5AD3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20345-CAD5-4E0E-95EE-F4DC123F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FF3F-97F1-4E23-B66D-E6651964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EDA9-B382-4F96-815B-05EAE418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4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CA6-A84F-4455-90FD-A3054DDA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711CE-A216-42FB-84A3-CAF7357A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B1CA-8081-4FD3-ADE3-6329D53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6936-B5A3-48AE-9F93-58F4BCFB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BFCB-71FA-45CB-B9DF-013F176C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74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CCB-CDE4-422D-90DB-05BBFB96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9928-F9EC-4F3E-9054-2F3F8B482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0FD94-6C5A-4D35-B6F7-B23BE0AD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A37D-125B-488C-BB5D-B1D348A9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78A8-5193-48D2-A0BB-E7133257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30F8-0442-4673-9B80-2B227233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9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715-B8A3-489C-90F0-79C8295F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B8930-FFFD-480C-A287-741B4FB2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C87D8-DAB3-4F18-B2EF-A1DE619F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C5DB4-6B91-45B2-B064-B73D88616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F857B-27A5-4D08-B8E7-999A4C3C7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A9374-68E9-46B8-A7B1-76AE559F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D0BCF-7749-4B79-B371-B28694C2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BE8B6-1EB9-4166-AD9C-9C22CBF8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4573-D9F0-478E-A518-6B9BAB11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F7040-2789-4F9B-A7D5-AEA98754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06E96-B058-4B47-B34B-0DA8AB9C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C887E-EF9D-4450-B0FD-F0FD4885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5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5A12-8932-43F4-801F-A3848450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8840B-45AF-43A6-BAD1-AAFD23BE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EBDC-758D-4E6B-BEF7-9375431E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4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5890-710A-4BA7-991D-71E063C7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7A16-3A3F-492F-B215-1DB8B12C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AE182-3A01-42ED-BDDF-C63F82484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D65A-91B7-4C17-8879-2C89DC5D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0D51-121F-4F39-B8D2-65A45484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6235-6E84-41FF-AB5B-141CAA64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67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9A38-CEAF-46C4-A3C2-B4430C1F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37BC0-9ADA-4FDD-A8AA-F43BF6F1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2C96D-8F3B-41E6-8C43-C839F905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BFCD-250C-4FC3-9608-9F98B336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D3107-4F87-49B1-8185-52EB7E29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93340-8183-4DDB-AA88-A5E26ED7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CA1F2-787F-4722-8422-D0179C59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FEAE-CA37-4414-BA83-D9752288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F16E-A65B-4375-94F6-9C915E669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80BB-13A9-4212-9968-6A314CDFC6C5}" type="datetimeFigureOut">
              <a:rPr lang="en-AU" smtClean="0"/>
              <a:t>7/7/2022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695D-2A0F-4167-BC6F-0E1D020B6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AAB1-7A2C-4CB5-A9AE-4A8D45DB4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1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X5aIzG8SQ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pensci/rentrez" TargetMode="External"/><Relationship Id="rId2" Type="http://schemas.openxmlformats.org/officeDocument/2006/relationships/hyperlink" Target="https://en.wikipedia.org/wiki/Entrez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Searching </a:t>
            </a:r>
            <a:r>
              <a:rPr lang="en-GB" dirty="0">
                <a:solidFill>
                  <a:schemeClr val="bg1"/>
                </a:solidFill>
              </a:rPr>
              <a:t>NCBI</a:t>
            </a:r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 databases in R with </a:t>
            </a:r>
            <a:r>
              <a:rPr lang="en-GB" dirty="0" err="1">
                <a:solidFill>
                  <a:schemeClr val="bg1"/>
                </a:solidFill>
                <a:latin typeface="Gill Sans MT" panose="020B0502020104020203" pitchFamily="34" charset="0"/>
              </a:rPr>
              <a:t>rentrez</a:t>
            </a:r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 (</a:t>
            </a:r>
            <a:r>
              <a:rPr lang="en-GB" b="1" dirty="0">
                <a:solidFill>
                  <a:schemeClr val="bg1"/>
                </a:solidFill>
                <a:latin typeface="Gill Sans MT" panose="020B0502020104020203" pitchFamily="34" charset="0"/>
              </a:rPr>
              <a:t>+</a:t>
            </a:r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 basic iteration)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Raphael Eisenhofer</a:t>
            </a:r>
          </a:p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2022_07_07</a:t>
            </a:r>
          </a:p>
        </p:txBody>
      </p:sp>
    </p:spTree>
    <p:extLst>
      <p:ext uri="{BB962C8B-B14F-4D97-AF65-F5344CB8AC3E}">
        <p14:creationId xmlns:p14="http://schemas.microsoft.com/office/powerpoint/2010/main" val="3442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3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. Easy iteration with the glue and map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8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glue package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8" y="1825624"/>
            <a:ext cx="10883669" cy="501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Lightweight and super easy way of basic iteration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dirty="0"/>
              <a:t>Say you want to create multiple search terms for a year range – e.g. 1922-2021</a:t>
            </a:r>
          </a:p>
          <a:p>
            <a:endParaRPr lang="en-AU" dirty="0"/>
          </a:p>
          <a:p>
            <a:r>
              <a:rPr lang="en-AU" dirty="0"/>
              <a:t>First, create vector of the range: </a:t>
            </a:r>
            <a:r>
              <a:rPr lang="en-AU" b="1" dirty="0">
                <a:solidFill>
                  <a:schemeClr val="accent4">
                    <a:lumMod val="75000"/>
                  </a:schemeClr>
                </a:solidFill>
              </a:rPr>
              <a:t>year</a:t>
            </a:r>
            <a:r>
              <a:rPr lang="en-AU" dirty="0"/>
              <a:t> &lt;- 1952:2021</a:t>
            </a:r>
          </a:p>
          <a:p>
            <a:endParaRPr lang="en-AU" dirty="0"/>
          </a:p>
          <a:p>
            <a:r>
              <a:rPr lang="en-AU" dirty="0"/>
              <a:t>Then, use glue to iterate: </a:t>
            </a:r>
            <a:r>
              <a:rPr lang="en-AU" b="1" dirty="0" err="1">
                <a:solidFill>
                  <a:srgbClr val="92D050"/>
                </a:solidFill>
              </a:rPr>
              <a:t>year_searches</a:t>
            </a:r>
            <a:r>
              <a:rPr lang="en-AU" b="1" dirty="0"/>
              <a:t> </a:t>
            </a:r>
            <a:r>
              <a:rPr lang="en-AU" dirty="0"/>
              <a:t>&lt;- glue(“wombat AND </a:t>
            </a:r>
            <a:r>
              <a:rPr lang="en-AU" b="1" dirty="0">
                <a:solidFill>
                  <a:srgbClr val="FF00FF"/>
                </a:solidFill>
              </a:rPr>
              <a:t>{</a:t>
            </a: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year</a:t>
            </a:r>
            <a:r>
              <a:rPr lang="en-AU" b="1" dirty="0">
                <a:solidFill>
                  <a:srgbClr val="FF00FF"/>
                </a:solidFill>
              </a:rPr>
              <a:t>}</a:t>
            </a:r>
            <a:r>
              <a:rPr lang="en-AU" dirty="0"/>
              <a:t>[PDAT]”)</a:t>
            </a:r>
          </a:p>
          <a:p>
            <a:endParaRPr lang="en-AU" dirty="0"/>
          </a:p>
          <a:p>
            <a:r>
              <a:rPr lang="en-AU" dirty="0"/>
              <a:t>Glue will automatically place the values from the </a:t>
            </a:r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year</a:t>
            </a:r>
            <a:r>
              <a:rPr lang="en-AU" dirty="0"/>
              <a:t> vector into the </a:t>
            </a:r>
            <a:r>
              <a:rPr lang="en-AU" b="1" dirty="0">
                <a:solidFill>
                  <a:srgbClr val="FF00FF"/>
                </a:solidFill>
              </a:rPr>
              <a:t>{ }</a:t>
            </a:r>
            <a:r>
              <a:rPr lang="en-AU" b="1" dirty="0"/>
              <a:t>. </a:t>
            </a:r>
            <a:r>
              <a:rPr lang="en-AU" dirty="0"/>
              <a:t>We could then use the vector created by glue in our </a:t>
            </a:r>
            <a:r>
              <a:rPr lang="en-AU" b="1" dirty="0" err="1"/>
              <a:t>entrez_search</a:t>
            </a:r>
            <a:r>
              <a:rPr lang="en-AU" b="1" dirty="0"/>
              <a:t>()</a:t>
            </a:r>
            <a:r>
              <a:rPr lang="en-AU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term </a:t>
            </a:r>
            <a:r>
              <a:rPr lang="en-AU" dirty="0"/>
              <a:t>argument.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926A0-FD86-68F3-5C74-0214E096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64" y="0"/>
            <a:ext cx="1829525" cy="21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6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</a:t>
            </a:r>
            <a:r>
              <a:rPr lang="en-AU" b="1" dirty="0" err="1"/>
              <a:t>purrr</a:t>
            </a:r>
            <a:r>
              <a:rPr lang="en-AU" b="1" dirty="0"/>
              <a:t> package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8" y="1825624"/>
            <a:ext cx="10883669" cy="5013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Another way of doing iteration with functions (analogous to ‘apply’)</a:t>
            </a:r>
          </a:p>
          <a:p>
            <a:pPr marL="0" indent="0">
              <a:buNone/>
            </a:pPr>
            <a:endParaRPr lang="en-AU" b="1" dirty="0"/>
          </a:p>
          <a:p>
            <a:r>
              <a:rPr lang="en-AU" dirty="0"/>
              <a:t>We have a vector of our year query range that we can input into </a:t>
            </a:r>
            <a:r>
              <a:rPr lang="en-AU" dirty="0" err="1"/>
              <a:t>entrez_search</a:t>
            </a:r>
            <a:r>
              <a:rPr lang="en-AU" dirty="0"/>
              <a:t>()</a:t>
            </a:r>
          </a:p>
          <a:p>
            <a:endParaRPr lang="en-AU" dirty="0"/>
          </a:p>
          <a:p>
            <a:r>
              <a:rPr lang="en-AU" dirty="0"/>
              <a:t>We can use the </a:t>
            </a:r>
            <a:r>
              <a:rPr lang="en-AU" b="1" dirty="0" err="1"/>
              <a:t>map_dbl</a:t>
            </a:r>
            <a:r>
              <a:rPr lang="en-AU" b="1" dirty="0"/>
              <a:t>() </a:t>
            </a:r>
            <a:r>
              <a:rPr lang="en-AU" dirty="0"/>
              <a:t>function in </a:t>
            </a:r>
            <a:r>
              <a:rPr lang="en-AU" dirty="0" err="1"/>
              <a:t>purrr</a:t>
            </a:r>
            <a:r>
              <a:rPr lang="en-AU" dirty="0"/>
              <a:t> to iterate </a:t>
            </a:r>
            <a:r>
              <a:rPr lang="en-AU" dirty="0" err="1"/>
              <a:t>entrez_search</a:t>
            </a:r>
            <a:r>
              <a:rPr lang="en-AU" dirty="0"/>
              <a:t>()</a:t>
            </a:r>
          </a:p>
          <a:p>
            <a:endParaRPr lang="en-AU" dirty="0"/>
          </a:p>
          <a:p>
            <a:r>
              <a:rPr lang="en-AU" b="1" dirty="0" err="1"/>
              <a:t>map_dbl</a:t>
            </a:r>
            <a:r>
              <a:rPr lang="en-AU" b="1" dirty="0"/>
              <a:t>(</a:t>
            </a:r>
          </a:p>
          <a:p>
            <a:pPr marL="0" indent="0">
              <a:buNone/>
            </a:pPr>
            <a:r>
              <a:rPr lang="en-AU" b="1" dirty="0"/>
              <a:t>	        .x = </a:t>
            </a:r>
            <a:r>
              <a:rPr lang="en-AU" i="1" dirty="0"/>
              <a:t>list or vector of things you want to iterate</a:t>
            </a:r>
            <a:r>
              <a:rPr lang="en-AU" dirty="0"/>
              <a:t>,       (e.g. </a:t>
            </a:r>
            <a:r>
              <a:rPr lang="en-AU" b="1" dirty="0" err="1">
                <a:solidFill>
                  <a:srgbClr val="92D050"/>
                </a:solidFill>
              </a:rPr>
              <a:t>year_searches</a:t>
            </a:r>
            <a:r>
              <a:rPr lang="en-AU" dirty="0"/>
              <a:t>)</a:t>
            </a:r>
          </a:p>
          <a:p>
            <a:pPr marL="0" indent="0">
              <a:buNone/>
            </a:pPr>
            <a:r>
              <a:rPr lang="en-AU" b="1" dirty="0"/>
              <a:t>	        .f = </a:t>
            </a:r>
            <a:r>
              <a:rPr lang="en-AU" i="1" dirty="0"/>
              <a:t>function</a:t>
            </a:r>
            <a:r>
              <a:rPr lang="en-AU" b="1" dirty="0"/>
              <a:t> </a:t>
            </a:r>
            <a:r>
              <a:rPr lang="en-AU" i="1" dirty="0"/>
              <a:t>or formula      </a:t>
            </a:r>
            <a:r>
              <a:rPr lang="en-AU" dirty="0"/>
              <a:t>(e.g. </a:t>
            </a:r>
            <a:r>
              <a:rPr lang="en-AU" b="1" dirty="0"/>
              <a:t>~</a:t>
            </a:r>
            <a:r>
              <a:rPr lang="en-AU" dirty="0" err="1"/>
              <a:t>entrez_search</a:t>
            </a:r>
            <a:r>
              <a:rPr lang="en-AU" dirty="0"/>
              <a:t>(</a:t>
            </a:r>
            <a:r>
              <a:rPr lang="en-AU" dirty="0" err="1"/>
              <a:t>db</a:t>
            </a:r>
            <a:r>
              <a:rPr lang="en-AU" dirty="0"/>
              <a:t> = “</a:t>
            </a:r>
            <a:r>
              <a:rPr lang="en-AU" dirty="0" err="1"/>
              <a:t>pubmed</a:t>
            </a:r>
            <a:r>
              <a:rPr lang="en-AU" dirty="0"/>
              <a:t>”, term = .x)</a:t>
            </a:r>
            <a:endParaRPr lang="en-AU" i="1" dirty="0"/>
          </a:p>
          <a:p>
            <a:pPr marL="0" indent="0">
              <a:buNone/>
            </a:pPr>
            <a:r>
              <a:rPr lang="en-AU" i="1" dirty="0"/>
              <a:t>         </a:t>
            </a:r>
            <a:r>
              <a:rPr lang="en-AU" b="1" dirty="0"/>
              <a:t>)</a:t>
            </a:r>
            <a:r>
              <a:rPr lang="en-AU" i="1" dirty="0"/>
              <a:t> </a:t>
            </a:r>
          </a:p>
          <a:p>
            <a:endParaRPr lang="en-AU" b="1" dirty="0"/>
          </a:p>
          <a:p>
            <a:r>
              <a:rPr lang="en-AU" dirty="0"/>
              <a:t>The above will run the </a:t>
            </a:r>
            <a:r>
              <a:rPr lang="en-AU" dirty="0" err="1"/>
              <a:t>entrez_search</a:t>
            </a:r>
            <a:r>
              <a:rPr lang="en-AU" dirty="0"/>
              <a:t>() function for each entry in </a:t>
            </a:r>
            <a:r>
              <a:rPr lang="en-AU" b="1" dirty="0" err="1">
                <a:solidFill>
                  <a:srgbClr val="92D050"/>
                </a:solidFill>
              </a:rPr>
              <a:t>year_searches</a:t>
            </a:r>
            <a:endParaRPr lang="en-AU" b="1" dirty="0">
              <a:solidFill>
                <a:srgbClr val="92D050"/>
              </a:solidFill>
            </a:endParaRPr>
          </a:p>
          <a:p>
            <a:r>
              <a:rPr lang="en-AU" b="1" dirty="0"/>
              <a:t>N.B.</a:t>
            </a:r>
            <a:r>
              <a:rPr lang="en-AU" dirty="0"/>
              <a:t> a tilde ‘</a:t>
            </a:r>
            <a:r>
              <a:rPr lang="en-AU" b="1" dirty="0"/>
              <a:t>~</a:t>
            </a:r>
            <a:r>
              <a:rPr lang="en-AU" dirty="0"/>
              <a:t>’ is needed before the function 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CBA7DB-806F-B034-2271-984400C1F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78" y="18661"/>
            <a:ext cx="1829524" cy="21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3DF3-168F-4249-8812-A8046B18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Exercise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5E8C-0288-4852-B474-472D2BF9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See the exercises in “</a:t>
            </a:r>
            <a:r>
              <a:rPr lang="en-AU" dirty="0" err="1"/>
              <a:t>exercises.R</a:t>
            </a:r>
            <a:r>
              <a:rPr lang="en-AU" dirty="0"/>
              <a:t>”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 descr="A picture containing dog, indoor, sitting, floor&#10;&#10;Description automatically generated">
            <a:extLst>
              <a:ext uri="{FF2B5EF4-FFF2-40B4-BE49-F238E27FC236}">
                <a16:creationId xmlns:a16="http://schemas.microsoft.com/office/drawing/2014/main" id="{1976B8CB-09A8-4E56-B820-4FE20AF6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83" y="180975"/>
            <a:ext cx="47625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0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E514-B9E6-45F7-81EA-607B69DE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0760-5369-41BE-A04D-C91FFAA5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49"/>
          </a:xfrm>
        </p:spPr>
        <p:txBody>
          <a:bodyPr>
            <a:normAutofit/>
          </a:bodyPr>
          <a:lstStyle/>
          <a:p>
            <a:r>
              <a:rPr lang="en-AU" dirty="0" err="1"/>
              <a:t>rentrez</a:t>
            </a:r>
            <a:r>
              <a:rPr lang="en-AU" dirty="0"/>
              <a:t> is a fantastic package for dealing with the NCBI database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glue is an easy-to-use function for iteration!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Acknowledgements to Pat Schloss for inspiration for the lesson (</a:t>
            </a:r>
            <a:r>
              <a:rPr lang="en-AU" dirty="0">
                <a:hlinkClick r:id="rId2"/>
              </a:rPr>
              <a:t>https://www.youtube.com/watch?v=QX5aIzG8SQk</a:t>
            </a:r>
            <a:r>
              <a:rPr lang="en-AU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4833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8516-6C0B-4159-BA8D-B933ABB6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ill Sans MT" panose="020B0502020104020203" pitchFamily="34" charset="0"/>
              </a:rPr>
              <a:t>Outline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6CEE-4798-4C50-879B-995D58D7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Gill Sans MT" panose="020B0502020104020203" pitchFamily="34" charset="0"/>
              </a:rPr>
              <a:t>1. NCBI entrez </a:t>
            </a:r>
          </a:p>
          <a:p>
            <a:r>
              <a:rPr lang="en-AU" dirty="0">
                <a:latin typeface="Gill Sans MT" panose="020B0502020104020203" pitchFamily="34" charset="0"/>
              </a:rPr>
              <a:t>2. </a:t>
            </a:r>
            <a:r>
              <a:rPr lang="en-AU" dirty="0"/>
              <a:t>Basic </a:t>
            </a:r>
            <a:r>
              <a:rPr lang="en-AU" dirty="0" err="1"/>
              <a:t>rentrez</a:t>
            </a:r>
            <a:r>
              <a:rPr lang="en-AU" dirty="0"/>
              <a:t> functions</a:t>
            </a:r>
            <a:endParaRPr lang="en-AU" dirty="0">
              <a:latin typeface="Gill Sans MT" panose="020B0502020104020203" pitchFamily="34" charset="0"/>
            </a:endParaRPr>
          </a:p>
          <a:p>
            <a:r>
              <a:rPr lang="en-AU" dirty="0">
                <a:latin typeface="Gill Sans MT" panose="020B0502020104020203" pitchFamily="34" charset="0"/>
              </a:rPr>
              <a:t>3. </a:t>
            </a:r>
            <a:r>
              <a:rPr lang="en-AU" dirty="0"/>
              <a:t>Easy iteration with the glue and map functions</a:t>
            </a:r>
          </a:p>
          <a:p>
            <a:endParaRPr lang="en-AU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0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213" y="638616"/>
            <a:ext cx="10076213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1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. </a:t>
            </a:r>
            <a:r>
              <a:rPr lang="en-AU" dirty="0">
                <a:solidFill>
                  <a:schemeClr val="bg1"/>
                </a:solidFill>
              </a:rPr>
              <a:t>The NCBI entrez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9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NCBI entrez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More about the NCBI entrez: 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https://en.wikipedia.org/wiki/Entrez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/>
              <a:t>We typically interact with the NCBI (including PubMed) using the graphical user interface  (GUI) of our internet browsers</a:t>
            </a:r>
          </a:p>
          <a:p>
            <a:endParaRPr lang="en-AU" dirty="0"/>
          </a:p>
          <a:p>
            <a:r>
              <a:rPr lang="en-AU" dirty="0"/>
              <a:t>It’s also possible to access the NCBI databases from an R session using the ‘</a:t>
            </a:r>
            <a:r>
              <a:rPr lang="en-AU" dirty="0" err="1"/>
              <a:t>rentrez</a:t>
            </a:r>
            <a:r>
              <a:rPr lang="en-AU" dirty="0"/>
              <a:t>’ package (</a:t>
            </a:r>
            <a:r>
              <a:rPr lang="en-AU" dirty="0">
                <a:hlinkClick r:id="rId3"/>
              </a:rPr>
              <a:t>https://github.com/ropensci/rentrez</a:t>
            </a:r>
            <a:r>
              <a:rPr lang="en-AU" dirty="0"/>
              <a:t>) </a:t>
            </a:r>
          </a:p>
          <a:p>
            <a:pPr lvl="1"/>
            <a:r>
              <a:rPr lang="en-AU" b="1" dirty="0"/>
              <a:t>Benefits include:</a:t>
            </a:r>
          </a:p>
          <a:p>
            <a:pPr lvl="2"/>
            <a:r>
              <a:rPr lang="en-AU" dirty="0"/>
              <a:t>Greater reproducibility</a:t>
            </a:r>
          </a:p>
          <a:p>
            <a:pPr lvl="2"/>
            <a:r>
              <a:rPr lang="en-AU" dirty="0"/>
              <a:t>Slick integration and piping into other R functions (e.g. ggplot2 for visualization)</a:t>
            </a:r>
          </a:p>
          <a:p>
            <a:pPr lvl="2"/>
            <a:r>
              <a:rPr lang="en-AU" dirty="0"/>
              <a:t>More powerful and sophisticated search options</a:t>
            </a:r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13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2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. </a:t>
            </a:r>
            <a:r>
              <a:rPr lang="en-AU" dirty="0">
                <a:solidFill>
                  <a:schemeClr val="bg1"/>
                </a:solidFill>
              </a:rPr>
              <a:t>Basic </a:t>
            </a:r>
            <a:r>
              <a:rPr lang="en-AU" dirty="0" err="1">
                <a:solidFill>
                  <a:schemeClr val="bg1"/>
                </a:solidFill>
              </a:rPr>
              <a:t>rentrez</a:t>
            </a:r>
            <a:r>
              <a:rPr lang="en-AU" dirty="0">
                <a:solidFill>
                  <a:schemeClr val="bg1"/>
                </a:solidFill>
              </a:rPr>
              <a:t> functions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3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See recorded video 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180C29-9D5F-F781-AE6E-992E6450BCD5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Link: </a:t>
            </a:r>
            <a:endParaRPr lang="en-AU" dirty="0"/>
          </a:p>
          <a:p>
            <a:endParaRPr lang="en-AU" b="1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843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entrez_search</a:t>
            </a:r>
            <a:r>
              <a:rPr lang="en-AU" b="1" dirty="0"/>
              <a:t>()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7" y="1558090"/>
            <a:ext cx="10883669" cy="5534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err="1"/>
              <a:t>entrez_search</a:t>
            </a:r>
            <a:r>
              <a:rPr lang="en-GB" b="1" dirty="0"/>
              <a:t>(   </a:t>
            </a:r>
          </a:p>
          <a:p>
            <a:pPr marL="0" indent="0">
              <a:buNone/>
            </a:pPr>
            <a:r>
              <a:rPr lang="en-GB" dirty="0"/>
              <a:t>		 </a:t>
            </a:r>
            <a:r>
              <a:rPr lang="en-GB" b="1" dirty="0" err="1"/>
              <a:t>db</a:t>
            </a:r>
            <a:r>
              <a:rPr lang="en-GB" b="1" dirty="0"/>
              <a:t> </a:t>
            </a:r>
            <a:r>
              <a:rPr lang="en-GB" dirty="0"/>
              <a:t>=</a:t>
            </a:r>
            <a:r>
              <a:rPr lang="en-GB" b="1" dirty="0"/>
              <a:t> </a:t>
            </a:r>
            <a:r>
              <a:rPr lang="en-GB" dirty="0"/>
              <a:t>“</a:t>
            </a:r>
            <a:r>
              <a:rPr lang="en-GB" i="1" dirty="0"/>
              <a:t>database of choice”</a:t>
            </a:r>
            <a:r>
              <a:rPr lang="en-GB" dirty="0"/>
              <a:t>,   </a:t>
            </a:r>
          </a:p>
          <a:p>
            <a:pPr marL="0" indent="0">
              <a:buNone/>
            </a:pPr>
            <a:r>
              <a:rPr lang="en-GB" dirty="0"/>
              <a:t>		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GB" b="1" dirty="0"/>
              <a:t> </a:t>
            </a:r>
            <a:r>
              <a:rPr lang="en-GB" dirty="0"/>
              <a:t>=</a:t>
            </a:r>
            <a:r>
              <a:rPr lang="en-GB" b="1" dirty="0"/>
              <a:t> </a:t>
            </a:r>
            <a:r>
              <a:rPr lang="en-GB" dirty="0"/>
              <a:t>“</a:t>
            </a:r>
            <a:r>
              <a:rPr lang="en-GB" i="1" dirty="0"/>
              <a:t>search term”</a:t>
            </a:r>
            <a:r>
              <a:rPr lang="en-GB" dirty="0"/>
              <a:t>, </a:t>
            </a:r>
          </a:p>
          <a:p>
            <a:pPr marL="0" indent="0">
              <a:buNone/>
            </a:pPr>
            <a:r>
              <a:rPr lang="en-GB" dirty="0"/>
              <a:t>		 </a:t>
            </a:r>
            <a:r>
              <a:rPr lang="en-GB" b="1" dirty="0" err="1"/>
              <a:t>retmax</a:t>
            </a:r>
            <a:r>
              <a:rPr lang="en-GB" dirty="0"/>
              <a:t> = </a:t>
            </a:r>
            <a:r>
              <a:rPr lang="en-GB" i="1" dirty="0"/>
              <a:t>number</a:t>
            </a:r>
            <a:r>
              <a:rPr lang="en-GB" dirty="0"/>
              <a:t> 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)</a:t>
            </a:r>
            <a:endParaRPr lang="en-AU" b="1" dirty="0"/>
          </a:p>
          <a:p>
            <a:r>
              <a:rPr lang="en-AU" dirty="0"/>
              <a:t>Note we need to use </a:t>
            </a:r>
            <a:r>
              <a:rPr lang="en-AU" b="1" dirty="0"/>
              <a:t>“”</a:t>
            </a:r>
            <a:r>
              <a:rPr lang="en-AU" dirty="0"/>
              <a:t> for </a:t>
            </a:r>
            <a:r>
              <a:rPr lang="en-AU" b="1" dirty="0" err="1"/>
              <a:t>db</a:t>
            </a:r>
            <a:r>
              <a:rPr lang="en-AU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</a:t>
            </a:r>
          </a:p>
          <a:p>
            <a:r>
              <a:rPr lang="en-AU" dirty="0"/>
              <a:t>Term will default to [all fields], but can specify from fields in </a:t>
            </a:r>
            <a:r>
              <a:rPr lang="en-AU" dirty="0" err="1"/>
              <a:t>entrez_db_searchable</a:t>
            </a:r>
            <a:r>
              <a:rPr lang="en-AU" dirty="0"/>
              <a:t>() – e.g.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= “Eisenhofer R[AUTH]”</a:t>
            </a:r>
          </a:p>
          <a:p>
            <a:endParaRPr lang="en-AU" dirty="0"/>
          </a:p>
          <a:p>
            <a:r>
              <a:rPr lang="en-AU" dirty="0"/>
              <a:t>We can combine multiple search terms together for refined searches!</a:t>
            </a:r>
          </a:p>
          <a:p>
            <a:pPr lvl="1"/>
            <a:r>
              <a:rPr lang="en-AU" dirty="0"/>
              <a:t>E.g. </a:t>
            </a: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= “wombat </a:t>
            </a:r>
            <a:r>
              <a:rPr lang="en-AU" b="1" dirty="0"/>
              <a:t>AND</a:t>
            </a:r>
            <a:r>
              <a:rPr lang="en-AU" dirty="0"/>
              <a:t> Eisenhofer R[AUTH]”</a:t>
            </a:r>
          </a:p>
          <a:p>
            <a:pPr lvl="1"/>
            <a:r>
              <a:rPr lang="en-AU" dirty="0"/>
              <a:t>E.g. </a:t>
            </a: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= “wombat </a:t>
            </a:r>
            <a:r>
              <a:rPr lang="en-AU" b="1" dirty="0"/>
              <a:t>OR</a:t>
            </a:r>
            <a:r>
              <a:rPr lang="en-AU" dirty="0"/>
              <a:t> Eisenhofer R[AUTH]”</a:t>
            </a:r>
          </a:p>
          <a:p>
            <a:pPr lvl="1"/>
            <a:r>
              <a:rPr lang="en-AU" dirty="0"/>
              <a:t>E.g. </a:t>
            </a: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= “wombat </a:t>
            </a:r>
            <a:r>
              <a:rPr lang="en-AU" b="1" dirty="0"/>
              <a:t>NOT</a:t>
            </a:r>
            <a:r>
              <a:rPr lang="en-AU" dirty="0"/>
              <a:t> Eisenhofer R[AUTH]”</a:t>
            </a:r>
          </a:p>
          <a:p>
            <a:pPr lvl="1"/>
            <a:r>
              <a:rPr lang="en-AU" dirty="0"/>
              <a:t>E.g. </a:t>
            </a:r>
            <a:r>
              <a:rPr lang="en-AU" b="1" dirty="0">
                <a:solidFill>
                  <a:schemeClr val="accent2">
                    <a:lumMod val="50000"/>
                  </a:schemeClr>
                </a:solidFill>
              </a:rPr>
              <a:t>term</a:t>
            </a:r>
            <a:r>
              <a:rPr lang="en-AU" dirty="0"/>
              <a:t> = “Eisenhofer R[AUTH] </a:t>
            </a:r>
            <a:r>
              <a:rPr lang="en-AU" b="1" dirty="0"/>
              <a:t>AND</a:t>
            </a:r>
            <a:r>
              <a:rPr lang="en-AU" dirty="0"/>
              <a:t> </a:t>
            </a:r>
            <a:r>
              <a:rPr lang="en-AU" b="1" dirty="0"/>
              <a:t>(</a:t>
            </a:r>
            <a:r>
              <a:rPr lang="en-AU" dirty="0"/>
              <a:t>wombat </a:t>
            </a:r>
            <a:r>
              <a:rPr lang="en-AU" b="1" dirty="0"/>
              <a:t>OR</a:t>
            </a:r>
            <a:r>
              <a:rPr lang="en-AU" dirty="0"/>
              <a:t> echidna</a:t>
            </a:r>
            <a:r>
              <a:rPr lang="en-AU" b="1" dirty="0"/>
              <a:t>)</a:t>
            </a:r>
            <a:r>
              <a:rPr lang="en-AU" dirty="0"/>
              <a:t>”</a:t>
            </a:r>
            <a:endParaRPr lang="en-AU" b="1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566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entrez_search</a:t>
            </a:r>
            <a:r>
              <a:rPr lang="en-AU" b="1" dirty="0"/>
              <a:t>() output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8" y="1825624"/>
            <a:ext cx="10883669" cy="501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 err="1"/>
              <a:t>entrez_search</a:t>
            </a:r>
            <a:r>
              <a:rPr lang="en-AU" b="1" dirty="0"/>
              <a:t>()</a:t>
            </a:r>
            <a:r>
              <a:rPr lang="en-AU" dirty="0"/>
              <a:t> will create a </a:t>
            </a:r>
            <a:r>
              <a:rPr lang="en-AU" i="1" dirty="0"/>
              <a:t>list </a:t>
            </a:r>
            <a:r>
              <a:rPr lang="en-AU" dirty="0"/>
              <a:t>object of length five:</a:t>
            </a:r>
          </a:p>
          <a:p>
            <a:pPr lvl="1"/>
            <a:r>
              <a:rPr lang="en-AU" b="1" dirty="0"/>
              <a:t>ids</a:t>
            </a:r>
            <a:r>
              <a:rPr lang="en-AU" dirty="0"/>
              <a:t>: vector of unique NCBI ID – e.g. ‘35785225’</a:t>
            </a:r>
          </a:p>
          <a:p>
            <a:pPr lvl="1"/>
            <a:endParaRPr lang="en-AU" dirty="0"/>
          </a:p>
          <a:p>
            <a:pPr lvl="1"/>
            <a:r>
              <a:rPr lang="en-AU" b="1" dirty="0"/>
              <a:t>count</a:t>
            </a:r>
            <a:r>
              <a:rPr lang="en-AU" dirty="0"/>
              <a:t>: the count of entries the search returned</a:t>
            </a:r>
          </a:p>
          <a:p>
            <a:pPr lvl="1"/>
            <a:endParaRPr lang="en-AU" dirty="0"/>
          </a:p>
          <a:p>
            <a:pPr lvl="1"/>
            <a:r>
              <a:rPr lang="en-AU" b="1" dirty="0" err="1"/>
              <a:t>retmax</a:t>
            </a:r>
            <a:r>
              <a:rPr lang="en-AU" dirty="0"/>
              <a:t>: the maximum number of returned results (can be increased)</a:t>
            </a:r>
          </a:p>
          <a:p>
            <a:pPr lvl="1"/>
            <a:endParaRPr lang="en-AU" dirty="0"/>
          </a:p>
          <a:p>
            <a:pPr lvl="1"/>
            <a:r>
              <a:rPr lang="en-AU" b="1" dirty="0" err="1"/>
              <a:t>QueryTranslation</a:t>
            </a:r>
            <a:r>
              <a:rPr lang="en-AU" dirty="0"/>
              <a:t>: search terms used – e.g. “</a:t>
            </a:r>
            <a:r>
              <a:rPr lang="en-GB" dirty="0"/>
              <a:t>"wombat[All Fields] AND Eisenhofer R[Author]”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file</a:t>
            </a:r>
            <a:r>
              <a:rPr lang="en-GB" dirty="0"/>
              <a:t>: search in XML format</a:t>
            </a:r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43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entrez_fetch</a:t>
            </a:r>
            <a:r>
              <a:rPr lang="en-AU" b="1" dirty="0"/>
              <a:t>()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8" y="1825624"/>
            <a:ext cx="10883669" cy="501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 err="1"/>
              <a:t>entrez_fetch</a:t>
            </a:r>
            <a:r>
              <a:rPr lang="en-AU" b="1" dirty="0"/>
              <a:t>(          </a:t>
            </a:r>
            <a:r>
              <a:rPr lang="en-AU" dirty="0"/>
              <a:t>will download data from the NCBI for us!</a:t>
            </a:r>
          </a:p>
          <a:p>
            <a:pPr marL="457200" lvl="1" indent="0">
              <a:buNone/>
            </a:pPr>
            <a:r>
              <a:rPr lang="en-AU" b="1" dirty="0"/>
              <a:t>		   </a:t>
            </a:r>
            <a:r>
              <a:rPr lang="en-AU" b="1" dirty="0" err="1"/>
              <a:t>db</a:t>
            </a:r>
            <a:r>
              <a:rPr lang="en-AU" dirty="0"/>
              <a:t> = </a:t>
            </a:r>
            <a:r>
              <a:rPr lang="en-AU" i="1" dirty="0"/>
              <a:t>database,</a:t>
            </a:r>
            <a:endParaRPr lang="en-AU" dirty="0"/>
          </a:p>
          <a:p>
            <a:pPr marL="457200" lvl="1" indent="0">
              <a:buNone/>
            </a:pPr>
            <a:r>
              <a:rPr lang="en-AU" b="1" dirty="0"/>
              <a:t>		   id</a:t>
            </a:r>
            <a:r>
              <a:rPr lang="en-AU" dirty="0"/>
              <a:t> = </a:t>
            </a:r>
            <a:r>
              <a:rPr lang="en-AU" i="1" dirty="0"/>
              <a:t>NCBI IDs to fetch – e.g. ‘</a:t>
            </a:r>
            <a:r>
              <a:rPr lang="en-AU" dirty="0"/>
              <a:t>35785225’</a:t>
            </a:r>
          </a:p>
          <a:p>
            <a:pPr marL="457200" lvl="1" indent="0">
              <a:buNone/>
            </a:pPr>
            <a:r>
              <a:rPr lang="en-AU" i="1" dirty="0"/>
              <a:t>		   </a:t>
            </a:r>
            <a:r>
              <a:rPr lang="en-AU" b="1" dirty="0" err="1"/>
              <a:t>rettype</a:t>
            </a:r>
            <a:r>
              <a:rPr lang="en-AU" dirty="0"/>
              <a:t> = format for which to get data – e.g. </a:t>
            </a:r>
            <a:r>
              <a:rPr lang="en-AU" i="1" dirty="0"/>
              <a:t>“</a:t>
            </a:r>
            <a:r>
              <a:rPr lang="en-AU" i="1" dirty="0" err="1"/>
              <a:t>fasta</a:t>
            </a:r>
            <a:r>
              <a:rPr lang="en-AU" i="1" dirty="0"/>
              <a:t>” </a:t>
            </a:r>
            <a:r>
              <a:rPr lang="en-AU" dirty="0"/>
              <a:t>or “</a:t>
            </a:r>
            <a:r>
              <a:rPr lang="en-AU" i="1" dirty="0"/>
              <a:t>abstract”</a:t>
            </a:r>
          </a:p>
          <a:p>
            <a:pPr marL="457200" lvl="1" indent="0">
              <a:buNone/>
            </a:pPr>
            <a:r>
              <a:rPr lang="en-AU" i="1" dirty="0"/>
              <a:t>	</a:t>
            </a:r>
            <a:r>
              <a:rPr lang="en-AU" b="1" dirty="0"/>
              <a:t>)</a:t>
            </a:r>
          </a:p>
          <a:p>
            <a:pPr marL="457200" lvl="1" indent="0">
              <a:buNone/>
            </a:pPr>
            <a:endParaRPr lang="en-AU" i="1" dirty="0"/>
          </a:p>
          <a:p>
            <a:pPr lvl="1"/>
            <a:r>
              <a:rPr lang="en-AU" dirty="0"/>
              <a:t>Note that </a:t>
            </a:r>
            <a:r>
              <a:rPr lang="en-AU" b="1" dirty="0"/>
              <a:t>id</a:t>
            </a:r>
            <a:r>
              <a:rPr lang="en-AU" dirty="0"/>
              <a:t> can be a vector of multiple entries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See here for a full list of </a:t>
            </a:r>
            <a:r>
              <a:rPr lang="en-AU" b="1" dirty="0" err="1"/>
              <a:t>rettypes</a:t>
            </a:r>
            <a:r>
              <a:rPr lang="en-AU" dirty="0"/>
              <a:t>: </a:t>
            </a:r>
            <a:r>
              <a:rPr lang="en-GB" dirty="0"/>
              <a:t>https://www.ncbi.nlm.nih.gov/books/NBK25499/table/chapter4.T._valid_values_of__retmode_and/ 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841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</TotalTime>
  <Words>796</Words>
  <Application>Microsoft Macintosh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Office Theme</vt:lpstr>
      <vt:lpstr>Searching NCBI databases in R with rentrez (+ basic iteration)</vt:lpstr>
      <vt:lpstr>Outline for today:</vt:lpstr>
      <vt:lpstr>1. The NCBI entrez</vt:lpstr>
      <vt:lpstr>NCBI entrez</vt:lpstr>
      <vt:lpstr>2. Basic rentrez functions</vt:lpstr>
      <vt:lpstr>See recorded video </vt:lpstr>
      <vt:lpstr>entrez_search()</vt:lpstr>
      <vt:lpstr>entrez_search() output</vt:lpstr>
      <vt:lpstr>entrez_fetch()</vt:lpstr>
      <vt:lpstr>3. Easy iteration with the glue and map functions</vt:lpstr>
      <vt:lpstr>The glue package</vt:lpstr>
      <vt:lpstr>The purrr package</vt:lpstr>
      <vt:lpstr>Exercise time!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Eisenhofer</dc:creator>
  <cp:lastModifiedBy>Raphael Alexandre Eisenhofer Philipona</cp:lastModifiedBy>
  <cp:revision>92</cp:revision>
  <dcterms:created xsi:type="dcterms:W3CDTF">2022-02-16T23:38:29Z</dcterms:created>
  <dcterms:modified xsi:type="dcterms:W3CDTF">2022-07-07T00:57:50Z</dcterms:modified>
</cp:coreProperties>
</file>