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82" r:id="rId5"/>
    <p:sldId id="260" r:id="rId6"/>
    <p:sldId id="283" r:id="rId7"/>
    <p:sldId id="265" r:id="rId8"/>
    <p:sldId id="284" r:id="rId9"/>
    <p:sldId id="285" r:id="rId10"/>
    <p:sldId id="286" r:id="rId11"/>
    <p:sldId id="287" r:id="rId12"/>
    <p:sldId id="288" r:id="rId13"/>
    <p:sldId id="267" r:id="rId14"/>
    <p:sldId id="266" r:id="rId15"/>
    <p:sldId id="289" r:id="rId16"/>
    <p:sldId id="290" r:id="rId17"/>
    <p:sldId id="291" r:id="rId18"/>
    <p:sldId id="292" r:id="rId19"/>
    <p:sldId id="293" r:id="rId20"/>
    <p:sldId id="297" r:id="rId21"/>
    <p:sldId id="294" r:id="rId22"/>
    <p:sldId id="295" r:id="rId23"/>
    <p:sldId id="280" r:id="rId24"/>
    <p:sldId id="29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EF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/>
    <p:restoredTop sz="96327"/>
  </p:normalViewPr>
  <p:slideViewPr>
    <p:cSldViewPr snapToGrid="0" snapToObjects="1" showGuides="1">
      <p:cViewPr>
        <p:scale>
          <a:sx n="110" d="100"/>
          <a:sy n="110" d="100"/>
        </p:scale>
        <p:origin x="136" y="4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282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0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6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95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8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46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4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644B4-72CF-9047-BFF8-FA118562B101}" type="datetimeFigureOut">
              <a:rPr lang="en-AU" smtClean="0"/>
              <a:t>17/5/2022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E2E2368-82F2-044C-B0F1-E0301C5FC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7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227C-FB51-C935-9B45-CBAAC2E75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Ggplot2 continued…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C6A55-E854-6266-4A96-DF3BF4AFA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Code Club - 19</a:t>
            </a:r>
            <a:r>
              <a:rPr lang="en-AU" baseline="30000" dirty="0"/>
              <a:t>th</a:t>
            </a:r>
            <a:r>
              <a:rPr lang="en-AU" dirty="0"/>
              <a:t> May 2022</a:t>
            </a:r>
          </a:p>
          <a:p>
            <a:r>
              <a:rPr lang="en-AU" dirty="0"/>
              <a:t>Olivia Johnson</a:t>
            </a:r>
          </a:p>
        </p:txBody>
      </p:sp>
    </p:spTree>
    <p:extLst>
      <p:ext uri="{BB962C8B-B14F-4D97-AF65-F5344CB8AC3E}">
        <p14:creationId xmlns:p14="http://schemas.microsoft.com/office/powerpoint/2010/main" val="425537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23599-C293-0592-9265-15C3B8227F57}"/>
              </a:ext>
            </a:extLst>
          </p:cNvPr>
          <p:cNvSpPr txBox="1"/>
          <p:nvPr/>
        </p:nvSpPr>
        <p:spPr>
          <a:xfrm>
            <a:off x="287677" y="2792484"/>
            <a:ext cx="485208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year, y=processed, </a:t>
            </a:r>
            <a:r>
              <a:rPr lang="en-AU" dirty="0">
                <a:highlight>
                  <a:srgbClr val="F07EF1"/>
                </a:highlight>
                <a:latin typeface="Courier" pitchFamily="2" charset="0"/>
              </a:rPr>
              <a:t>group= entity</a:t>
            </a:r>
            <a:r>
              <a:rPr lang="en-AU" dirty="0">
                <a:latin typeface="Courier" pitchFamily="2" charset="0"/>
              </a:rPr>
              <a:t>))+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()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0BC0-04BC-555B-B0AA-9BAA91A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87" y="299265"/>
            <a:ext cx="7339913" cy="61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0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23599-C293-0592-9265-15C3B8227F57}"/>
              </a:ext>
            </a:extLst>
          </p:cNvPr>
          <p:cNvSpPr txBox="1"/>
          <p:nvPr/>
        </p:nvSpPr>
        <p:spPr>
          <a:xfrm>
            <a:off x="287677" y="2792484"/>
            <a:ext cx="48520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year, y=processed, </a:t>
            </a:r>
            <a:r>
              <a:rPr lang="en-AU" dirty="0">
                <a:highlight>
                  <a:srgbClr val="F07EF1"/>
                </a:highlight>
                <a:latin typeface="Courier" pitchFamily="2" charset="0"/>
              </a:rPr>
              <a:t>colour= entity</a:t>
            </a:r>
            <a:r>
              <a:rPr lang="en-AU" dirty="0">
                <a:latin typeface="Courier" pitchFamily="2" charset="0"/>
              </a:rPr>
              <a:t>))+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AU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** too many colour variable, need to remove legend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0BC0-04BC-555B-B0AA-9BAA91A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52087" y="299265"/>
            <a:ext cx="7339913" cy="61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1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23599-C293-0592-9265-15C3B8227F57}"/>
              </a:ext>
            </a:extLst>
          </p:cNvPr>
          <p:cNvSpPr txBox="1"/>
          <p:nvPr/>
        </p:nvSpPr>
        <p:spPr>
          <a:xfrm>
            <a:off x="287677" y="2792484"/>
            <a:ext cx="485208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year, y=processed, </a:t>
            </a:r>
            <a:r>
              <a:rPr lang="en-AU" dirty="0">
                <a:highlight>
                  <a:srgbClr val="F07EF1"/>
                </a:highlight>
                <a:latin typeface="Courier" pitchFamily="2" charset="0"/>
              </a:rPr>
              <a:t>colour= entity</a:t>
            </a:r>
            <a:r>
              <a:rPr lang="en-AU" dirty="0">
                <a:latin typeface="Courier" pitchFamily="2" charset="0"/>
              </a:rPr>
              <a:t>))+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()+</a:t>
            </a:r>
          </a:p>
          <a:p>
            <a:pPr>
              <a:lnSpc>
                <a:spcPct val="150000"/>
              </a:lnSpc>
            </a:pPr>
            <a:r>
              <a:rPr lang="en-AU" dirty="0">
                <a:latin typeface="Courier" pitchFamily="2" charset="0"/>
              </a:rPr>
              <a:t>theme(</a:t>
            </a:r>
            <a:r>
              <a:rPr lang="en-AU" dirty="0" err="1">
                <a:latin typeface="Courier" pitchFamily="2" charset="0"/>
              </a:rPr>
              <a:t>legend.position</a:t>
            </a:r>
            <a:r>
              <a:rPr lang="en-AU" dirty="0">
                <a:latin typeface="Courier" pitchFamily="2" charset="0"/>
              </a:rPr>
              <a:t>=“none”)</a:t>
            </a:r>
          </a:p>
          <a:p>
            <a:pPr>
              <a:lnSpc>
                <a:spcPct val="150000"/>
              </a:lnSpc>
            </a:pPr>
            <a:endParaRPr lang="en-AU" dirty="0">
              <a:latin typeface="Courier" pitchFamily="2" charset="0"/>
            </a:endParaRP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00BC0-04BC-555B-B0AA-9BAA91A3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52087" y="299265"/>
            <a:ext cx="7339912" cy="61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5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more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5570482" cy="3385710"/>
          </a:xfrm>
        </p:spPr>
        <p:txBody>
          <a:bodyPr>
            <a:normAutofit/>
          </a:bodyPr>
          <a:lstStyle/>
          <a:p>
            <a:r>
              <a:rPr lang="en-AU" dirty="0"/>
              <a:t>Want to add animal and human food amounts</a:t>
            </a:r>
          </a:p>
          <a:p>
            <a:r>
              <a:rPr lang="en-AU" dirty="0"/>
              <a:t>Plot will be too busy with all the lines</a:t>
            </a:r>
          </a:p>
          <a:p>
            <a:r>
              <a:rPr lang="en-AU" dirty="0"/>
              <a:t>Subset to a portion of the data, in this case the total amounts for the world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df</a:t>
            </a:r>
            <a:r>
              <a:rPr lang="en-AU" dirty="0">
                <a:latin typeface="Courier" pitchFamily="2" charset="0"/>
              </a:rPr>
              <a:t> &lt;- soy %&gt;% filter(entity==“World”)</a:t>
            </a:r>
          </a:p>
          <a:p>
            <a:pPr>
              <a:lnSpc>
                <a:spcPct val="150000"/>
              </a:lnSpc>
            </a:pPr>
            <a:r>
              <a:rPr lang="en-AU" dirty="0"/>
              <a:t>Leaves us with a much more manageable dataset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>
              <a:latin typeface="Courier" pitchFamily="2" charset="0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FCFB7A1-94F5-E4C2-2BE7-09B1DE91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476128"/>
            <a:ext cx="5994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1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add additional variables, add more </a:t>
            </a:r>
            <a:r>
              <a:rPr lang="en-AU" dirty="0" err="1"/>
              <a:t>geom</a:t>
            </a:r>
            <a:r>
              <a:rPr lang="en-AU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4901482" cy="338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processed))+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human_food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56CE-9E43-BC0C-FBC6-73936EC3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9" y="2354318"/>
            <a:ext cx="5343501" cy="4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add additional variables, add more </a:t>
            </a:r>
            <a:r>
              <a:rPr lang="en-AU" dirty="0" err="1"/>
              <a:t>geom</a:t>
            </a:r>
            <a:r>
              <a:rPr lang="en-AU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4901482" cy="33857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processed))+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human_food</a:t>
            </a:r>
            <a:r>
              <a:rPr lang="en-AU" dirty="0">
                <a:latin typeface="Courier" pitchFamily="2" charset="0"/>
              </a:rPr>
              <a:t>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animal_feed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56CE-9E43-BC0C-FBC6-73936EC3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07916" y="2272125"/>
            <a:ext cx="5343500" cy="4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6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add additional variables, add more </a:t>
            </a:r>
            <a:r>
              <a:rPr lang="en-AU" dirty="0" err="1"/>
              <a:t>geom</a:t>
            </a:r>
            <a:r>
              <a:rPr lang="en-AU" dirty="0"/>
              <a:t>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4901482" cy="338571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ggplot</a:t>
            </a:r>
            <a:r>
              <a:rPr lang="en-AU" dirty="0">
                <a:latin typeface="Courier" pitchFamily="2" charset="0"/>
              </a:rPr>
              <a:t>(soy, 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(x= year))+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processed))+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human_food</a:t>
            </a:r>
            <a:r>
              <a:rPr lang="en-AU" dirty="0">
                <a:latin typeface="Courier" pitchFamily="2" charset="0"/>
              </a:rPr>
              <a:t>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>
                <a:latin typeface="Courier" pitchFamily="2" charset="0"/>
              </a:rPr>
              <a:t>  </a:t>
            </a: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animal_feed</a:t>
            </a:r>
            <a:r>
              <a:rPr lang="en-AU" dirty="0">
                <a:latin typeface="Courier" pitchFamily="2" charset="0"/>
              </a:rPr>
              <a:t>))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AU" sz="2100" dirty="0">
                <a:latin typeface="+mj-lt"/>
              </a:rPr>
              <a:t>This is difficult to differentiate between the values. However, we can add colour and labels to improve this.</a:t>
            </a: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56CE-9E43-BC0C-FBC6-73936EC3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07916" y="2272125"/>
            <a:ext cx="5343500" cy="445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1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Colour and label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7"/>
            <a:ext cx="4901482" cy="38409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AU" dirty="0"/>
              <a:t>To colour, outside of </a:t>
            </a:r>
            <a:r>
              <a:rPr lang="en-AU" dirty="0" err="1"/>
              <a:t>aes</a:t>
            </a:r>
            <a:r>
              <a:rPr lang="en-AU" dirty="0"/>
              <a:t> in </a:t>
            </a:r>
            <a:r>
              <a:rPr lang="en-AU" dirty="0" err="1"/>
              <a:t>geom_function</a:t>
            </a:r>
            <a:r>
              <a:rPr lang="en-AU" dirty="0"/>
              <a:t> add in colour.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geom_line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(y= </a:t>
            </a:r>
            <a:r>
              <a:rPr lang="en-AU" dirty="0" err="1">
                <a:latin typeface="Courier" pitchFamily="2" charset="0"/>
              </a:rPr>
              <a:t>animal_feed</a:t>
            </a:r>
            <a:r>
              <a:rPr lang="en-AU" dirty="0">
                <a:latin typeface="Courier" pitchFamily="2" charset="0"/>
              </a:rPr>
              <a:t>), col = “orange”)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/>
              <a:t>To add label, use </a:t>
            </a:r>
            <a:r>
              <a:rPr lang="en-AU" dirty="0" err="1"/>
              <a:t>geom_text</a:t>
            </a:r>
            <a:r>
              <a:rPr lang="en-AU" dirty="0"/>
              <a:t>().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geom_text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aes</a:t>
            </a:r>
            <a:r>
              <a:rPr lang="en-AU" dirty="0">
                <a:latin typeface="Courier" pitchFamily="2" charset="0"/>
              </a:rPr>
              <a:t>(2005, 1000, label = "Animal Feed"), col="orange",  size=5)</a:t>
            </a:r>
          </a:p>
          <a:p>
            <a:pPr marL="0" indent="0">
              <a:lnSpc>
                <a:spcPct val="150000"/>
              </a:lnSpc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AU" dirty="0">
              <a:latin typeface="Courier" pitchFamily="2" charset="0"/>
            </a:endParaRPr>
          </a:p>
          <a:p>
            <a:endParaRPr lang="en-AU" dirty="0"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56CE-9E43-BC0C-FBC6-73936EC3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07916" y="2272125"/>
            <a:ext cx="5343500" cy="44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7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5D992-2840-8C3D-F98F-CAB02E7ADE52}"/>
              </a:ext>
            </a:extLst>
          </p:cNvPr>
          <p:cNvSpPr txBox="1"/>
          <p:nvPr/>
        </p:nvSpPr>
        <p:spPr>
          <a:xfrm>
            <a:off x="194413" y="428178"/>
            <a:ext cx="609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1600" dirty="0" err="1">
                <a:latin typeface="Courier" pitchFamily="2" charset="0"/>
              </a:rPr>
              <a:t>ggplot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df</a:t>
            </a:r>
            <a:r>
              <a:rPr lang="en-AU" sz="1600" dirty="0">
                <a:latin typeface="Courier" pitchFamily="2" charset="0"/>
              </a:rPr>
              <a:t>, 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(x=year))+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geom_line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(y=</a:t>
            </a:r>
            <a:r>
              <a:rPr lang="en-AU" sz="1600" dirty="0" err="1">
                <a:latin typeface="Courier" pitchFamily="2" charset="0"/>
              </a:rPr>
              <a:t>human_food</a:t>
            </a:r>
            <a:r>
              <a:rPr lang="en-AU" sz="1600" dirty="0">
                <a:latin typeface="Courier" pitchFamily="2" charset="0"/>
              </a:rPr>
              <a:t>), col = "</a:t>
            </a:r>
            <a:r>
              <a:rPr lang="en-AU" sz="1600" dirty="0" err="1">
                <a:latin typeface="Courier" pitchFamily="2" charset="0"/>
              </a:rPr>
              <a:t>deeppink</a:t>
            </a:r>
            <a:r>
              <a:rPr lang="en-AU" sz="1600" dirty="0">
                <a:latin typeface="Courier" pitchFamily="2" charset="0"/>
              </a:rPr>
              <a:t>")+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geom_line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(y=</a:t>
            </a:r>
            <a:r>
              <a:rPr lang="en-AU" sz="1600" dirty="0" err="1">
                <a:latin typeface="Courier" pitchFamily="2" charset="0"/>
              </a:rPr>
              <a:t>animal_feed</a:t>
            </a:r>
            <a:r>
              <a:rPr lang="en-AU" sz="1600" dirty="0">
                <a:latin typeface="Courier" pitchFamily="2" charset="0"/>
              </a:rPr>
              <a:t>), col="orange")+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geom_line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(y=processed), col="blue")+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geom_text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(2005, 1000, label = "Animal Feed"), col="orange",  size=5)+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geom_text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(2005, 25000000, label = "Human Food"), col="</a:t>
            </a:r>
            <a:r>
              <a:rPr lang="en-AU" sz="1600" dirty="0" err="1">
                <a:latin typeface="Courier" pitchFamily="2" charset="0"/>
              </a:rPr>
              <a:t>deeppink</a:t>
            </a:r>
            <a:r>
              <a:rPr lang="en-AU" sz="1600" dirty="0">
                <a:latin typeface="Courier" pitchFamily="2" charset="0"/>
              </a:rPr>
              <a:t>",  size=5)+</a:t>
            </a:r>
          </a:p>
          <a:p>
            <a:pPr>
              <a:lnSpc>
                <a:spcPct val="200000"/>
              </a:lnSpc>
            </a:pPr>
            <a:r>
              <a:rPr lang="en-AU" sz="1600" dirty="0">
                <a:latin typeface="Courier" pitchFamily="2" charset="0"/>
              </a:rPr>
              <a:t>  </a:t>
            </a:r>
            <a:r>
              <a:rPr lang="en-AU" sz="1600" dirty="0" err="1">
                <a:latin typeface="Courier" pitchFamily="2" charset="0"/>
              </a:rPr>
              <a:t>geom_text</a:t>
            </a:r>
            <a:r>
              <a:rPr lang="en-AU" sz="1600" dirty="0">
                <a:latin typeface="Courier" pitchFamily="2" charset="0"/>
              </a:rPr>
              <a:t>(</a:t>
            </a:r>
            <a:r>
              <a:rPr lang="en-AU" sz="1600" dirty="0" err="1">
                <a:latin typeface="Courier" pitchFamily="2" charset="0"/>
              </a:rPr>
              <a:t>aes</a:t>
            </a:r>
            <a:r>
              <a:rPr lang="en-AU" sz="1600" dirty="0">
                <a:latin typeface="Courier" pitchFamily="2" charset="0"/>
              </a:rPr>
              <a:t>(2005, 130000000, label = "Processed"), col="blue",  size=5)</a:t>
            </a:r>
          </a:p>
          <a:p>
            <a:endParaRPr lang="en-AU" sz="1600" dirty="0"/>
          </a:p>
          <a:p>
            <a:endParaRPr lang="en-A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F3C1E-E77D-C7BF-A1BD-C65DF286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8568"/>
            <a:ext cx="5901587" cy="49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0A08-AB54-C56F-3D44-F6CD4D1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5" y="216243"/>
            <a:ext cx="5207353" cy="1188720"/>
          </a:xfrm>
        </p:spPr>
        <p:txBody>
          <a:bodyPr/>
          <a:lstStyle/>
          <a:p>
            <a:r>
              <a:rPr lang="en-AU" dirty="0"/>
              <a:t>Area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FFE4-342E-730A-A0C0-7EE3DB14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67" y="1909823"/>
            <a:ext cx="5961814" cy="4948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Can use </a:t>
            </a:r>
            <a:r>
              <a:rPr lang="en-AU" dirty="0" err="1"/>
              <a:t>geom_area</a:t>
            </a:r>
            <a:r>
              <a:rPr lang="en-AU" dirty="0"/>
              <a:t> instead to show filled region.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1900" dirty="0" err="1">
                <a:latin typeface="Courier" pitchFamily="2" charset="0"/>
              </a:rPr>
              <a:t>ggplot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df</a:t>
            </a:r>
            <a:r>
              <a:rPr lang="en-AU" sz="1900" dirty="0">
                <a:latin typeface="Courier" pitchFamily="2" charset="0"/>
              </a:rPr>
              <a:t>, 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(x=year))+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</a:t>
            </a:r>
            <a:r>
              <a:rPr lang="en-AU" sz="1900" dirty="0" err="1">
                <a:highlight>
                  <a:srgbClr val="F07EF1"/>
                </a:highlight>
                <a:latin typeface="Courier" pitchFamily="2" charset="0"/>
              </a:rPr>
              <a:t>area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(y=processed), </a:t>
            </a:r>
            <a:r>
              <a:rPr lang="en-AU" sz="1900" dirty="0">
                <a:highlight>
                  <a:srgbClr val="F07EF1"/>
                </a:highlight>
                <a:latin typeface="Courier" pitchFamily="2" charset="0"/>
              </a:rPr>
              <a:t>fill</a:t>
            </a:r>
            <a:r>
              <a:rPr lang="en-AU" sz="1900" dirty="0">
                <a:latin typeface="Courier" pitchFamily="2" charset="0"/>
              </a:rPr>
              <a:t> = "blue", </a:t>
            </a:r>
            <a:r>
              <a:rPr lang="en-AU" sz="1900" dirty="0">
                <a:highlight>
                  <a:srgbClr val="F07EF1"/>
                </a:highlight>
                <a:latin typeface="Courier" pitchFamily="2" charset="0"/>
              </a:rPr>
              <a:t>alpha</a:t>
            </a:r>
            <a:r>
              <a:rPr lang="en-AU" sz="1900" dirty="0">
                <a:latin typeface="Courier" pitchFamily="2" charset="0"/>
              </a:rPr>
              <a:t> = 0.5)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17D1D-2C5E-75D9-DCA7-2D849A83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14977" y="373038"/>
            <a:ext cx="609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19AC-5E95-B5BB-EEA3-D69FE7F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64AB-C178-A799-D162-D0A146D37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Quick recap of last week</a:t>
            </a:r>
          </a:p>
          <a:p>
            <a:r>
              <a:rPr lang="en-AU" sz="2400" dirty="0"/>
              <a:t>A new dataset</a:t>
            </a:r>
          </a:p>
          <a:p>
            <a:r>
              <a:rPr lang="en-AU" sz="2400" dirty="0"/>
              <a:t>Plotting times series data</a:t>
            </a:r>
          </a:p>
          <a:p>
            <a:r>
              <a:rPr lang="en-AU" sz="2400" dirty="0"/>
              <a:t>Practise plotting!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21798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0A08-AB54-C56F-3D44-F6CD4D1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5" y="216243"/>
            <a:ext cx="5207353" cy="1188720"/>
          </a:xfrm>
        </p:spPr>
        <p:txBody>
          <a:bodyPr/>
          <a:lstStyle/>
          <a:p>
            <a:r>
              <a:rPr lang="en-AU" dirty="0"/>
              <a:t>Area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FFE4-342E-730A-A0C0-7EE3DB14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67" y="1539433"/>
            <a:ext cx="6486534" cy="5318568"/>
          </a:xfrm>
        </p:spPr>
        <p:txBody>
          <a:bodyPr>
            <a:normAutofit/>
          </a:bodyPr>
          <a:lstStyle/>
          <a:p>
            <a:r>
              <a:rPr lang="en-AU" dirty="0"/>
              <a:t>Can use </a:t>
            </a:r>
            <a:r>
              <a:rPr lang="en-AU" dirty="0" err="1"/>
              <a:t>geom_area</a:t>
            </a:r>
            <a:r>
              <a:rPr lang="en-AU" dirty="0"/>
              <a:t> instead to show filled region. </a:t>
            </a:r>
          </a:p>
          <a:p>
            <a:pPr marL="0" indent="0">
              <a:buNone/>
            </a:pPr>
            <a:r>
              <a:rPr lang="en-AU" sz="1900" dirty="0" err="1">
                <a:latin typeface="Courier" pitchFamily="2" charset="0"/>
              </a:rPr>
              <a:t>ggplot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df</a:t>
            </a:r>
            <a:r>
              <a:rPr lang="en-AU" sz="1900" dirty="0">
                <a:latin typeface="Courier" pitchFamily="2" charset="0"/>
              </a:rPr>
              <a:t>, 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(x=year))+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</a:t>
            </a:r>
            <a:r>
              <a:rPr lang="en-AU" sz="1900" dirty="0" err="1">
                <a:highlight>
                  <a:srgbClr val="F07EF1"/>
                </a:highlight>
                <a:latin typeface="Courier" pitchFamily="2" charset="0"/>
              </a:rPr>
              <a:t>area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(y=processed), </a:t>
            </a:r>
            <a:r>
              <a:rPr lang="en-AU" sz="1900" dirty="0">
                <a:highlight>
                  <a:srgbClr val="F07EF1"/>
                </a:highlight>
                <a:latin typeface="Courier" pitchFamily="2" charset="0"/>
              </a:rPr>
              <a:t>fill</a:t>
            </a:r>
            <a:r>
              <a:rPr lang="en-AU" sz="1900" dirty="0">
                <a:latin typeface="Courier" pitchFamily="2" charset="0"/>
              </a:rPr>
              <a:t> = "blue", </a:t>
            </a:r>
            <a:r>
              <a:rPr lang="en-AU" sz="1900" dirty="0">
                <a:highlight>
                  <a:srgbClr val="F07EF1"/>
                </a:highlight>
                <a:latin typeface="Courier" pitchFamily="2" charset="0"/>
              </a:rPr>
              <a:t>alpha</a:t>
            </a:r>
            <a:r>
              <a:rPr lang="en-AU" sz="1900" dirty="0">
                <a:latin typeface="Courier" pitchFamily="2" charset="0"/>
              </a:rPr>
              <a:t> = 0.2)+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geom_area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(y=</a:t>
            </a:r>
            <a:r>
              <a:rPr lang="en-AU" sz="1900" dirty="0" err="1">
                <a:latin typeface="Courier" pitchFamily="2" charset="0"/>
              </a:rPr>
              <a:t>human_food</a:t>
            </a:r>
            <a:r>
              <a:rPr lang="en-AU" sz="1900" dirty="0">
                <a:latin typeface="Courier" pitchFamily="2" charset="0"/>
              </a:rPr>
              <a:t>), fill = "</a:t>
            </a:r>
            <a:r>
              <a:rPr lang="en-AU" sz="1900" dirty="0" err="1">
                <a:latin typeface="Courier" pitchFamily="2" charset="0"/>
              </a:rPr>
              <a:t>deeppink</a:t>
            </a:r>
            <a:r>
              <a:rPr lang="en-AU" sz="1900" dirty="0">
                <a:latin typeface="Courier" pitchFamily="2" charset="0"/>
              </a:rPr>
              <a:t>", alpha = 0.5)+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geom_area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(y=</a:t>
            </a:r>
            <a:r>
              <a:rPr lang="en-AU" sz="1900" dirty="0" err="1">
                <a:latin typeface="Courier" pitchFamily="2" charset="0"/>
              </a:rPr>
              <a:t>animal_feed</a:t>
            </a:r>
            <a:r>
              <a:rPr lang="en-AU" sz="1900" dirty="0">
                <a:latin typeface="Courier" pitchFamily="2" charset="0"/>
              </a:rPr>
              <a:t>), fill = "orange", alpha = 0.6)+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geom_text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(1970,170000000,label = "Animal Feed"),col="</a:t>
            </a:r>
            <a:r>
              <a:rPr lang="en-AU" sz="1900" dirty="0" err="1">
                <a:latin typeface="Courier" pitchFamily="2" charset="0"/>
              </a:rPr>
              <a:t>orange",size</a:t>
            </a:r>
            <a:r>
              <a:rPr lang="en-AU" sz="1900" dirty="0">
                <a:latin typeface="Courier" pitchFamily="2" charset="0"/>
              </a:rPr>
              <a:t>=5)+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geom_text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(1970,185000000,label = "Human Food"),col="</a:t>
            </a:r>
            <a:r>
              <a:rPr lang="en-AU" sz="1900" dirty="0" err="1">
                <a:latin typeface="Courier" pitchFamily="2" charset="0"/>
              </a:rPr>
              <a:t>deeppink</a:t>
            </a:r>
            <a:r>
              <a:rPr lang="en-AU" sz="1900" dirty="0">
                <a:latin typeface="Courier" pitchFamily="2" charset="0"/>
              </a:rPr>
              <a:t>",size=5)+</a:t>
            </a:r>
          </a:p>
          <a:p>
            <a:pPr marL="0" indent="0">
              <a:buNone/>
            </a:pPr>
            <a:r>
              <a:rPr lang="en-AU" sz="1900" dirty="0">
                <a:latin typeface="Courier" pitchFamily="2" charset="0"/>
              </a:rPr>
              <a:t>  </a:t>
            </a:r>
            <a:r>
              <a:rPr lang="en-AU" sz="1900" dirty="0" err="1">
                <a:latin typeface="Courier" pitchFamily="2" charset="0"/>
              </a:rPr>
              <a:t>geom_text</a:t>
            </a:r>
            <a:r>
              <a:rPr lang="en-AU" sz="1900" dirty="0">
                <a:latin typeface="Courier" pitchFamily="2" charset="0"/>
              </a:rPr>
              <a:t>(</a:t>
            </a:r>
            <a:r>
              <a:rPr lang="en-AU" sz="1900" dirty="0" err="1">
                <a:latin typeface="Courier" pitchFamily="2" charset="0"/>
              </a:rPr>
              <a:t>aes</a:t>
            </a:r>
            <a:r>
              <a:rPr lang="en-AU" sz="1900" dirty="0">
                <a:latin typeface="Courier" pitchFamily="2" charset="0"/>
              </a:rPr>
              <a:t>(1970,200000000,label = "Processed"),col="</a:t>
            </a:r>
            <a:r>
              <a:rPr lang="en-AU" sz="1900" dirty="0" err="1">
                <a:latin typeface="Courier" pitchFamily="2" charset="0"/>
              </a:rPr>
              <a:t>blue",size</a:t>
            </a:r>
            <a:r>
              <a:rPr lang="en-AU" sz="1900" dirty="0">
                <a:latin typeface="Courier" pitchFamily="2" charset="0"/>
              </a:rPr>
              <a:t>=5)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17D1D-2C5E-75D9-DCA7-2D849A83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9000"/>
            <a:ext cx="6096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FFD3-885C-874E-15B8-BBCED04A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Tidy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DE55-73F5-9682-C990-30C0269F8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81" y="2383401"/>
            <a:ext cx="10498238" cy="42199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x-axis increments are a bit sparse can use </a:t>
            </a:r>
            <a:r>
              <a:rPr lang="en-AU" dirty="0" err="1">
                <a:latin typeface="Courier" pitchFamily="2" charset="0"/>
              </a:rPr>
              <a:t>scale_x_continuous</a:t>
            </a:r>
            <a:r>
              <a:rPr lang="en-AU" dirty="0">
                <a:latin typeface="Courier" pitchFamily="2" charset="0"/>
              </a:rPr>
              <a:t>() </a:t>
            </a:r>
            <a:r>
              <a:rPr lang="en-AU" dirty="0"/>
              <a:t>to fix this</a:t>
            </a:r>
          </a:p>
          <a:p>
            <a:pPr lvl="1">
              <a:lnSpc>
                <a:spcPct val="150000"/>
              </a:lnSpc>
            </a:pPr>
            <a:r>
              <a:rPr lang="en-AU" sz="1800" dirty="0"/>
              <a:t>Can also use this to change axis labels, add limits to axis</a:t>
            </a:r>
          </a:p>
          <a:p>
            <a:pPr lvl="1">
              <a:lnSpc>
                <a:spcPct val="150000"/>
              </a:lnSpc>
            </a:pPr>
            <a:r>
              <a:rPr lang="en-AU" sz="1800" dirty="0"/>
              <a:t>Can also use </a:t>
            </a:r>
            <a:r>
              <a:rPr lang="en-AU" sz="1800" dirty="0" err="1">
                <a:latin typeface="Courier" pitchFamily="2" charset="0"/>
              </a:rPr>
              <a:t>scale_x</a:t>
            </a:r>
            <a:r>
              <a:rPr lang="en-AU" sz="1800" dirty="0">
                <a:latin typeface="Courier" pitchFamily="2" charset="0"/>
              </a:rPr>
              <a:t>_* </a:t>
            </a:r>
            <a:r>
              <a:rPr lang="en-AU" sz="1800" dirty="0" err="1"/>
              <a:t>fuction</a:t>
            </a:r>
            <a:r>
              <a:rPr lang="en-AU" sz="1800" dirty="0"/>
              <a:t> to transform axis. For example log10 make logarithmic scale, reverse, or replace x with y and change y axis.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dirty="0" err="1">
                <a:latin typeface="Courier" pitchFamily="2" charset="0"/>
              </a:rPr>
              <a:t>scale_x_continuous</a:t>
            </a:r>
            <a:r>
              <a:rPr lang="en-AU" dirty="0">
                <a:latin typeface="Courier" pitchFamily="2" charset="0"/>
              </a:rPr>
              <a:t>(breaks = c(1960, 1970, 1980, 1990, 2000, 2010))</a:t>
            </a:r>
          </a:p>
          <a:p>
            <a:pPr>
              <a:lnSpc>
                <a:spcPct val="150000"/>
              </a:lnSpc>
            </a:pPr>
            <a:r>
              <a:rPr lang="en-AU" dirty="0"/>
              <a:t>Use</a:t>
            </a:r>
            <a:r>
              <a:rPr lang="en-AU" dirty="0">
                <a:latin typeface="Courier" pitchFamily="2" charset="0"/>
              </a:rPr>
              <a:t> </a:t>
            </a:r>
            <a:r>
              <a:rPr lang="en-AU" dirty="0" err="1">
                <a:latin typeface="Courier" pitchFamily="2" charset="0"/>
              </a:rPr>
              <a:t>theme_bw</a:t>
            </a:r>
            <a:r>
              <a:rPr lang="en-AU" dirty="0">
                <a:latin typeface="Courier" pitchFamily="2" charset="0"/>
              </a:rPr>
              <a:t>()</a:t>
            </a:r>
            <a:r>
              <a:rPr lang="en-AU" dirty="0"/>
              <a:t>to make white background of plot</a:t>
            </a:r>
          </a:p>
          <a:p>
            <a:pPr>
              <a:lnSpc>
                <a:spcPct val="150000"/>
              </a:lnSpc>
            </a:pPr>
            <a:r>
              <a:rPr lang="en-AU" dirty="0"/>
              <a:t>Change scale of y axis, do this in </a:t>
            </a:r>
            <a:r>
              <a:rPr lang="en-AU" dirty="0" err="1"/>
              <a:t>aes</a:t>
            </a:r>
            <a:r>
              <a:rPr lang="en-AU" dirty="0"/>
              <a:t>() but could also mutate dataset</a:t>
            </a:r>
          </a:p>
        </p:txBody>
      </p:sp>
    </p:spTree>
    <p:extLst>
      <p:ext uri="{BB962C8B-B14F-4D97-AF65-F5344CB8AC3E}">
        <p14:creationId xmlns:p14="http://schemas.microsoft.com/office/powerpoint/2010/main" val="122098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2184DC-243F-CDB7-669A-879842CD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0671" y="1085388"/>
            <a:ext cx="6211329" cy="5176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40D8D-DA4A-A235-0ACA-87BBE60CC873}"/>
              </a:ext>
            </a:extLst>
          </p:cNvPr>
          <p:cNvSpPr txBox="1"/>
          <p:nvPr/>
        </p:nvSpPr>
        <p:spPr>
          <a:xfrm>
            <a:off x="0" y="1085388"/>
            <a:ext cx="6096000" cy="555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400" dirty="0" err="1">
                <a:latin typeface="Courier" pitchFamily="2" charset="0"/>
              </a:rPr>
              <a:t>ggplot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df</a:t>
            </a:r>
            <a:r>
              <a:rPr lang="en-AU" sz="1400" dirty="0">
                <a:latin typeface="Courier" pitchFamily="2" charset="0"/>
              </a:rPr>
              <a:t>, 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(x=year))+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geom_area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(y=processed/1e6), fill = "blue", alpha = 0.2)+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geom_area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(y=</a:t>
            </a:r>
            <a:r>
              <a:rPr lang="en-AU" sz="1400" dirty="0" err="1">
                <a:latin typeface="Courier" pitchFamily="2" charset="0"/>
              </a:rPr>
              <a:t>human_food</a:t>
            </a:r>
            <a:r>
              <a:rPr lang="en-AU" sz="1400" dirty="0">
                <a:latin typeface="Courier" pitchFamily="2" charset="0"/>
              </a:rPr>
              <a:t>/1e6), fill = "</a:t>
            </a:r>
            <a:r>
              <a:rPr lang="en-AU" sz="1400" dirty="0" err="1">
                <a:latin typeface="Courier" pitchFamily="2" charset="0"/>
              </a:rPr>
              <a:t>deeppink</a:t>
            </a:r>
            <a:r>
              <a:rPr lang="en-AU" sz="1400" dirty="0">
                <a:latin typeface="Courier" pitchFamily="2" charset="0"/>
              </a:rPr>
              <a:t>", alpha = 0.5)+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geom_area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(y=</a:t>
            </a:r>
            <a:r>
              <a:rPr lang="en-AU" sz="1400" dirty="0" err="1">
                <a:latin typeface="Courier" pitchFamily="2" charset="0"/>
              </a:rPr>
              <a:t>animal_feed</a:t>
            </a:r>
            <a:r>
              <a:rPr lang="en-AU" sz="1400" dirty="0">
                <a:latin typeface="Courier" pitchFamily="2" charset="0"/>
              </a:rPr>
              <a:t>/1e6), fill = "orange", alpha = 0.6)+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scale_x_continuous</a:t>
            </a:r>
            <a:r>
              <a:rPr lang="en-AU" sz="1400" dirty="0">
                <a:latin typeface="Courier" pitchFamily="2" charset="0"/>
              </a:rPr>
              <a:t>(breaks = c(1960, 1970, 1980, 1990, 2000, 2010))+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geom_text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(1970,170,label = "Animal Feed"),col="</a:t>
            </a:r>
            <a:r>
              <a:rPr lang="en-AU" sz="1400" dirty="0" err="1">
                <a:latin typeface="Courier" pitchFamily="2" charset="0"/>
              </a:rPr>
              <a:t>orange",size</a:t>
            </a:r>
            <a:r>
              <a:rPr lang="en-AU" sz="1400" dirty="0">
                <a:latin typeface="Courier" pitchFamily="2" charset="0"/>
              </a:rPr>
              <a:t>=5)+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geom_text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(1970,185,label = "Human Food"),col="</a:t>
            </a:r>
            <a:r>
              <a:rPr lang="en-AU" sz="1400" dirty="0" err="1">
                <a:latin typeface="Courier" pitchFamily="2" charset="0"/>
              </a:rPr>
              <a:t>deeppink</a:t>
            </a:r>
            <a:r>
              <a:rPr lang="en-AU" sz="1400" dirty="0">
                <a:latin typeface="Courier" pitchFamily="2" charset="0"/>
              </a:rPr>
              <a:t>",size=5)+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geom_text</a:t>
            </a:r>
            <a:r>
              <a:rPr lang="en-AU" sz="1400" dirty="0">
                <a:latin typeface="Courier" pitchFamily="2" charset="0"/>
              </a:rPr>
              <a:t>(</a:t>
            </a:r>
            <a:r>
              <a:rPr lang="en-AU" sz="1400" dirty="0" err="1">
                <a:latin typeface="Courier" pitchFamily="2" charset="0"/>
              </a:rPr>
              <a:t>aes</a:t>
            </a:r>
            <a:r>
              <a:rPr lang="en-AU" sz="1400" dirty="0">
                <a:latin typeface="Courier" pitchFamily="2" charset="0"/>
              </a:rPr>
              <a:t>(1970,200,label = "Processed"),col="</a:t>
            </a:r>
            <a:r>
              <a:rPr lang="en-AU" sz="1400" dirty="0" err="1">
                <a:latin typeface="Courier" pitchFamily="2" charset="0"/>
              </a:rPr>
              <a:t>blue",size</a:t>
            </a:r>
            <a:r>
              <a:rPr lang="en-AU" sz="1400" dirty="0">
                <a:latin typeface="Courier" pitchFamily="2" charset="0"/>
              </a:rPr>
              <a:t>=5)+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labs(x= "Year", y="Quantity (Million Tonnes)")+</a:t>
            </a:r>
          </a:p>
          <a:p>
            <a:pPr>
              <a:lnSpc>
                <a:spcPct val="150000"/>
              </a:lnSpc>
            </a:pPr>
            <a:r>
              <a:rPr lang="en-AU" sz="1400" dirty="0">
                <a:latin typeface="Courier" pitchFamily="2" charset="0"/>
              </a:rPr>
              <a:t>  </a:t>
            </a:r>
            <a:r>
              <a:rPr lang="en-AU" sz="1400" dirty="0" err="1">
                <a:latin typeface="Courier" pitchFamily="2" charset="0"/>
              </a:rPr>
              <a:t>theme_bw</a:t>
            </a:r>
            <a:r>
              <a:rPr lang="en-AU" sz="1400" dirty="0">
                <a:latin typeface="Courier" pitchFamily="2" charset="0"/>
              </a:rPr>
              <a:t>()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2976E1D-6459-72C5-28CB-B877E4B9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5" y="88591"/>
            <a:ext cx="4783122" cy="829384"/>
          </a:xfrm>
        </p:spPr>
        <p:txBody>
          <a:bodyPr/>
          <a:lstStyle/>
          <a:p>
            <a:r>
              <a:rPr lang="en-AU" dirty="0"/>
              <a:t>Final plot</a:t>
            </a:r>
          </a:p>
        </p:txBody>
      </p:sp>
    </p:spTree>
    <p:extLst>
      <p:ext uri="{BB962C8B-B14F-4D97-AF65-F5344CB8AC3E}">
        <p14:creationId xmlns:p14="http://schemas.microsoft.com/office/powerpoint/2010/main" val="201290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4B03-3913-B569-E8F8-D0BDD5D9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BF47-60A9-5596-F99D-C83EA174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2638044"/>
            <a:ext cx="10731062" cy="3101983"/>
          </a:xfrm>
        </p:spPr>
        <p:txBody>
          <a:bodyPr/>
          <a:lstStyle/>
          <a:p>
            <a:r>
              <a:rPr lang="en-AU" dirty="0"/>
              <a:t>Used </a:t>
            </a:r>
            <a:r>
              <a:rPr lang="en-AU" dirty="0" err="1"/>
              <a:t>geom_line</a:t>
            </a:r>
            <a:r>
              <a:rPr lang="en-AU" dirty="0"/>
              <a:t> and </a:t>
            </a:r>
            <a:r>
              <a:rPr lang="en-AU" dirty="0" err="1"/>
              <a:t>geom_area</a:t>
            </a:r>
            <a:r>
              <a:rPr lang="en-AU" dirty="0"/>
              <a:t> to show time series data</a:t>
            </a:r>
          </a:p>
          <a:p>
            <a:r>
              <a:rPr lang="en-AU" dirty="0"/>
              <a:t>Filtered new dataset</a:t>
            </a:r>
          </a:p>
          <a:p>
            <a:r>
              <a:rPr lang="en-AU" dirty="0"/>
              <a:t>Utilised colour and alpha options</a:t>
            </a:r>
          </a:p>
          <a:p>
            <a:r>
              <a:rPr lang="en-AU" dirty="0"/>
              <a:t>Add annotation to plot using </a:t>
            </a:r>
            <a:r>
              <a:rPr lang="en-AU" dirty="0" err="1"/>
              <a:t>geom_text</a:t>
            </a:r>
            <a:endParaRPr lang="en-AU" dirty="0"/>
          </a:p>
          <a:p>
            <a:r>
              <a:rPr lang="en-AU" dirty="0"/>
              <a:t>Edited axis using </a:t>
            </a:r>
            <a:r>
              <a:rPr lang="en-AU" dirty="0" err="1"/>
              <a:t>scale_x</a:t>
            </a:r>
            <a:r>
              <a:rPr lang="en-AU" dirty="0"/>
              <a:t>_*</a:t>
            </a:r>
          </a:p>
        </p:txBody>
      </p:sp>
    </p:spTree>
    <p:extLst>
      <p:ext uri="{BB962C8B-B14F-4D97-AF65-F5344CB8AC3E}">
        <p14:creationId xmlns:p14="http://schemas.microsoft.com/office/powerpoint/2010/main" val="25982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EA92-5F74-20BA-0037-B1DA5344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Tidytuesday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2B5B1-65EA-EB2E-7428-CFFEAA3FA214}"/>
              </a:ext>
            </a:extLst>
          </p:cNvPr>
          <p:cNvSpPr txBox="1"/>
          <p:nvPr/>
        </p:nvSpPr>
        <p:spPr>
          <a:xfrm>
            <a:off x="532435" y="5893308"/>
            <a:ext cx="5072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Datasets and the plots people have made from them</a:t>
            </a:r>
          </a:p>
          <a:p>
            <a:r>
              <a:rPr lang="en-AU" dirty="0"/>
              <a:t>https://</a:t>
            </a:r>
            <a:r>
              <a:rPr lang="en-AU" dirty="0" err="1"/>
              <a:t>shiny.rstudio.com</a:t>
            </a:r>
            <a:r>
              <a:rPr lang="en-AU" dirty="0"/>
              <a:t>/gallery/tidy-</a:t>
            </a:r>
            <a:r>
              <a:rPr lang="en-AU" dirty="0" err="1"/>
              <a:t>tuesday.html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59491-8314-4571-CBB6-F891C6DA1DB3}"/>
              </a:ext>
            </a:extLst>
          </p:cNvPr>
          <p:cNvSpPr/>
          <p:nvPr/>
        </p:nvSpPr>
        <p:spPr>
          <a:xfrm>
            <a:off x="6433013" y="6170307"/>
            <a:ext cx="446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rfordatascience</a:t>
            </a:r>
            <a:r>
              <a:rPr lang="en-AU" dirty="0"/>
              <a:t>/</a:t>
            </a:r>
            <a:r>
              <a:rPr lang="en-AU" dirty="0" err="1"/>
              <a:t>tidytuesday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EFCD77-94C0-A232-13C5-C55DA1B7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06" y="2304577"/>
            <a:ext cx="7168587" cy="358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061F82-5606-376C-B67D-ABCBD15C30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71438"/>
            <a:ext cx="8782050" cy="6786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027B4-5313-656A-6CBC-4B6828D1DABD}"/>
              </a:ext>
            </a:extLst>
          </p:cNvPr>
          <p:cNvSpPr txBox="1"/>
          <p:nvPr/>
        </p:nvSpPr>
        <p:spPr>
          <a:xfrm>
            <a:off x="9101958" y="1145627"/>
            <a:ext cx="286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Cheat sheets available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E6DAC-053B-17FF-28FF-0111AB51C8E5}"/>
              </a:ext>
            </a:extLst>
          </p:cNvPr>
          <p:cNvSpPr txBox="1"/>
          <p:nvPr/>
        </p:nvSpPr>
        <p:spPr>
          <a:xfrm>
            <a:off x="8933794" y="5791200"/>
            <a:ext cx="316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www.rstudio.com</a:t>
            </a:r>
            <a:r>
              <a:rPr lang="en-AU" dirty="0"/>
              <a:t>/resources/</a:t>
            </a:r>
            <a:r>
              <a:rPr lang="en-AU" dirty="0" err="1"/>
              <a:t>cheatsheets</a:t>
            </a:r>
            <a:r>
              <a:rPr lang="en-AU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807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311-161F-F1B3-880A-ABA85A3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D9B9-AFC6-959E-4AC3-6B4B686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3" y="2153413"/>
            <a:ext cx="10737951" cy="4506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2300" dirty="0" err="1"/>
              <a:t>ggplot</a:t>
            </a:r>
            <a:r>
              <a:rPr lang="en-AU" sz="2300" dirty="0"/>
              <a:t> basic structure</a:t>
            </a:r>
          </a:p>
          <a:p>
            <a:pPr lvl="1">
              <a:lnSpc>
                <a:spcPct val="150000"/>
              </a:lnSpc>
            </a:pPr>
            <a:r>
              <a:rPr lang="en-AU" sz="2000" dirty="0" err="1">
                <a:latin typeface="Courier" pitchFamily="2" charset="0"/>
              </a:rPr>
              <a:t>ggplot</a:t>
            </a:r>
            <a:r>
              <a:rPr lang="en-AU" sz="2000" dirty="0">
                <a:latin typeface="Courier" pitchFamily="2" charset="0"/>
              </a:rPr>
              <a:t>(data = &lt;DATA&gt;, mapping = </a:t>
            </a:r>
            <a:r>
              <a:rPr lang="en-AU" sz="2000" dirty="0" err="1">
                <a:latin typeface="Courier" pitchFamily="2" charset="0"/>
              </a:rPr>
              <a:t>aes</a:t>
            </a:r>
            <a:r>
              <a:rPr lang="en-AU" sz="2000" dirty="0">
                <a:latin typeface="Courier" pitchFamily="2" charset="0"/>
              </a:rPr>
              <a:t>(&lt;MAPPINGS&gt;)) + &lt;GEOM_FUNCTION&gt;()</a:t>
            </a:r>
          </a:p>
          <a:p>
            <a:pPr>
              <a:lnSpc>
                <a:spcPct val="150000"/>
              </a:lnSpc>
            </a:pPr>
            <a:r>
              <a:rPr lang="en-AU" sz="2300" dirty="0"/>
              <a:t>Mappings</a:t>
            </a:r>
            <a:endParaRPr lang="en-AU" sz="2000" dirty="0"/>
          </a:p>
          <a:p>
            <a:pPr lvl="1">
              <a:lnSpc>
                <a:spcPct val="150000"/>
              </a:lnSpc>
            </a:pPr>
            <a:r>
              <a:rPr lang="en-AU" sz="2100" dirty="0">
                <a:latin typeface="Courier" pitchFamily="2" charset="0"/>
              </a:rPr>
              <a:t>x, y, col etc</a:t>
            </a:r>
          </a:p>
          <a:p>
            <a:pPr>
              <a:lnSpc>
                <a:spcPct val="150000"/>
              </a:lnSpc>
            </a:pPr>
            <a:r>
              <a:rPr lang="en-AU" sz="2200" dirty="0" err="1"/>
              <a:t>Geom_functions</a:t>
            </a:r>
            <a:endParaRPr lang="en-AU" sz="2200" dirty="0"/>
          </a:p>
          <a:p>
            <a:pPr lvl="1">
              <a:lnSpc>
                <a:spcPct val="150000"/>
              </a:lnSpc>
            </a:pPr>
            <a:r>
              <a:rPr lang="en-AU" sz="2100" dirty="0" err="1">
                <a:latin typeface="Courier" pitchFamily="2" charset="0"/>
              </a:rPr>
              <a:t>geom_point</a:t>
            </a:r>
            <a:r>
              <a:rPr lang="en-AU" sz="2100" dirty="0">
                <a:latin typeface="Courier" pitchFamily="2" charset="0"/>
              </a:rPr>
              <a:t>, </a:t>
            </a:r>
            <a:r>
              <a:rPr lang="en-AU" sz="2100" dirty="0" err="1">
                <a:latin typeface="Courier" pitchFamily="2" charset="0"/>
              </a:rPr>
              <a:t>geom_violin</a:t>
            </a:r>
            <a:r>
              <a:rPr lang="en-AU" sz="2100" dirty="0">
                <a:latin typeface="Courier" pitchFamily="2" charset="0"/>
              </a:rPr>
              <a:t>, </a:t>
            </a:r>
            <a:r>
              <a:rPr lang="en-AU" sz="2100" dirty="0" err="1">
                <a:latin typeface="Courier" pitchFamily="2" charset="0"/>
              </a:rPr>
              <a:t>geom_boxplot</a:t>
            </a:r>
            <a:r>
              <a:rPr lang="en-AU" sz="2100" dirty="0">
                <a:latin typeface="Courier" pitchFamily="2" charset="0"/>
              </a:rPr>
              <a:t>, </a:t>
            </a:r>
            <a:r>
              <a:rPr lang="en-AU" sz="2100" dirty="0" err="1">
                <a:latin typeface="Courier" pitchFamily="2" charset="0"/>
              </a:rPr>
              <a:t>geom_smooth</a:t>
            </a:r>
            <a:endParaRPr lang="en-AU" sz="21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2200" dirty="0"/>
              <a:t>Facets</a:t>
            </a:r>
          </a:p>
          <a:p>
            <a:pPr lvl="1">
              <a:lnSpc>
                <a:spcPct val="150000"/>
              </a:lnSpc>
            </a:pPr>
            <a:r>
              <a:rPr lang="en-AU" sz="2100" dirty="0"/>
              <a:t>Using</a:t>
            </a:r>
            <a:r>
              <a:rPr lang="en-AU" sz="2100" dirty="0">
                <a:latin typeface="Courier" pitchFamily="2" charset="0"/>
              </a:rPr>
              <a:t> </a:t>
            </a:r>
            <a:r>
              <a:rPr lang="en-AU" sz="2100" dirty="0" err="1">
                <a:latin typeface="Courier" pitchFamily="2" charset="0"/>
              </a:rPr>
              <a:t>facet_wrap</a:t>
            </a:r>
            <a:r>
              <a:rPr lang="en-AU" sz="2100" dirty="0">
                <a:latin typeface="Courier" pitchFamily="2" charset="0"/>
              </a:rPr>
              <a:t> </a:t>
            </a:r>
            <a:r>
              <a:rPr lang="en-AU" sz="2100" dirty="0"/>
              <a:t>and</a:t>
            </a:r>
            <a:r>
              <a:rPr lang="en-AU" sz="2100" dirty="0">
                <a:latin typeface="Courier" pitchFamily="2" charset="0"/>
              </a:rPr>
              <a:t> </a:t>
            </a:r>
            <a:r>
              <a:rPr lang="en-AU" sz="2100" dirty="0" err="1">
                <a:latin typeface="Courier" pitchFamily="2" charset="0"/>
              </a:rPr>
              <a:t>facet_grid</a:t>
            </a:r>
            <a:endParaRPr lang="en-AU" sz="2100" dirty="0">
              <a:latin typeface="Courier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C4FE68-A05F-85AE-7C12-0E2D5973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233" y="3830595"/>
            <a:ext cx="2316771" cy="26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8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D311-161F-F1B3-880A-ABA85A35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D9B9-AFC6-959E-4AC3-6B4B6861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54" y="2271713"/>
            <a:ext cx="6833216" cy="4586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300" dirty="0"/>
              <a:t>Tidying plot</a:t>
            </a:r>
          </a:p>
          <a:p>
            <a:pPr marL="457200" lvl="2">
              <a:lnSpc>
                <a:spcPct val="150000"/>
              </a:lnSpc>
            </a:pPr>
            <a:r>
              <a:rPr lang="en-AU" sz="1900" dirty="0">
                <a:latin typeface="Courier" pitchFamily="2" charset="0"/>
              </a:rPr>
              <a:t>labs()</a:t>
            </a:r>
            <a:r>
              <a:rPr lang="en-AU" sz="1900" dirty="0"/>
              <a:t> – to change axis labels</a:t>
            </a:r>
          </a:p>
          <a:p>
            <a:pPr lvl="1">
              <a:lnSpc>
                <a:spcPct val="150000"/>
              </a:lnSpc>
            </a:pPr>
            <a:r>
              <a:rPr lang="en-AU" sz="1900" dirty="0">
                <a:latin typeface="Courier" pitchFamily="2" charset="0"/>
              </a:rPr>
              <a:t>theme(</a:t>
            </a:r>
            <a:r>
              <a:rPr lang="en-AU" sz="1900" dirty="0" err="1">
                <a:latin typeface="Courier" pitchFamily="2" charset="0"/>
              </a:rPr>
              <a:t>legend.position</a:t>
            </a:r>
            <a:r>
              <a:rPr lang="en-AU" sz="1900" dirty="0">
                <a:latin typeface="Courier" pitchFamily="2" charset="0"/>
              </a:rPr>
              <a:t>=“none”) </a:t>
            </a:r>
            <a:r>
              <a:rPr lang="en-AU" sz="1900" dirty="0"/>
              <a:t>– to remove legend key</a:t>
            </a:r>
          </a:p>
          <a:p>
            <a:pPr>
              <a:lnSpc>
                <a:spcPct val="150000"/>
              </a:lnSpc>
            </a:pPr>
            <a:r>
              <a:rPr lang="en-AU" sz="2300" dirty="0"/>
              <a:t>Saving plots</a:t>
            </a:r>
          </a:p>
          <a:p>
            <a:pPr lvl="1"/>
            <a:r>
              <a:rPr lang="en-AU" sz="1900" dirty="0" err="1">
                <a:latin typeface="Courier" pitchFamily="2" charset="0"/>
              </a:rPr>
              <a:t>ggsave</a:t>
            </a:r>
            <a:r>
              <a:rPr lang="en-AU" sz="1900" dirty="0">
                <a:latin typeface="Courier" pitchFamily="2" charset="0"/>
              </a:rPr>
              <a:t>("</a:t>
            </a:r>
            <a:r>
              <a:rPr lang="en-AU" sz="1900" dirty="0" err="1">
                <a:latin typeface="Courier" pitchFamily="2" charset="0"/>
              </a:rPr>
              <a:t>plot.jpg</a:t>
            </a:r>
            <a:r>
              <a:rPr lang="en-AU" sz="1900" dirty="0">
                <a:latin typeface="Courier" pitchFamily="2" charset="0"/>
              </a:rPr>
              <a:t>", plot = plot, width = 5, height = 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8A722-247D-3DA2-175E-B08D260B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3988" y="2256021"/>
            <a:ext cx="4875378" cy="4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6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DCC9F-721E-0D2A-9F61-50E7CE9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Today’s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ACDD3-8399-7DA6-45DD-CFE095F8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0842" y="85726"/>
            <a:ext cx="6370316" cy="3870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D9FF2-AFE4-425C-C436-1D4EA91A99F8}"/>
              </a:ext>
            </a:extLst>
          </p:cNvPr>
          <p:cNvSpPr txBox="1"/>
          <p:nvPr/>
        </p:nvSpPr>
        <p:spPr>
          <a:xfrm>
            <a:off x="2194611" y="5846642"/>
            <a:ext cx="7802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Soybean production and use by year and country, from </a:t>
            </a:r>
            <a:r>
              <a:rPr lang="en-AU" dirty="0" err="1">
                <a:solidFill>
                  <a:schemeClr val="bg1"/>
                </a:solidFill>
              </a:rPr>
              <a:t>tidytuesdays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https://</a:t>
            </a:r>
            <a:r>
              <a:rPr lang="en-AU" dirty="0" err="1">
                <a:solidFill>
                  <a:schemeClr val="bg1"/>
                </a:solidFill>
              </a:rPr>
              <a:t>github.com</a:t>
            </a:r>
            <a:r>
              <a:rPr lang="en-AU" dirty="0">
                <a:solidFill>
                  <a:schemeClr val="bg1"/>
                </a:solidFill>
              </a:rPr>
              <a:t>/</a:t>
            </a:r>
            <a:r>
              <a:rPr lang="en-AU" dirty="0" err="1">
                <a:solidFill>
                  <a:schemeClr val="bg1"/>
                </a:solidFill>
              </a:rPr>
              <a:t>rfordatascience</a:t>
            </a:r>
            <a:r>
              <a:rPr lang="en-AU" dirty="0">
                <a:solidFill>
                  <a:schemeClr val="bg1"/>
                </a:solidFill>
              </a:rPr>
              <a:t>/</a:t>
            </a:r>
            <a:r>
              <a:rPr lang="en-AU" dirty="0" err="1">
                <a:solidFill>
                  <a:schemeClr val="bg1"/>
                </a:solidFill>
              </a:rPr>
              <a:t>tidytuesday</a:t>
            </a:r>
            <a:r>
              <a:rPr lang="en-AU" dirty="0">
                <a:solidFill>
                  <a:schemeClr val="bg1"/>
                </a:solidFill>
              </a:rPr>
              <a:t>/tree/master/data/2021/2021-04-06 </a:t>
            </a:r>
          </a:p>
        </p:txBody>
      </p:sp>
    </p:spTree>
    <p:extLst>
      <p:ext uri="{BB962C8B-B14F-4D97-AF65-F5344CB8AC3E}">
        <p14:creationId xmlns:p14="http://schemas.microsoft.com/office/powerpoint/2010/main" val="112070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CC9F-721E-0D2A-9F61-50E7CE9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What can we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ACDD3-8399-7DA6-45DD-CFE095F8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0842" y="85726"/>
            <a:ext cx="6370316" cy="38709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56B1DA-0621-E060-50CA-5C13750620CE}"/>
              </a:ext>
            </a:extLst>
          </p:cNvPr>
          <p:cNvSpPr/>
          <p:nvPr/>
        </p:nvSpPr>
        <p:spPr>
          <a:xfrm>
            <a:off x="5369088" y="582362"/>
            <a:ext cx="1124179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4F3F2-C4F5-CABD-4688-57819620B193}"/>
              </a:ext>
            </a:extLst>
          </p:cNvPr>
          <p:cNvSpPr/>
          <p:nvPr/>
        </p:nvSpPr>
        <p:spPr>
          <a:xfrm>
            <a:off x="6591389" y="582362"/>
            <a:ext cx="12223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1F34B-8B94-944A-4CFE-DA268B4FEBE4}"/>
              </a:ext>
            </a:extLst>
          </p:cNvPr>
          <p:cNvSpPr/>
          <p:nvPr/>
        </p:nvSpPr>
        <p:spPr>
          <a:xfrm>
            <a:off x="7911812" y="582361"/>
            <a:ext cx="1039701" cy="2270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C92B4B-C26B-877D-BA2A-DA1DFBE38D4C}"/>
              </a:ext>
            </a:extLst>
          </p:cNvPr>
          <p:cNvSpPr/>
          <p:nvPr/>
        </p:nvSpPr>
        <p:spPr>
          <a:xfrm>
            <a:off x="4800177" y="582361"/>
            <a:ext cx="470789" cy="227049"/>
          </a:xfrm>
          <a:prstGeom prst="rect">
            <a:avLst/>
          </a:prstGeom>
          <a:solidFill>
            <a:srgbClr val="F07EF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FF00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0C889-F2E9-F9D4-911B-194B289B6B8E}"/>
              </a:ext>
            </a:extLst>
          </p:cNvPr>
          <p:cNvSpPr/>
          <p:nvPr/>
        </p:nvSpPr>
        <p:spPr>
          <a:xfrm>
            <a:off x="3314391" y="582360"/>
            <a:ext cx="661708" cy="22704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36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10026868" cy="3385710"/>
          </a:xfrm>
        </p:spPr>
        <p:txBody>
          <a:bodyPr>
            <a:normAutofit/>
          </a:bodyPr>
          <a:lstStyle/>
          <a:p>
            <a:r>
              <a:rPr lang="en-AU" sz="2000" dirty="0"/>
              <a:t>Today’s data can be plotted over time!</a:t>
            </a:r>
            <a:endParaRPr lang="en-AU" sz="2000" dirty="0">
              <a:latin typeface="Courier" pitchFamily="2" charset="0"/>
            </a:endParaRPr>
          </a:p>
          <a:p>
            <a:r>
              <a:rPr lang="en-AU" sz="2000" dirty="0"/>
              <a:t>Most obvious option is a line graph.</a:t>
            </a:r>
          </a:p>
          <a:p>
            <a:r>
              <a:rPr lang="en-AU" sz="2000" dirty="0">
                <a:latin typeface="Courier" pitchFamily="2" charset="0"/>
              </a:rPr>
              <a:t>Use </a:t>
            </a:r>
            <a:r>
              <a:rPr lang="en-AU" sz="2000" dirty="0" err="1">
                <a:latin typeface="Courier" pitchFamily="2" charset="0"/>
              </a:rPr>
              <a:t>geom_line</a:t>
            </a:r>
            <a:r>
              <a:rPr lang="en-AU" sz="2000" dirty="0">
                <a:latin typeface="Courier" pitchFamily="2" charset="0"/>
              </a:rPr>
              <a:t>() function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8314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10026868" cy="3385710"/>
          </a:xfrm>
        </p:spPr>
        <p:txBody>
          <a:bodyPr>
            <a:normAutofit/>
          </a:bodyPr>
          <a:lstStyle/>
          <a:p>
            <a:r>
              <a:rPr lang="en-AU" sz="2000" dirty="0"/>
              <a:t>Today’s data can be plotted over time!</a:t>
            </a:r>
            <a:endParaRPr lang="en-AU" sz="2000" dirty="0">
              <a:latin typeface="Courier" pitchFamily="2" charset="0"/>
            </a:endParaRPr>
          </a:p>
          <a:p>
            <a:r>
              <a:rPr lang="en-AU" sz="2000" dirty="0"/>
              <a:t>Most obvious option is a line graph.</a:t>
            </a:r>
          </a:p>
          <a:p>
            <a:r>
              <a:rPr lang="en-AU" sz="2000" dirty="0">
                <a:latin typeface="Courier" pitchFamily="2" charset="0"/>
              </a:rPr>
              <a:t>Use </a:t>
            </a:r>
            <a:r>
              <a:rPr lang="en-AU" sz="2000" dirty="0" err="1">
                <a:latin typeface="Courier" pitchFamily="2" charset="0"/>
              </a:rPr>
              <a:t>geom_line</a:t>
            </a:r>
            <a:r>
              <a:rPr lang="en-AU" sz="2000" dirty="0">
                <a:latin typeface="Courier" pitchFamily="2" charset="0"/>
              </a:rPr>
              <a:t>() function.</a:t>
            </a:r>
          </a:p>
          <a:p>
            <a:pPr marL="0" indent="0">
              <a:buNone/>
            </a:pPr>
            <a:endParaRPr lang="en-AU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000" dirty="0" err="1">
                <a:latin typeface="Courier" pitchFamily="2" charset="0"/>
              </a:rPr>
              <a:t>ggplot</a:t>
            </a:r>
            <a:r>
              <a:rPr lang="en-AU" sz="2000" dirty="0">
                <a:latin typeface="Courier" pitchFamily="2" charset="0"/>
              </a:rPr>
              <a:t>(soy, </a:t>
            </a:r>
            <a:r>
              <a:rPr lang="en-AU" sz="2000" dirty="0" err="1">
                <a:latin typeface="Courier" pitchFamily="2" charset="0"/>
              </a:rPr>
              <a:t>aes</a:t>
            </a:r>
            <a:r>
              <a:rPr lang="en-AU" sz="2000" dirty="0">
                <a:latin typeface="Courier" pitchFamily="2" charset="0"/>
              </a:rPr>
              <a:t>(x=year, y=processed))+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</a:rPr>
              <a:t>  </a:t>
            </a:r>
            <a:r>
              <a:rPr lang="en-AU" sz="2000" dirty="0" err="1">
                <a:latin typeface="Courier" pitchFamily="2" charset="0"/>
              </a:rPr>
              <a:t>geom_line</a:t>
            </a:r>
            <a:r>
              <a:rPr lang="en-AU" sz="2000" dirty="0">
                <a:latin typeface="Courier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04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30D-32B4-6040-1730-F6CBAF3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A9F-6217-15C4-4290-C03BD321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70" y="2354318"/>
            <a:ext cx="10026868" cy="338571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Today’s data can be plotted over time!</a:t>
            </a:r>
            <a:endParaRPr lang="en-AU" sz="2000" dirty="0">
              <a:latin typeface="Courier" pitchFamily="2" charset="0"/>
            </a:endParaRPr>
          </a:p>
          <a:p>
            <a:r>
              <a:rPr lang="en-AU" sz="2000" dirty="0"/>
              <a:t>Most obvious option is a line graph.</a:t>
            </a:r>
          </a:p>
          <a:p>
            <a:r>
              <a:rPr lang="en-AU" sz="2000" dirty="0">
                <a:latin typeface="Courier" pitchFamily="2" charset="0"/>
              </a:rPr>
              <a:t>Use </a:t>
            </a:r>
            <a:r>
              <a:rPr lang="en-AU" sz="2000" dirty="0" err="1">
                <a:latin typeface="Courier" pitchFamily="2" charset="0"/>
              </a:rPr>
              <a:t>geom_line</a:t>
            </a:r>
            <a:r>
              <a:rPr lang="en-AU" sz="2000" dirty="0">
                <a:latin typeface="Courier" pitchFamily="2" charset="0"/>
              </a:rPr>
              <a:t>() function.</a:t>
            </a:r>
          </a:p>
          <a:p>
            <a:pPr marL="0" indent="0">
              <a:buNone/>
            </a:pPr>
            <a:endParaRPr lang="en-AU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000" dirty="0" err="1">
                <a:latin typeface="Courier" pitchFamily="2" charset="0"/>
              </a:rPr>
              <a:t>ggplot</a:t>
            </a:r>
            <a:r>
              <a:rPr lang="en-AU" sz="2000" dirty="0">
                <a:latin typeface="Courier" pitchFamily="2" charset="0"/>
              </a:rPr>
              <a:t>(soy, </a:t>
            </a:r>
            <a:r>
              <a:rPr lang="en-AU" sz="2000" dirty="0" err="1">
                <a:latin typeface="Courier" pitchFamily="2" charset="0"/>
              </a:rPr>
              <a:t>aes</a:t>
            </a:r>
            <a:r>
              <a:rPr lang="en-AU" sz="2000" dirty="0">
                <a:latin typeface="Courier" pitchFamily="2" charset="0"/>
              </a:rPr>
              <a:t>(x=year, y=processed))+</a:t>
            </a:r>
          </a:p>
          <a:p>
            <a:pPr marL="0" indent="0">
              <a:buNone/>
            </a:pPr>
            <a:r>
              <a:rPr lang="en-AU" sz="2000" dirty="0">
                <a:latin typeface="Courier" pitchFamily="2" charset="0"/>
              </a:rPr>
              <a:t>  </a:t>
            </a:r>
            <a:r>
              <a:rPr lang="en-AU" sz="2000" dirty="0" err="1">
                <a:latin typeface="Courier" pitchFamily="2" charset="0"/>
              </a:rPr>
              <a:t>geom_line</a:t>
            </a:r>
            <a:r>
              <a:rPr lang="en-AU" sz="2000" dirty="0">
                <a:latin typeface="Courier" pitchFamily="2" charset="0"/>
              </a:rPr>
              <a:t>()</a:t>
            </a:r>
          </a:p>
          <a:p>
            <a:r>
              <a:rPr lang="en-AU" sz="2000" dirty="0"/>
              <a:t>If multiple variables need to use colour or </a:t>
            </a:r>
          </a:p>
          <a:p>
            <a:pPr marL="0" indent="0">
              <a:buNone/>
            </a:pPr>
            <a:r>
              <a:rPr lang="en-AU" sz="2000" dirty="0"/>
              <a:t>group to separate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E2BE9-4AD8-60C6-93F8-D90371FB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70" y="2446637"/>
            <a:ext cx="4830954" cy="40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532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1626</TotalTime>
  <Words>1401</Words>
  <Application>Microsoft Macintosh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</vt:lpstr>
      <vt:lpstr>Gill Sans MT</vt:lpstr>
      <vt:lpstr>Parcel</vt:lpstr>
      <vt:lpstr>Ggplot2 continued…</vt:lpstr>
      <vt:lpstr>Outline for today</vt:lpstr>
      <vt:lpstr>Quick recap</vt:lpstr>
      <vt:lpstr>Quick recap</vt:lpstr>
      <vt:lpstr>Today’s dataset</vt:lpstr>
      <vt:lpstr>What can we plot</vt:lpstr>
      <vt:lpstr>Time series data</vt:lpstr>
      <vt:lpstr>Time series data</vt:lpstr>
      <vt:lpstr>Time series data</vt:lpstr>
      <vt:lpstr>PowerPoint Presentation</vt:lpstr>
      <vt:lpstr>PowerPoint Presentation</vt:lpstr>
      <vt:lpstr>PowerPoint Presentation</vt:lpstr>
      <vt:lpstr>Adding more variables</vt:lpstr>
      <vt:lpstr>To add additional variables, add more geom layers</vt:lpstr>
      <vt:lpstr>To add additional variables, add more geom layers</vt:lpstr>
      <vt:lpstr>To add additional variables, add more geom layers</vt:lpstr>
      <vt:lpstr>Colour and label lines</vt:lpstr>
      <vt:lpstr>PowerPoint Presentation</vt:lpstr>
      <vt:lpstr>Area plots</vt:lpstr>
      <vt:lpstr>Area plots</vt:lpstr>
      <vt:lpstr>Tidy axes</vt:lpstr>
      <vt:lpstr>Final plot</vt:lpstr>
      <vt:lpstr>Summary</vt:lpstr>
      <vt:lpstr>Tidytuesday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Olivia Lenore Johnson</dc:creator>
  <cp:lastModifiedBy>Olivia Lenore Johnson</cp:lastModifiedBy>
  <cp:revision>9</cp:revision>
  <dcterms:created xsi:type="dcterms:W3CDTF">2022-05-03T04:04:35Z</dcterms:created>
  <dcterms:modified xsi:type="dcterms:W3CDTF">2022-05-18T03:18:48Z</dcterms:modified>
</cp:coreProperties>
</file>