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37"/>
  </p:notesMasterIdLst>
  <p:sldIdLst>
    <p:sldId id="256" r:id="rId2"/>
    <p:sldId id="258" r:id="rId3"/>
    <p:sldId id="259" r:id="rId4"/>
    <p:sldId id="261" r:id="rId5"/>
    <p:sldId id="264" r:id="rId6"/>
    <p:sldId id="270" r:id="rId7"/>
    <p:sldId id="271" r:id="rId8"/>
    <p:sldId id="265" r:id="rId9"/>
    <p:sldId id="274" r:id="rId10"/>
    <p:sldId id="273" r:id="rId11"/>
    <p:sldId id="272" r:id="rId12"/>
    <p:sldId id="275" r:id="rId13"/>
    <p:sldId id="297" r:id="rId14"/>
    <p:sldId id="267" r:id="rId15"/>
    <p:sldId id="276" r:id="rId16"/>
    <p:sldId id="277" r:id="rId17"/>
    <p:sldId id="278" r:id="rId18"/>
    <p:sldId id="268" r:id="rId19"/>
    <p:sldId id="279" r:id="rId20"/>
    <p:sldId id="280" r:id="rId21"/>
    <p:sldId id="282" r:id="rId22"/>
    <p:sldId id="281" r:id="rId23"/>
    <p:sldId id="287" r:id="rId24"/>
    <p:sldId id="262" r:id="rId25"/>
    <p:sldId id="296" r:id="rId26"/>
    <p:sldId id="293" r:id="rId27"/>
    <p:sldId id="292" r:id="rId28"/>
    <p:sldId id="291" r:id="rId29"/>
    <p:sldId id="290" r:id="rId30"/>
    <p:sldId id="289" r:id="rId31"/>
    <p:sldId id="301" r:id="rId32"/>
    <p:sldId id="288" r:id="rId33"/>
    <p:sldId id="299" r:id="rId34"/>
    <p:sldId id="300" r:id="rId35"/>
    <p:sldId id="26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6"/>
    <p:restoredTop sz="96327"/>
  </p:normalViewPr>
  <p:slideViewPr>
    <p:cSldViewPr snapToGrid="0" snapToObjects="1" showGuides="1">
      <p:cViewPr varScale="1">
        <p:scale>
          <a:sx n="143" d="100"/>
          <a:sy n="143" d="100"/>
        </p:scale>
        <p:origin x="126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5D4B9-DCF6-5342-AA9C-B396A16F726D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AEF2C-4AE6-564F-9DCC-D6E18F096D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746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Run through </a:t>
            </a:r>
            <a:r>
              <a:rPr lang="en-AU" dirty="0" err="1"/>
              <a:t>Rstudio</a:t>
            </a:r>
            <a:r>
              <a:rPr lang="en-AU"/>
              <a:t> window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AEF2C-4AE6-564F-9DCC-D6E18F096D1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9783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AEF2C-4AE6-564F-9DCC-D6E18F096D1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963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196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9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5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0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7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1119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9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9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7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2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34C9-C56D-4C48-8F04-26A0F1821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/>
              <a:t>Introduction to RStudio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4B0CE-0133-054B-8EFA-AE8C5FBBE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Adelaide Code Club </a:t>
            </a:r>
          </a:p>
          <a:p>
            <a:r>
              <a:rPr lang="en-AU"/>
              <a:t>24/03/2022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142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3E66-1B10-6542-859D-9C9288BF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7C32-DB6E-4B48-9DB5-C2EB7098B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2638044"/>
            <a:ext cx="10729913" cy="3101983"/>
          </a:xfrm>
        </p:spPr>
        <p:txBody>
          <a:bodyPr>
            <a:noAutofit/>
          </a:bodyPr>
          <a:lstStyle/>
          <a:p>
            <a:r>
              <a:rPr lang="en-AU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variable is a value that you assign a name to.</a:t>
            </a:r>
          </a:p>
          <a:p>
            <a:pPr lvl="1"/>
            <a:r>
              <a:rPr lang="en-AU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names can be whatever you want, they cant have spaces but can include _ or ‘ . ’. 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( x , </a:t>
            </a:r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sample.one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 , s_1)</a:t>
            </a:r>
          </a:p>
          <a:p>
            <a:r>
              <a:rPr lang="en-AU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Assign values using ‘</a:t>
            </a:r>
            <a:r>
              <a:rPr lang="en-AU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&lt;-</a:t>
            </a:r>
            <a:r>
              <a:rPr lang="en-AU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or ‘=‘</a:t>
            </a:r>
          </a:p>
          <a:p>
            <a:pPr marL="0" indent="0">
              <a:buNone/>
            </a:pPr>
            <a:r>
              <a:rPr lang="en-AU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  <a:r>
              <a:rPr lang="en-A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var &lt;- 40</a:t>
            </a:r>
            <a:endParaRPr lang="en-AU" sz="1600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r>
              <a:rPr lang="en-AU" sz="1900" dirty="0"/>
              <a:t>You can return the value of the variable to typing its name</a:t>
            </a:r>
            <a:endParaRPr lang="en-AU" sz="1900" dirty="0">
              <a:latin typeface="Courier" pitchFamily="2" charset="0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51523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3E66-1B10-6542-859D-9C9288BF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7C32-DB6E-4B48-9DB5-C2EB7098B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2638044"/>
            <a:ext cx="10729913" cy="3101983"/>
          </a:xfrm>
        </p:spPr>
        <p:txBody>
          <a:bodyPr>
            <a:noAutofit/>
          </a:bodyPr>
          <a:lstStyle/>
          <a:p>
            <a:r>
              <a:rPr lang="en-AU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variable is a value that you assign a name to.</a:t>
            </a:r>
          </a:p>
          <a:p>
            <a:pPr lvl="1"/>
            <a:r>
              <a:rPr lang="en-AU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names can be whatever you want, they cant have spaces but can include _ or ‘ . ’. 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( x , </a:t>
            </a:r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sample.one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 , s_1)</a:t>
            </a:r>
          </a:p>
          <a:p>
            <a:r>
              <a:rPr lang="en-AU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Assign values using ‘</a:t>
            </a:r>
            <a:r>
              <a:rPr lang="en-AU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&lt;-</a:t>
            </a:r>
            <a:r>
              <a:rPr lang="en-AU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or ‘=‘</a:t>
            </a:r>
          </a:p>
          <a:p>
            <a:pPr marL="0" indent="0">
              <a:buNone/>
            </a:pPr>
            <a:r>
              <a:rPr lang="en-AU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  <a:r>
              <a:rPr lang="en-A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var &lt;- 40</a:t>
            </a:r>
            <a:endParaRPr lang="en-AU" sz="1600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r>
              <a:rPr lang="en-AU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can return the value of the variable to typing its name</a:t>
            </a:r>
            <a:endParaRPr lang="en-AU" sz="1900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  <a:ea typeface="Ayuthaya" pitchFamily="2" charset="-34"/>
              <a:cs typeface="Ayuthaya" pitchFamily="2" charset="-34"/>
            </a:endParaRPr>
          </a:p>
          <a:p>
            <a:r>
              <a:rPr lang="en-AU" sz="1900" dirty="0"/>
              <a:t>Can use this variable as you would that value</a:t>
            </a:r>
          </a:p>
          <a:p>
            <a:pPr marL="0" indent="0">
              <a:buNone/>
            </a:pPr>
            <a:r>
              <a:rPr lang="en-AU" sz="1900" dirty="0"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</a:rPr>
              <a:t>## make percentage:  (# character allows you to add comments to code)</a:t>
            </a:r>
          </a:p>
          <a:p>
            <a:pPr marL="0" indent="0">
              <a:buNone/>
            </a:pP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</a:rPr>
              <a:t>	var / 100</a:t>
            </a:r>
          </a:p>
        </p:txBody>
      </p:sp>
    </p:spTree>
    <p:extLst>
      <p:ext uri="{BB962C8B-B14F-4D97-AF65-F5344CB8AC3E}">
        <p14:creationId xmlns:p14="http://schemas.microsoft.com/office/powerpoint/2010/main" val="3238421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27BF-0B30-ED4F-9A70-BC1804332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Variables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97403-8199-B047-BE92-DF74F88D7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1900" dirty="0"/>
              <a:t>Can also use variables to create other variables</a:t>
            </a:r>
          </a:p>
          <a:p>
            <a:pPr marL="0" indent="0">
              <a:buNone/>
            </a:pPr>
            <a:r>
              <a:rPr lang="en-AU" sz="1900" dirty="0"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</a:rPr>
              <a:t>var.2 &lt;- var /100</a:t>
            </a:r>
            <a:r>
              <a:rPr lang="en-AU" sz="2100" dirty="0"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5799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27BF-0B30-ED4F-9A70-BC1804332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Variables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97403-8199-B047-BE92-DF74F88D7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Can also use variables to create other variables</a:t>
            </a:r>
          </a:p>
          <a:p>
            <a:pPr marL="0" indent="0">
              <a:buNone/>
            </a:pPr>
            <a:r>
              <a:rPr lang="en-AU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  <a:r>
              <a:rPr lang="en-A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var.2 &lt;- var /100</a:t>
            </a:r>
            <a:endParaRPr lang="en-A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AU" sz="1900" dirty="0"/>
              <a:t>If you change the value of variable, it won’t automatically change values of variables that’s used it.</a:t>
            </a:r>
          </a:p>
          <a:p>
            <a:r>
              <a:rPr lang="en-AU" sz="1900" dirty="0"/>
              <a:t>If </a:t>
            </a:r>
            <a:r>
              <a:rPr lang="en-AU" sz="1900" dirty="0">
                <a:latin typeface="Courier" pitchFamily="2" charset="0"/>
              </a:rPr>
              <a:t>var = 80, var.2 </a:t>
            </a:r>
            <a:r>
              <a:rPr lang="en-AU" sz="1900" dirty="0"/>
              <a:t>wont be 0.8 unless reassign value.</a:t>
            </a:r>
          </a:p>
          <a:p>
            <a:pPr marL="0" indent="0">
              <a:buNone/>
            </a:pPr>
            <a:r>
              <a:rPr lang="en-AU" sz="2100" dirty="0"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0073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3E66-1B10-6542-859D-9C9288BF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7C32-DB6E-4B48-9DB5-C2EB7098B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2638044"/>
            <a:ext cx="10629899" cy="4019931"/>
          </a:xfrm>
        </p:spPr>
        <p:txBody>
          <a:bodyPr>
            <a:normAutofit/>
          </a:bodyPr>
          <a:lstStyle/>
          <a:p>
            <a:r>
              <a:rPr lang="en-AU" sz="2200" dirty="0"/>
              <a:t>A vector is a collection of numbers. Each individual number is referred to as an element. (A single value is technically a vector of length 1.)</a:t>
            </a:r>
          </a:p>
          <a:p>
            <a:pPr marL="0" indent="0">
              <a:buNone/>
            </a:pPr>
            <a:endParaRPr lang="en-AU" sz="2100" dirty="0">
              <a:latin typeface="Courier" pitchFamily="2" charset="0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46709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3E66-1B10-6542-859D-9C9288BF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7C32-DB6E-4B48-9DB5-C2EB7098B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2638044"/>
            <a:ext cx="10629899" cy="4019931"/>
          </a:xfrm>
        </p:spPr>
        <p:txBody>
          <a:bodyPr>
            <a:normAutofit/>
          </a:bodyPr>
          <a:lstStyle/>
          <a:p>
            <a:r>
              <a:rPr lang="en-AU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vector is a collection of numbers. Each individual number is referred to as an element. (A single value is technically a vector of length 1.)</a:t>
            </a:r>
          </a:p>
          <a:p>
            <a:r>
              <a:rPr lang="en-AU" sz="2200" dirty="0"/>
              <a:t>To create a vector need to use </a:t>
            </a:r>
            <a:r>
              <a:rPr lang="en-AU" sz="2200" dirty="0">
                <a:latin typeface="Courier" pitchFamily="2" charset="0"/>
                <a:ea typeface="Ayuthaya" pitchFamily="2" charset="-34"/>
                <a:cs typeface="Ayuthaya" pitchFamily="2" charset="-34"/>
              </a:rPr>
              <a:t>c()</a:t>
            </a:r>
            <a:r>
              <a:rPr lang="en-AU" sz="2200" dirty="0"/>
              <a:t> which means to combine.</a:t>
            </a: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  <a:r>
              <a:rPr lang="en-AU" sz="1700" dirty="0" err="1">
                <a:latin typeface="Courier" pitchFamily="2" charset="0"/>
                <a:ea typeface="Ayuthaya" pitchFamily="2" charset="-34"/>
                <a:cs typeface="Ayuthaya" pitchFamily="2" charset="-34"/>
              </a:rPr>
              <a:t>vec</a:t>
            </a:r>
            <a:r>
              <a:rPr lang="en-AU" sz="1700" dirty="0">
                <a:latin typeface="Courier" pitchFamily="2" charset="0"/>
                <a:ea typeface="Ayuthaya" pitchFamily="2" charset="-34"/>
                <a:cs typeface="Ayuthaya" pitchFamily="2" charset="-34"/>
              </a:rPr>
              <a:t> &lt;- c(1, 2, 3, 4, 5) </a:t>
            </a: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  <a:r>
              <a:rPr lang="en-AU" sz="2200" dirty="0"/>
              <a:t>This can also be done with </a:t>
            </a:r>
            <a:r>
              <a:rPr lang="en-AU" sz="1700" dirty="0" err="1">
                <a:latin typeface="Courier" pitchFamily="2" charset="0"/>
                <a:ea typeface="Ayuthaya" pitchFamily="2" charset="-34"/>
                <a:cs typeface="Ayuthaya" pitchFamily="2" charset="-34"/>
              </a:rPr>
              <a:t>vec</a:t>
            </a:r>
            <a:r>
              <a:rPr lang="en-AU" sz="1700" dirty="0">
                <a:latin typeface="Courier" pitchFamily="2" charset="0"/>
                <a:ea typeface="Ayuthaya" pitchFamily="2" charset="-34"/>
                <a:cs typeface="Ayuthaya" pitchFamily="2" charset="-34"/>
              </a:rPr>
              <a:t> = c(1:5)</a:t>
            </a:r>
            <a:endParaRPr lang="en-AU" sz="1700" dirty="0">
              <a:latin typeface="Courier" pitchFamily="2" charset="0"/>
            </a:endParaRPr>
          </a:p>
          <a:p>
            <a:pPr marL="0" indent="0">
              <a:buNone/>
            </a:pPr>
            <a:endParaRPr lang="en-AU" sz="2100" dirty="0">
              <a:latin typeface="Courier" pitchFamily="2" charset="0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14392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3E66-1B10-6542-859D-9C9288BF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7C32-DB6E-4B48-9DB5-C2EB7098B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2638044"/>
            <a:ext cx="10629899" cy="4019931"/>
          </a:xfrm>
        </p:spPr>
        <p:txBody>
          <a:bodyPr>
            <a:normAutofit/>
          </a:bodyPr>
          <a:lstStyle/>
          <a:p>
            <a:r>
              <a:rPr lang="en-AU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vector is a collection of numbers. Each individual number is referred to as an element. (A single value is technically a vector of length 1.)</a:t>
            </a:r>
          </a:p>
          <a:p>
            <a:r>
              <a:rPr lang="en-AU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create a vector need to use </a:t>
            </a:r>
            <a:r>
              <a:rPr lang="en-AU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c()</a:t>
            </a:r>
            <a:r>
              <a:rPr lang="en-AU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which means to combine.</a:t>
            </a:r>
          </a:p>
          <a:p>
            <a:pPr marL="0" indent="0">
              <a:buNone/>
            </a:pPr>
            <a:r>
              <a:rPr lang="en-AU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  <a:r>
              <a:rPr lang="en-AU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vec</a:t>
            </a:r>
            <a:r>
              <a:rPr lang="en-AU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 &lt;- c(1, 2, 3, 4, 5) </a:t>
            </a:r>
          </a:p>
          <a:p>
            <a:pPr marL="0" indent="0">
              <a:buNone/>
            </a:pPr>
            <a:r>
              <a:rPr lang="en-AU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  <a:r>
              <a:rPr lang="en-AU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can also be done with </a:t>
            </a:r>
            <a:r>
              <a:rPr lang="en-AU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vec</a:t>
            </a:r>
            <a:r>
              <a:rPr lang="en-AU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 = c(1:5)</a:t>
            </a:r>
            <a:endParaRPr lang="en-AU" sz="1700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r>
              <a:rPr lang="en-AU" sz="2200" dirty="0"/>
              <a:t>You can often use vectors as you would a single number</a:t>
            </a: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  <a:r>
              <a:rPr lang="en-AU" sz="1700" dirty="0" err="1">
                <a:latin typeface="Courier" pitchFamily="2" charset="0"/>
                <a:ea typeface="Ayuthaya" pitchFamily="2" charset="-34"/>
                <a:cs typeface="Ayuthaya" pitchFamily="2" charset="-34"/>
              </a:rPr>
              <a:t>vec</a:t>
            </a:r>
            <a:r>
              <a:rPr lang="en-AU" sz="1700" dirty="0">
                <a:latin typeface="Courier" pitchFamily="2" charset="0"/>
                <a:ea typeface="Ayuthaya" pitchFamily="2" charset="-34"/>
                <a:cs typeface="Ayuthaya" pitchFamily="2" charset="-34"/>
              </a:rPr>
              <a:t> * 10</a:t>
            </a:r>
          </a:p>
          <a:p>
            <a:pPr marL="0" indent="0">
              <a:buNone/>
            </a:pPr>
            <a:r>
              <a:rPr lang="en-AU" sz="1700" dirty="0"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  <a:endParaRPr lang="en-AU" sz="2100" dirty="0">
              <a:latin typeface="Courier" pitchFamily="2" charset="0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15102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3E66-1B10-6542-859D-9C9288BF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7C32-DB6E-4B48-9DB5-C2EB7098B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2638044"/>
            <a:ext cx="10629899" cy="4019931"/>
          </a:xfrm>
        </p:spPr>
        <p:txBody>
          <a:bodyPr>
            <a:normAutofit/>
          </a:bodyPr>
          <a:lstStyle/>
          <a:p>
            <a:r>
              <a:rPr lang="en-AU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vector is a collection of numbers. Each individual number is referred to as an element. (A single value is technically a vector of length 1.)</a:t>
            </a:r>
          </a:p>
          <a:p>
            <a:r>
              <a:rPr lang="en-AU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create a vector need to use </a:t>
            </a:r>
            <a:r>
              <a:rPr lang="en-AU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c()</a:t>
            </a:r>
            <a:r>
              <a:rPr lang="en-AU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which means to combine.</a:t>
            </a:r>
          </a:p>
          <a:p>
            <a:pPr marL="0" indent="0">
              <a:buNone/>
            </a:pPr>
            <a:r>
              <a:rPr lang="en-AU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  <a:r>
              <a:rPr lang="en-AU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vec</a:t>
            </a:r>
            <a:r>
              <a:rPr lang="en-AU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 &lt;- c(1, 2, 3, 4, 5) </a:t>
            </a:r>
          </a:p>
          <a:p>
            <a:pPr marL="0" indent="0">
              <a:buNone/>
            </a:pPr>
            <a:r>
              <a:rPr lang="en-AU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  <a:r>
              <a:rPr lang="en-AU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can also be done with </a:t>
            </a:r>
            <a:r>
              <a:rPr lang="en-AU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vec</a:t>
            </a:r>
            <a:r>
              <a:rPr lang="en-AU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 = c(1:5)</a:t>
            </a:r>
            <a:endParaRPr lang="en-AU" sz="1700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r>
              <a:rPr lang="en-AU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can often use vectors as you would a single number</a:t>
            </a:r>
          </a:p>
          <a:p>
            <a:pPr marL="0" indent="0">
              <a:buNone/>
            </a:pPr>
            <a:r>
              <a:rPr lang="en-AU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  <a:r>
              <a:rPr lang="en-AU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vec</a:t>
            </a:r>
            <a:r>
              <a:rPr lang="en-AU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 * 10</a:t>
            </a:r>
            <a:endParaRPr lang="en-AU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AU" sz="2200" dirty="0"/>
              <a:t>You can also have vectors of character strings</a:t>
            </a: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  <a:r>
              <a:rPr lang="en-AU" sz="1700" dirty="0" err="1">
                <a:latin typeface="Courier" pitchFamily="2" charset="0"/>
                <a:ea typeface="Ayuthaya" pitchFamily="2" charset="-34"/>
                <a:cs typeface="Ayuthaya" pitchFamily="2" charset="-34"/>
              </a:rPr>
              <a:t>char_vec</a:t>
            </a:r>
            <a:r>
              <a:rPr lang="en-AU" sz="1700" dirty="0">
                <a:latin typeface="Courier" pitchFamily="2" charset="0"/>
                <a:ea typeface="Ayuthaya" pitchFamily="2" charset="-34"/>
                <a:cs typeface="Ayuthaya" pitchFamily="2" charset="-34"/>
              </a:rPr>
              <a:t>&lt;- c(“one”, “two”, “three”, ”four”)</a:t>
            </a:r>
          </a:p>
          <a:p>
            <a:pPr marL="0" indent="0">
              <a:buNone/>
            </a:pPr>
            <a:endParaRPr lang="en-AU" sz="2100" dirty="0">
              <a:latin typeface="Courier" pitchFamily="2" charset="0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55482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3E66-1B10-6542-859D-9C9288BF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Indexing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7C32-DB6E-4B48-9DB5-C2EB7098B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2638044"/>
            <a:ext cx="10429875" cy="3101983"/>
          </a:xfrm>
        </p:spPr>
        <p:txBody>
          <a:bodyPr>
            <a:normAutofit/>
          </a:bodyPr>
          <a:lstStyle/>
          <a:p>
            <a:r>
              <a:rPr lang="en-AU" sz="2000" dirty="0"/>
              <a:t>Indexing allows you to extract certain values from a vector. Index using [ ]</a:t>
            </a:r>
          </a:p>
          <a:p>
            <a:pPr marL="0" indent="0">
              <a:buNone/>
            </a:pPr>
            <a:endParaRPr lang="en-AU" sz="2100" dirty="0">
              <a:latin typeface="Courier" pitchFamily="2" charset="0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70217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3E66-1B10-6542-859D-9C9288BF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Indexing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7C32-DB6E-4B48-9DB5-C2EB7098B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2638044"/>
            <a:ext cx="10429875" cy="3101983"/>
          </a:xfrm>
        </p:spPr>
        <p:txBody>
          <a:bodyPr>
            <a:normAutofit/>
          </a:bodyPr>
          <a:lstStyle/>
          <a:p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Indexing allows you to extract certain values from a vector. Index using [ ]</a:t>
            </a:r>
          </a:p>
          <a:p>
            <a:r>
              <a:rPr lang="en-AU" sz="2000" dirty="0"/>
              <a:t>** R is a </a:t>
            </a:r>
            <a:r>
              <a:rPr lang="en-AU" sz="2000" dirty="0">
                <a:latin typeface="Courier" pitchFamily="2" charset="0"/>
              </a:rPr>
              <a:t>1</a:t>
            </a:r>
            <a:r>
              <a:rPr lang="en-AU" sz="2000" dirty="0"/>
              <a:t>-based system, meaning the first value is value 1. Other languages can be 0-based meaning the first value is value 0 and value 1 is actually the second value.</a:t>
            </a:r>
          </a:p>
          <a:p>
            <a:pPr marL="0" indent="0">
              <a:buNone/>
            </a:pPr>
            <a:r>
              <a:rPr lang="en-AU" sz="2000" dirty="0"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  <a:endParaRPr lang="en-AU" sz="2100" dirty="0">
              <a:latin typeface="Courier" pitchFamily="2" charset="0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8472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80BD7-EB82-BA47-B71C-2F71A893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Outline for Today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EF07B-72F7-4845-9759-C1D6963CF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48469"/>
          </a:xfrm>
        </p:spPr>
        <p:txBody>
          <a:bodyPr>
            <a:normAutofit/>
          </a:bodyPr>
          <a:lstStyle/>
          <a:p>
            <a:r>
              <a:rPr lang="en-AU" dirty="0"/>
              <a:t>What is R and RStudio? </a:t>
            </a:r>
          </a:p>
          <a:p>
            <a:r>
              <a:rPr lang="en-AU" dirty="0"/>
              <a:t>Basics of R</a:t>
            </a:r>
          </a:p>
          <a:p>
            <a:pPr lvl="1"/>
            <a:r>
              <a:rPr lang="en-AU" dirty="0"/>
              <a:t>Operators</a:t>
            </a:r>
          </a:p>
          <a:p>
            <a:pPr lvl="1"/>
            <a:r>
              <a:rPr lang="en-AU" dirty="0"/>
              <a:t>Variables</a:t>
            </a:r>
          </a:p>
          <a:p>
            <a:pPr lvl="1"/>
            <a:r>
              <a:rPr lang="en-AU" dirty="0"/>
              <a:t>Vectors</a:t>
            </a:r>
          </a:p>
          <a:p>
            <a:pPr lvl="1"/>
            <a:r>
              <a:rPr lang="en-AU" dirty="0"/>
              <a:t>Functions</a:t>
            </a:r>
          </a:p>
          <a:p>
            <a:r>
              <a:rPr lang="en-AU" dirty="0"/>
              <a:t>Practise using 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9955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3E66-1B10-6542-859D-9C9288BF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Indexing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7C32-DB6E-4B48-9DB5-C2EB7098B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2638044"/>
            <a:ext cx="10429875" cy="3101983"/>
          </a:xfrm>
        </p:spPr>
        <p:txBody>
          <a:bodyPr>
            <a:normAutofit/>
          </a:bodyPr>
          <a:lstStyle/>
          <a:p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Indexing allows you to extract certain values from a vector. Index using [ ]</a:t>
            </a:r>
          </a:p>
          <a:p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R is a </a:t>
            </a:r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1</a:t>
            </a:r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-based system, meaning the first value is value 1. Other languages can be 0-based meaning the first value is value 0 and value 1 is actually the second value.</a:t>
            </a:r>
          </a:p>
          <a:p>
            <a:pPr marL="0" indent="0">
              <a:buNone/>
            </a:pPr>
            <a:r>
              <a:rPr lang="en-AU" sz="2000" dirty="0"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</a:rPr>
              <a:t>Extract a value </a:t>
            </a: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  <a:sym typeface="Wingdings" pitchFamily="2" charset="2"/>
              </a:rPr>
              <a:t> </a:t>
            </a:r>
            <a:r>
              <a:rPr lang="en-AU" sz="1600" dirty="0" err="1">
                <a:latin typeface="Courier" pitchFamily="2" charset="0"/>
                <a:ea typeface="Ayuthaya" pitchFamily="2" charset="-34"/>
                <a:cs typeface="Ayuthaya" pitchFamily="2" charset="-34"/>
              </a:rPr>
              <a:t>vec</a:t>
            </a: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</a:rPr>
              <a:t>[1]</a:t>
            </a:r>
          </a:p>
          <a:p>
            <a:pPr marL="0" indent="0">
              <a:buNone/>
            </a:pP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  <a:endParaRPr lang="en-AU" sz="2100" dirty="0">
              <a:latin typeface="Courier" pitchFamily="2" charset="0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73597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3E66-1B10-6542-859D-9C9288BF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Indexing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7C32-DB6E-4B48-9DB5-C2EB7098B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2638044"/>
            <a:ext cx="10429875" cy="3101983"/>
          </a:xfrm>
        </p:spPr>
        <p:txBody>
          <a:bodyPr>
            <a:normAutofit/>
          </a:bodyPr>
          <a:lstStyle/>
          <a:p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Indexing allows you to extract certain values from a vector. Index using [ ]</a:t>
            </a:r>
          </a:p>
          <a:p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R is a </a:t>
            </a:r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1</a:t>
            </a:r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-based system, meaning the first value is value 1. Other languages can be 0-based meaning the first value is value 0 and value 1 is actually the second value.</a:t>
            </a:r>
          </a:p>
          <a:p>
            <a:pPr marL="0" indent="0">
              <a:buNone/>
            </a:pPr>
            <a:r>
              <a:rPr lang="en-AU" sz="2000" dirty="0"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</a:rPr>
              <a:t>Extract a value </a:t>
            </a: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  <a:sym typeface="Wingdings" pitchFamily="2" charset="2"/>
              </a:rPr>
              <a:t> </a:t>
            </a:r>
            <a:r>
              <a:rPr lang="en-AU" sz="1600" dirty="0" err="1">
                <a:latin typeface="Courier" pitchFamily="2" charset="0"/>
                <a:ea typeface="Ayuthaya" pitchFamily="2" charset="-34"/>
                <a:cs typeface="Ayuthaya" pitchFamily="2" charset="-34"/>
              </a:rPr>
              <a:t>vec</a:t>
            </a: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</a:rPr>
              <a:t>[1]</a:t>
            </a:r>
          </a:p>
          <a:p>
            <a:pPr marL="0" indent="0">
              <a:buNone/>
            </a:pP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</a:rPr>
              <a:t>	Reassign a value </a:t>
            </a: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  <a:sym typeface="Wingdings" pitchFamily="2" charset="2"/>
              </a:rPr>
              <a:t> </a:t>
            </a:r>
            <a:r>
              <a:rPr lang="en-AU" sz="1600" dirty="0" err="1">
                <a:latin typeface="Courier" pitchFamily="2" charset="0"/>
                <a:ea typeface="Ayuthaya" pitchFamily="2" charset="-34"/>
                <a:cs typeface="Ayuthaya" pitchFamily="2" charset="-34"/>
                <a:sym typeface="Wingdings" pitchFamily="2" charset="2"/>
              </a:rPr>
              <a:t>vec</a:t>
            </a: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  <a:sym typeface="Wingdings" pitchFamily="2" charset="2"/>
              </a:rPr>
              <a:t>[2] &lt;- 20</a:t>
            </a:r>
          </a:p>
          <a:p>
            <a:pPr marL="0" indent="0">
              <a:buNone/>
            </a:pP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  <a:sym typeface="Wingdings" pitchFamily="2" charset="2"/>
              </a:rPr>
              <a:t>	</a:t>
            </a:r>
            <a:endParaRPr lang="en-AU" sz="2100" dirty="0">
              <a:latin typeface="Courier" pitchFamily="2" charset="0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21142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3E66-1B10-6542-859D-9C9288BF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Indexing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7C32-DB6E-4B48-9DB5-C2EB7098B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2638044"/>
            <a:ext cx="10429875" cy="3101983"/>
          </a:xfrm>
        </p:spPr>
        <p:txBody>
          <a:bodyPr>
            <a:normAutofit/>
          </a:bodyPr>
          <a:lstStyle/>
          <a:p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Indexing allows you to extract certain values from a vector. Index using [ ]</a:t>
            </a:r>
          </a:p>
          <a:p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R is a </a:t>
            </a:r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1</a:t>
            </a:r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-based system, meaning the first value is value 1. Other languages can be 0-based meaning the first value is value 0 and value 1 is actually the second value.</a:t>
            </a:r>
          </a:p>
          <a:p>
            <a:pPr marL="0" indent="0">
              <a:buNone/>
            </a:pPr>
            <a:r>
              <a:rPr lang="en-AU" sz="2000" dirty="0"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</a:rPr>
              <a:t>Extract a value </a:t>
            </a: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  <a:sym typeface="Wingdings" pitchFamily="2" charset="2"/>
              </a:rPr>
              <a:t> </a:t>
            </a:r>
            <a:r>
              <a:rPr lang="en-AU" sz="1600" dirty="0" err="1">
                <a:latin typeface="Courier" pitchFamily="2" charset="0"/>
                <a:ea typeface="Ayuthaya" pitchFamily="2" charset="-34"/>
                <a:cs typeface="Ayuthaya" pitchFamily="2" charset="-34"/>
              </a:rPr>
              <a:t>vec</a:t>
            </a: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</a:rPr>
              <a:t>[1]</a:t>
            </a:r>
          </a:p>
          <a:p>
            <a:pPr marL="0" indent="0">
              <a:buNone/>
            </a:pP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</a:rPr>
              <a:t>	Reassign a value </a:t>
            </a: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  <a:sym typeface="Wingdings" pitchFamily="2" charset="2"/>
              </a:rPr>
              <a:t> </a:t>
            </a:r>
            <a:r>
              <a:rPr lang="en-AU" sz="1600" dirty="0" err="1">
                <a:latin typeface="Courier" pitchFamily="2" charset="0"/>
                <a:ea typeface="Ayuthaya" pitchFamily="2" charset="-34"/>
                <a:cs typeface="Ayuthaya" pitchFamily="2" charset="-34"/>
                <a:sym typeface="Wingdings" pitchFamily="2" charset="2"/>
              </a:rPr>
              <a:t>vec</a:t>
            </a: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  <a:sym typeface="Wingdings" pitchFamily="2" charset="2"/>
              </a:rPr>
              <a:t>[2] &lt;- 20</a:t>
            </a:r>
          </a:p>
          <a:p>
            <a:pPr marL="0" indent="0">
              <a:buNone/>
            </a:pP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  <a:sym typeface="Wingdings" pitchFamily="2" charset="2"/>
              </a:rPr>
              <a:t>	Extract a </a:t>
            </a:r>
            <a:r>
              <a:rPr lang="en-AU" sz="1600" i="1" dirty="0">
                <a:latin typeface="Courier" pitchFamily="2" charset="0"/>
                <a:ea typeface="Ayuthaya" pitchFamily="2" charset="-34"/>
                <a:cs typeface="Ayuthaya" pitchFamily="2" charset="-34"/>
                <a:sym typeface="Wingdings" pitchFamily="2" charset="2"/>
              </a:rPr>
              <a:t>slice</a:t>
            </a: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  <a:sym typeface="Wingdings" pitchFamily="2" charset="2"/>
              </a:rPr>
              <a:t> of a vector  </a:t>
            </a:r>
            <a:r>
              <a:rPr lang="en-AU" sz="1600" dirty="0" err="1">
                <a:latin typeface="Courier" pitchFamily="2" charset="0"/>
                <a:ea typeface="Ayuthaya" pitchFamily="2" charset="-34"/>
                <a:cs typeface="Ayuthaya" pitchFamily="2" charset="-34"/>
                <a:sym typeface="Wingdings" pitchFamily="2" charset="2"/>
              </a:rPr>
              <a:t>vec_s</a:t>
            </a: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  <a:sym typeface="Wingdings" pitchFamily="2" charset="2"/>
              </a:rPr>
              <a:t>[2:4]</a:t>
            </a:r>
            <a:endParaRPr lang="en-AU" sz="1600" dirty="0">
              <a:latin typeface="Courier" pitchFamily="2" charset="0"/>
              <a:ea typeface="Ayuthaya" pitchFamily="2" charset="-34"/>
              <a:cs typeface="Ayuthaya" pitchFamily="2" charset="-34"/>
            </a:endParaRPr>
          </a:p>
          <a:p>
            <a:pPr marL="0" indent="0">
              <a:buNone/>
            </a:pPr>
            <a:endParaRPr lang="en-AU" sz="2100" dirty="0">
              <a:latin typeface="Courier" pitchFamily="2" charset="0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89625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4C82F-1B21-AB4B-AF99-B64754D9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Data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09CAC-ABA6-FB45-B869-3890368B1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lists</a:t>
            </a:r>
          </a:p>
          <a:p>
            <a:r>
              <a:rPr lang="en-AU" dirty="0"/>
              <a:t>matrix</a:t>
            </a:r>
          </a:p>
          <a:p>
            <a:r>
              <a:rPr lang="en-AU" dirty="0" err="1"/>
              <a:t>data.frames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4283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95D4-605D-474B-953B-BBD50BC9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2CCB-E213-4F4E-87F9-5F00540C8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963" y="2638044"/>
            <a:ext cx="10558462" cy="3891344"/>
          </a:xfrm>
        </p:spPr>
        <p:txBody>
          <a:bodyPr>
            <a:normAutofit/>
          </a:bodyPr>
          <a:lstStyle/>
          <a:p>
            <a:r>
              <a:rPr lang="en-AU" sz="2000" dirty="0"/>
              <a:t>Functions enable you to perform a specific task without you having to code it yourself.</a:t>
            </a:r>
          </a:p>
          <a:p>
            <a:pPr lvl="1"/>
            <a:r>
              <a:rPr lang="en-AU" sz="2000" dirty="0"/>
              <a:t>You are also able to create your own functions</a:t>
            </a:r>
          </a:p>
        </p:txBody>
      </p:sp>
    </p:spTree>
    <p:extLst>
      <p:ext uri="{BB962C8B-B14F-4D97-AF65-F5344CB8AC3E}">
        <p14:creationId xmlns:p14="http://schemas.microsoft.com/office/powerpoint/2010/main" val="2947612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95D4-605D-474B-953B-BBD50BC9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2CCB-E213-4F4E-87F9-5F00540C8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963" y="2638044"/>
            <a:ext cx="10558462" cy="3891344"/>
          </a:xfrm>
        </p:spPr>
        <p:txBody>
          <a:bodyPr>
            <a:normAutofit/>
          </a:bodyPr>
          <a:lstStyle/>
          <a:p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Functions enable you to perform a specific task without you having to code it yourself.</a:t>
            </a:r>
          </a:p>
          <a:p>
            <a:pPr lvl="1"/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are also able to create your own functions</a:t>
            </a:r>
          </a:p>
          <a:p>
            <a:r>
              <a:rPr lang="en-AU" dirty="0" err="1">
                <a:latin typeface="Courier" pitchFamily="2" charset="0"/>
              </a:rPr>
              <a:t>typeof</a:t>
            </a:r>
            <a:r>
              <a:rPr lang="en-AU" dirty="0">
                <a:latin typeface="Courier" pitchFamily="2" charset="0"/>
              </a:rPr>
              <a:t>() – determines the type of any object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1877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95D4-605D-474B-953B-BBD50BC9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2CCB-E213-4F4E-87F9-5F00540C8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963" y="2638044"/>
            <a:ext cx="10558462" cy="3891344"/>
          </a:xfrm>
        </p:spPr>
        <p:txBody>
          <a:bodyPr>
            <a:normAutofit/>
          </a:bodyPr>
          <a:lstStyle/>
          <a:p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Functions enable you to perform a specific task without you having to code it yourself.</a:t>
            </a:r>
          </a:p>
          <a:p>
            <a:pPr lvl="1"/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are also able to create your own functions</a:t>
            </a:r>
          </a:p>
          <a:p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typeof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() – determines the type of any object</a:t>
            </a:r>
            <a:endParaRPr lang="en-A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AU" dirty="0">
                <a:latin typeface="Courier" pitchFamily="2" charset="0"/>
              </a:rPr>
              <a:t>str() </a:t>
            </a:r>
            <a:r>
              <a:rPr lang="en-AU" dirty="0"/>
              <a:t>– describes the structure of an object</a:t>
            </a:r>
          </a:p>
        </p:txBody>
      </p:sp>
    </p:spTree>
    <p:extLst>
      <p:ext uri="{BB962C8B-B14F-4D97-AF65-F5344CB8AC3E}">
        <p14:creationId xmlns:p14="http://schemas.microsoft.com/office/powerpoint/2010/main" val="3727689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95D4-605D-474B-953B-BBD50BC9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2CCB-E213-4F4E-87F9-5F00540C8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963" y="2638044"/>
            <a:ext cx="10558462" cy="3891344"/>
          </a:xfrm>
        </p:spPr>
        <p:txBody>
          <a:bodyPr>
            <a:normAutofit/>
          </a:bodyPr>
          <a:lstStyle/>
          <a:p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Functions enable you to perform a specific task without you having to code it yourself.</a:t>
            </a:r>
          </a:p>
          <a:p>
            <a:pPr lvl="1"/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are also able to create your own functions</a:t>
            </a:r>
          </a:p>
          <a:p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typeof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() – determines the type of any object</a:t>
            </a:r>
            <a:endParaRPr lang="en-A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str() 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describes the structure of an object</a:t>
            </a:r>
          </a:p>
          <a:p>
            <a:r>
              <a:rPr lang="en-AU" dirty="0">
                <a:latin typeface="Courier" pitchFamily="2" charset="0"/>
                <a:ea typeface="Ayuthaya" pitchFamily="2" charset="-34"/>
                <a:cs typeface="Ayuthaya" pitchFamily="2" charset="-34"/>
              </a:rPr>
              <a:t>length() - </a:t>
            </a:r>
            <a:r>
              <a:rPr lang="en-AU" dirty="0"/>
              <a:t>will return the number of elements</a:t>
            </a:r>
          </a:p>
        </p:txBody>
      </p:sp>
    </p:spTree>
    <p:extLst>
      <p:ext uri="{BB962C8B-B14F-4D97-AF65-F5344CB8AC3E}">
        <p14:creationId xmlns:p14="http://schemas.microsoft.com/office/powerpoint/2010/main" val="1602942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95D4-605D-474B-953B-BBD50BC9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2CCB-E213-4F4E-87F9-5F00540C8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963" y="2638044"/>
            <a:ext cx="10558462" cy="3891344"/>
          </a:xfrm>
        </p:spPr>
        <p:txBody>
          <a:bodyPr>
            <a:normAutofit/>
          </a:bodyPr>
          <a:lstStyle/>
          <a:p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Functions enable you to perform a specific task without you having to code it yourself.</a:t>
            </a:r>
          </a:p>
          <a:p>
            <a:pPr lvl="1"/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are also able to create your own functions</a:t>
            </a:r>
          </a:p>
          <a:p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typeof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() – determines the type of any object</a:t>
            </a:r>
            <a:endParaRPr lang="en-A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str() 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describes the structure of an object</a:t>
            </a: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length() - 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will return the number of elements</a:t>
            </a:r>
          </a:p>
          <a:p>
            <a:r>
              <a:rPr lang="en-AU" dirty="0">
                <a:latin typeface="Courier" pitchFamily="2" charset="0"/>
              </a:rPr>
              <a:t>max()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2528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95D4-605D-474B-953B-BBD50BC9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2CCB-E213-4F4E-87F9-5F00540C8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963" y="2638044"/>
            <a:ext cx="10558462" cy="3891344"/>
          </a:xfrm>
        </p:spPr>
        <p:txBody>
          <a:bodyPr>
            <a:normAutofit/>
          </a:bodyPr>
          <a:lstStyle/>
          <a:p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Functions enable you to perform a specific task without you having to code it yourself.</a:t>
            </a:r>
          </a:p>
          <a:p>
            <a:pPr lvl="1"/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are also able to create your own functions</a:t>
            </a:r>
          </a:p>
          <a:p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typeof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() – determines the type of any object</a:t>
            </a:r>
            <a:endParaRPr lang="en-A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str() 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describes the structure of an object</a:t>
            </a: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length() - 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will return the number of elements</a:t>
            </a: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max() </a:t>
            </a:r>
            <a:endParaRPr lang="en-A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AU" dirty="0">
                <a:latin typeface="Courier" pitchFamily="2" charset="0"/>
              </a:rPr>
              <a:t>min()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909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67DD-0238-D54A-BE35-561D2134D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What is R and RStudio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30A41-8CF4-2B4A-8E47-2FF0769D0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R is a programming language for statistical computing.</a:t>
            </a:r>
          </a:p>
          <a:p>
            <a:r>
              <a:rPr lang="en-AU" dirty="0"/>
              <a:t>R is powerful, and fast.</a:t>
            </a:r>
          </a:p>
          <a:p>
            <a:r>
              <a:rPr lang="en-AU" dirty="0"/>
              <a:t>If you open R, just get a console.</a:t>
            </a:r>
          </a:p>
          <a:p>
            <a:r>
              <a:rPr lang="en-AU" dirty="0"/>
              <a:t>RStudio provides</a:t>
            </a:r>
          </a:p>
          <a:p>
            <a:pPr lvl="1"/>
            <a:r>
              <a:rPr lang="en-AU" dirty="0"/>
              <a:t>a text editor</a:t>
            </a:r>
          </a:p>
          <a:p>
            <a:pPr lvl="1"/>
            <a:r>
              <a:rPr lang="en-AU" dirty="0"/>
              <a:t>history of commands</a:t>
            </a:r>
          </a:p>
          <a:p>
            <a:pPr lvl="1"/>
            <a:r>
              <a:rPr lang="en-AU" dirty="0"/>
              <a:t>an “environment” where you can see the objects and elements you have created</a:t>
            </a:r>
          </a:p>
          <a:p>
            <a:pPr lvl="1"/>
            <a:r>
              <a:rPr lang="en-AU" dirty="0"/>
              <a:t>help functions</a:t>
            </a:r>
          </a:p>
          <a:p>
            <a:pPr lvl="1"/>
            <a:r>
              <a:rPr lang="en-AU" dirty="0"/>
              <a:t>a panel to view plots.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2866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95D4-605D-474B-953B-BBD50BC9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2CCB-E213-4F4E-87F9-5F00540C8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963" y="2638044"/>
            <a:ext cx="10558462" cy="3891344"/>
          </a:xfrm>
        </p:spPr>
        <p:txBody>
          <a:bodyPr>
            <a:normAutofit/>
          </a:bodyPr>
          <a:lstStyle/>
          <a:p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Functions enable you to perform a specific task without you having to code it yourself.</a:t>
            </a:r>
          </a:p>
          <a:p>
            <a:pPr lvl="1"/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are also able to create your own functions</a:t>
            </a:r>
          </a:p>
          <a:p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typeof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() – determines the type of any object</a:t>
            </a:r>
            <a:endParaRPr lang="en-A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str() 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describes the structure of an object</a:t>
            </a: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length() - 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will return the number of elements</a:t>
            </a: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max()</a:t>
            </a:r>
            <a:endParaRPr lang="en-A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min()</a:t>
            </a:r>
          </a:p>
          <a:p>
            <a:r>
              <a:rPr lang="en-AU" dirty="0">
                <a:latin typeface="Courier" pitchFamily="2" charset="0"/>
              </a:rPr>
              <a:t>mean()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5651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95D4-605D-474B-953B-BBD50BC9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2CCB-E213-4F4E-87F9-5F00540C8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963" y="2638044"/>
            <a:ext cx="10558462" cy="3891344"/>
          </a:xfrm>
        </p:spPr>
        <p:txBody>
          <a:bodyPr>
            <a:normAutofit/>
          </a:bodyPr>
          <a:lstStyle/>
          <a:p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Functions enable you to perform a specific task without you having to code it yourself.</a:t>
            </a:r>
          </a:p>
          <a:p>
            <a:pPr lvl="1"/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are also able to create your own functions</a:t>
            </a:r>
          </a:p>
          <a:p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typeof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() – determines the type of any object</a:t>
            </a:r>
            <a:endParaRPr lang="en-A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str() 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describes the structure of an object</a:t>
            </a: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length() - 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will return the number of elements</a:t>
            </a: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max()</a:t>
            </a:r>
            <a:endParaRPr lang="en-A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min()</a:t>
            </a: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mean()</a:t>
            </a:r>
          </a:p>
          <a:p>
            <a:r>
              <a:rPr lang="en-AU" dirty="0">
                <a:latin typeface="Courier" pitchFamily="2" charset="0"/>
              </a:rPr>
              <a:t>sum()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9568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95D4-605D-474B-953B-BBD50BC9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2CCB-E213-4F4E-87F9-5F00540C8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963" y="2638044"/>
            <a:ext cx="10558462" cy="3891344"/>
          </a:xfrm>
        </p:spPr>
        <p:txBody>
          <a:bodyPr>
            <a:normAutofit lnSpcReduction="10000"/>
          </a:bodyPr>
          <a:lstStyle/>
          <a:p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Functions enable you to perform a specific task without you having to code it yourself.</a:t>
            </a:r>
          </a:p>
          <a:p>
            <a:pPr lvl="1"/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are also able to create your own functions</a:t>
            </a:r>
          </a:p>
          <a:p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typeof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() – determines the type of any object</a:t>
            </a: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str() 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describes the structure of an object</a:t>
            </a: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length() - 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will return the number of elements</a:t>
            </a: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max() </a:t>
            </a:r>
            <a:endParaRPr lang="en-A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min()</a:t>
            </a: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mean()</a:t>
            </a: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sum()</a:t>
            </a:r>
          </a:p>
          <a:p>
            <a:pPr marL="0" indent="0">
              <a:buNone/>
            </a:pPr>
            <a:r>
              <a:rPr lang="en-AU" dirty="0"/>
              <a:t>If you don’t know have to use a function type </a:t>
            </a:r>
            <a:r>
              <a:rPr lang="en-AU" dirty="0">
                <a:latin typeface="Courier" pitchFamily="2" charset="0"/>
              </a:rPr>
              <a:t>?</a:t>
            </a:r>
            <a:r>
              <a:rPr lang="en-AU" dirty="0" err="1">
                <a:latin typeface="Courier" pitchFamily="2" charset="0"/>
              </a:rPr>
              <a:t>function_name</a:t>
            </a:r>
            <a:r>
              <a:rPr lang="en-AU" dirty="0">
                <a:latin typeface="Courier" pitchFamily="2" charset="0"/>
              </a:rPr>
              <a:t> </a:t>
            </a:r>
            <a:r>
              <a:rPr lang="en-AU" dirty="0"/>
              <a:t>in the console </a:t>
            </a:r>
          </a:p>
        </p:txBody>
      </p:sp>
    </p:spTree>
    <p:extLst>
      <p:ext uri="{BB962C8B-B14F-4D97-AF65-F5344CB8AC3E}">
        <p14:creationId xmlns:p14="http://schemas.microsoft.com/office/powerpoint/2010/main" val="2815873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1FF88-D850-EC48-8D49-CBE7D931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6B00-FE3D-414C-AC76-0F8A6A690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Download R script from Adelaide Code Club git repository.</a:t>
            </a:r>
          </a:p>
          <a:p>
            <a:r>
              <a:rPr lang="en-AU" dirty="0"/>
              <a:t>To do this, go to the terminal and move into the directory using cd</a:t>
            </a:r>
          </a:p>
          <a:p>
            <a:pPr lvl="1"/>
            <a:r>
              <a:rPr lang="en-AU" dirty="0"/>
              <a:t>On my machine this is cd ~/2022_Adelaide_Code_Club</a:t>
            </a:r>
          </a:p>
          <a:p>
            <a:r>
              <a:rPr lang="en-AU" dirty="0"/>
              <a:t>Once in the directory use ‘git pull’ to download a copy of the files added to the repository.</a:t>
            </a:r>
          </a:p>
          <a:p>
            <a:r>
              <a:rPr lang="en-AU" dirty="0"/>
              <a:t>We will be using the file </a:t>
            </a:r>
            <a:r>
              <a:rPr lang="en-AU" dirty="0" err="1"/>
              <a:t>intro_to_r.R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4425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859BE-AD01-E24D-8408-D501F173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172E8-150C-A646-8559-7F29B403E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To execute a line of code in an R script use:</a:t>
            </a:r>
          </a:p>
          <a:p>
            <a:pPr lvl="1"/>
            <a:r>
              <a:rPr lang="en-AU" dirty="0" err="1"/>
              <a:t>Cmd</a:t>
            </a:r>
            <a:r>
              <a:rPr lang="en-AU" dirty="0"/>
              <a:t> + enter for macs</a:t>
            </a:r>
          </a:p>
          <a:p>
            <a:pPr lvl="1"/>
            <a:r>
              <a:rPr lang="en-AU" dirty="0"/>
              <a:t>Ctrl + enter for windows</a:t>
            </a:r>
          </a:p>
          <a:p>
            <a:pPr lvl="1"/>
            <a:r>
              <a:rPr lang="en-AU" dirty="0"/>
              <a:t>This runs the line the cursor is in and then moves the cursor to the next line</a:t>
            </a:r>
          </a:p>
          <a:p>
            <a:r>
              <a:rPr lang="en-AU" dirty="0"/>
              <a:t>To execute the file:</a:t>
            </a:r>
          </a:p>
          <a:p>
            <a:pPr lvl="1"/>
            <a:r>
              <a:rPr lang="en-AU" dirty="0"/>
              <a:t>Use the run button at the top of the script window</a:t>
            </a:r>
          </a:p>
          <a:p>
            <a:pPr lvl="1"/>
            <a:r>
              <a:rPr lang="en-AU" dirty="0" err="1"/>
              <a:t>cmd</a:t>
            </a:r>
            <a:r>
              <a:rPr lang="en-AU" dirty="0"/>
              <a:t> + shift + enter (mac)</a:t>
            </a:r>
          </a:p>
          <a:p>
            <a:pPr lvl="1"/>
            <a:r>
              <a:rPr lang="en-AU" dirty="0"/>
              <a:t>ctrl + shift + enter (windows)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74744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2A45-A63F-9F45-9BCC-4B772A1B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19BA1-0E5C-8B40-8DE1-4C7DC1643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638044"/>
            <a:ext cx="10215563" cy="3634169"/>
          </a:xfrm>
        </p:spPr>
        <p:txBody>
          <a:bodyPr/>
          <a:lstStyle/>
          <a:p>
            <a:r>
              <a:rPr lang="en-AU" sz="2000" dirty="0"/>
              <a:t>R and </a:t>
            </a:r>
            <a:r>
              <a:rPr lang="en-AU" sz="2000" dirty="0" err="1"/>
              <a:t>Rstudio</a:t>
            </a:r>
            <a:endParaRPr lang="en-AU" sz="2000" dirty="0"/>
          </a:p>
          <a:p>
            <a:r>
              <a:rPr lang="en-AU" sz="2000" dirty="0"/>
              <a:t>Create variables and vectors</a:t>
            </a:r>
          </a:p>
          <a:p>
            <a:r>
              <a:rPr lang="en-AU" sz="2000" dirty="0"/>
              <a:t>Index vectors</a:t>
            </a:r>
          </a:p>
          <a:p>
            <a:r>
              <a:rPr lang="en-AU" sz="2000" dirty="0"/>
              <a:t>Utilise basic functions : </a:t>
            </a:r>
            <a:r>
              <a:rPr lang="en-AU" dirty="0" err="1">
                <a:latin typeface="Courier" pitchFamily="2" charset="0"/>
              </a:rPr>
              <a:t>typeof</a:t>
            </a:r>
            <a:r>
              <a:rPr lang="en-AU" dirty="0">
                <a:latin typeface="Courier" pitchFamily="2" charset="0"/>
              </a:rPr>
              <a:t>(), str(), length(), max(), min(), and mean()</a:t>
            </a:r>
            <a:endParaRPr lang="en-AU" sz="2000" dirty="0">
              <a:latin typeface="Courier" pitchFamily="2" charset="0"/>
            </a:endParaRPr>
          </a:p>
          <a:p>
            <a:pPr marL="0" indent="0">
              <a:buNone/>
            </a:pPr>
            <a:endParaRPr lang="en-AU" sz="20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119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D875-0EB9-EF4D-AB67-A917937F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85126-8EC9-0F4E-9706-03E838BBF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Operators</a:t>
            </a:r>
          </a:p>
          <a:p>
            <a:r>
              <a:rPr lang="en-AU" dirty="0"/>
              <a:t>Variables</a:t>
            </a:r>
          </a:p>
          <a:p>
            <a:r>
              <a:rPr lang="en-AU" dirty="0"/>
              <a:t>Vectors</a:t>
            </a:r>
          </a:p>
          <a:p>
            <a:r>
              <a:rPr lang="en-AU" dirty="0"/>
              <a:t>Other data formats</a:t>
            </a:r>
          </a:p>
          <a:p>
            <a:r>
              <a:rPr lang="en-AU" dirty="0"/>
              <a:t>Functions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8A2397-37F9-0F4E-96ED-A0BD97422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079" y="2972622"/>
            <a:ext cx="5271248" cy="276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26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F491-28FA-0843-A600-71C43480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Operators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7FCF2A-A581-7A41-9204-B9E8CD732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66588"/>
            <a:ext cx="7729728" cy="3101983"/>
          </a:xfrm>
        </p:spPr>
        <p:txBody>
          <a:bodyPr>
            <a:noAutofit/>
          </a:bodyPr>
          <a:lstStyle/>
          <a:p>
            <a:r>
              <a:rPr lang="en-AU" dirty="0"/>
              <a:t>Arithmetic operators – return a number</a:t>
            </a:r>
          </a:p>
          <a:p>
            <a:pPr lvl="1"/>
            <a:r>
              <a:rPr lang="en-AU" sz="1800" dirty="0"/>
              <a:t>Regular operators </a:t>
            </a:r>
            <a:r>
              <a:rPr lang="en-AU" sz="1800" dirty="0">
                <a:latin typeface="Courier" pitchFamily="2" charset="0"/>
                <a:ea typeface="Ayuthaya" pitchFamily="2" charset="-34"/>
                <a:cs typeface="Ayuthaya" pitchFamily="2" charset="-34"/>
              </a:rPr>
              <a:t>(+ - * / ^) </a:t>
            </a:r>
          </a:p>
          <a:p>
            <a:pPr lvl="1"/>
            <a:r>
              <a:rPr lang="en-AU" sz="1800" dirty="0">
                <a:latin typeface="Courier" pitchFamily="2" charset="0"/>
                <a:ea typeface="Ayuthaya" pitchFamily="2" charset="-34"/>
                <a:cs typeface="Ayuthaya" pitchFamily="2" charset="-34"/>
              </a:rPr>
              <a:t>x % % y </a:t>
            </a:r>
            <a:r>
              <a:rPr lang="en-AU" sz="1800" dirty="0"/>
              <a:t>– modulus (x mod y) </a:t>
            </a:r>
          </a:p>
          <a:p>
            <a:pPr lvl="1"/>
            <a:r>
              <a:rPr lang="en-AU" sz="1800" dirty="0">
                <a:latin typeface="Courier" pitchFamily="2" charset="0"/>
                <a:ea typeface="Ayuthaya" pitchFamily="2" charset="-34"/>
                <a:cs typeface="Ayuthaya" pitchFamily="2" charset="-34"/>
              </a:rPr>
              <a:t>x % / % y </a:t>
            </a:r>
            <a:r>
              <a:rPr lang="en-AU" sz="1800" dirty="0"/>
              <a:t>– integer division</a:t>
            </a:r>
          </a:p>
        </p:txBody>
      </p:sp>
    </p:spTree>
    <p:extLst>
      <p:ext uri="{BB962C8B-B14F-4D97-AF65-F5344CB8AC3E}">
        <p14:creationId xmlns:p14="http://schemas.microsoft.com/office/powerpoint/2010/main" val="388164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F491-28FA-0843-A600-71C43480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Operators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7FCF2A-A581-7A41-9204-B9E8CD732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66588"/>
            <a:ext cx="7729728" cy="3101983"/>
          </a:xfrm>
        </p:spPr>
        <p:txBody>
          <a:bodyPr>
            <a:noAutofit/>
          </a:bodyPr>
          <a:lstStyle/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Arithmetic operators – return a number</a:t>
            </a:r>
          </a:p>
          <a:p>
            <a:pPr lvl="1"/>
            <a:r>
              <a:rPr lang="en-AU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Regular operators </a:t>
            </a:r>
            <a:r>
              <a:rPr lang="en-AU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(+ - * / ^) </a:t>
            </a:r>
          </a:p>
          <a:p>
            <a:pPr lvl="1"/>
            <a:r>
              <a:rPr lang="en-AU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x % % y </a:t>
            </a:r>
            <a:r>
              <a:rPr lang="en-AU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modulus (x mod y) </a:t>
            </a:r>
          </a:p>
          <a:p>
            <a:pPr lvl="1"/>
            <a:r>
              <a:rPr lang="en-AU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x % / % y </a:t>
            </a:r>
            <a:r>
              <a:rPr lang="en-AU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integer division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AU" dirty="0"/>
              <a:t>Regular logical operators – return a logical </a:t>
            </a: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</a:rPr>
              <a:t>(True/False)</a:t>
            </a:r>
          </a:p>
          <a:p>
            <a:pPr lvl="1"/>
            <a:r>
              <a:rPr lang="en-AU" sz="1800" dirty="0"/>
              <a:t>Regular </a:t>
            </a:r>
            <a:r>
              <a:rPr lang="en-AU" sz="1800" dirty="0">
                <a:latin typeface="Courier" pitchFamily="2" charset="0"/>
                <a:ea typeface="Ayuthaya" pitchFamily="2" charset="-34"/>
                <a:cs typeface="Ayuthaya" pitchFamily="2" charset="-34"/>
              </a:rPr>
              <a:t>(&lt;, &lt;=, &gt;, &gt;=, ==, !=)</a:t>
            </a:r>
          </a:p>
          <a:p>
            <a:pPr lvl="1"/>
            <a:r>
              <a:rPr lang="en-AU" sz="1800" dirty="0">
                <a:latin typeface="Courier" pitchFamily="2" charset="0"/>
                <a:ea typeface="Ayuthaya" pitchFamily="2" charset="-34"/>
                <a:cs typeface="Ayuthaya" pitchFamily="2" charset="-34"/>
              </a:rPr>
              <a:t>!x </a:t>
            </a:r>
            <a:r>
              <a:rPr lang="en-AU" sz="1800" dirty="0"/>
              <a:t>– not x </a:t>
            </a:r>
          </a:p>
          <a:p>
            <a:pPr lvl="1"/>
            <a:r>
              <a:rPr lang="en-AU" sz="1800" dirty="0" err="1">
                <a:latin typeface="Courier" pitchFamily="2" charset="0"/>
                <a:ea typeface="Ayuthaya" pitchFamily="2" charset="-34"/>
                <a:cs typeface="Ayuthaya" pitchFamily="2" charset="-34"/>
              </a:rPr>
              <a:t>x|y</a:t>
            </a:r>
            <a:r>
              <a:rPr lang="en-AU" sz="1800" dirty="0">
                <a:latin typeface="Courier" pitchFamily="2" charset="0"/>
                <a:ea typeface="Ayuthaya" pitchFamily="2" charset="-34"/>
                <a:cs typeface="Ayuthaya" pitchFamily="2" charset="-34"/>
              </a:rPr>
              <a:t> </a:t>
            </a:r>
            <a:r>
              <a:rPr lang="en-AU" sz="1800" dirty="0"/>
              <a:t>– x OR y</a:t>
            </a:r>
          </a:p>
          <a:p>
            <a:pPr lvl="1"/>
            <a:r>
              <a:rPr lang="en-AU" sz="1800" dirty="0">
                <a:latin typeface="Courier" pitchFamily="2" charset="0"/>
                <a:ea typeface="Ayuthaya" pitchFamily="2" charset="-34"/>
                <a:cs typeface="Ayuthaya" pitchFamily="2" charset="-34"/>
              </a:rPr>
              <a:t>x &amp; y </a:t>
            </a:r>
            <a:r>
              <a:rPr lang="en-AU" sz="1800" dirty="0"/>
              <a:t>– x AND y</a:t>
            </a:r>
          </a:p>
        </p:txBody>
      </p:sp>
    </p:spTree>
    <p:extLst>
      <p:ext uri="{BB962C8B-B14F-4D97-AF65-F5344CB8AC3E}">
        <p14:creationId xmlns:p14="http://schemas.microsoft.com/office/powerpoint/2010/main" val="390514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F491-28FA-0843-A600-71C43480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Operators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7FCF2A-A581-7A41-9204-B9E8CD732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66588"/>
            <a:ext cx="7729728" cy="3101983"/>
          </a:xfrm>
        </p:spPr>
        <p:txBody>
          <a:bodyPr>
            <a:noAutofit/>
          </a:bodyPr>
          <a:lstStyle/>
          <a:p>
            <a:r>
              <a:rPr lang="en-AU" dirty="0"/>
              <a:t>Arithmetic operators – return a number</a:t>
            </a:r>
          </a:p>
          <a:p>
            <a:pPr lvl="1"/>
            <a:r>
              <a:rPr lang="en-AU" sz="1800" dirty="0"/>
              <a:t>Regular operators </a:t>
            </a:r>
            <a:r>
              <a:rPr lang="en-AU" sz="1800" dirty="0">
                <a:latin typeface="Courier" pitchFamily="2" charset="0"/>
                <a:ea typeface="Ayuthaya" pitchFamily="2" charset="-34"/>
                <a:cs typeface="Ayuthaya" pitchFamily="2" charset="-34"/>
              </a:rPr>
              <a:t>(+ - * / ^) </a:t>
            </a:r>
          </a:p>
          <a:p>
            <a:pPr lvl="1"/>
            <a:r>
              <a:rPr lang="en-AU" sz="1800" dirty="0">
                <a:latin typeface="Courier" pitchFamily="2" charset="0"/>
                <a:ea typeface="Ayuthaya" pitchFamily="2" charset="-34"/>
                <a:cs typeface="Ayuthaya" pitchFamily="2" charset="-34"/>
              </a:rPr>
              <a:t>x % % y </a:t>
            </a:r>
            <a:r>
              <a:rPr lang="en-AU" sz="1800" dirty="0"/>
              <a:t>– modulus (x mod y) </a:t>
            </a:r>
          </a:p>
          <a:p>
            <a:pPr lvl="1"/>
            <a:r>
              <a:rPr lang="en-AU" sz="1800" dirty="0">
                <a:latin typeface="Courier" pitchFamily="2" charset="0"/>
                <a:ea typeface="Ayuthaya" pitchFamily="2" charset="-34"/>
                <a:cs typeface="Ayuthaya" pitchFamily="2" charset="-34"/>
              </a:rPr>
              <a:t>x % / % y </a:t>
            </a:r>
            <a:r>
              <a:rPr lang="en-AU" sz="1800" dirty="0"/>
              <a:t>– integer division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AU" dirty="0"/>
              <a:t>Regular logical operators – return a logical </a:t>
            </a: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</a:rPr>
              <a:t>(True/False)</a:t>
            </a:r>
          </a:p>
          <a:p>
            <a:pPr lvl="1"/>
            <a:r>
              <a:rPr lang="en-AU" sz="1800" dirty="0"/>
              <a:t>Regular </a:t>
            </a:r>
            <a:r>
              <a:rPr lang="en-AU" sz="1800" dirty="0">
                <a:latin typeface="Courier" pitchFamily="2" charset="0"/>
                <a:ea typeface="Ayuthaya" pitchFamily="2" charset="-34"/>
                <a:cs typeface="Ayuthaya" pitchFamily="2" charset="-34"/>
              </a:rPr>
              <a:t>(&lt;, &lt;=, &gt;, &gt;=, ==, !=)</a:t>
            </a:r>
          </a:p>
          <a:p>
            <a:pPr lvl="1"/>
            <a:r>
              <a:rPr lang="en-AU" sz="1800" dirty="0">
                <a:latin typeface="Courier" pitchFamily="2" charset="0"/>
                <a:ea typeface="Ayuthaya" pitchFamily="2" charset="-34"/>
                <a:cs typeface="Ayuthaya" pitchFamily="2" charset="-34"/>
              </a:rPr>
              <a:t>!x </a:t>
            </a:r>
            <a:r>
              <a:rPr lang="en-AU" sz="1800" dirty="0"/>
              <a:t>– not x </a:t>
            </a:r>
          </a:p>
          <a:p>
            <a:pPr lvl="1"/>
            <a:r>
              <a:rPr lang="en-AU" sz="1800" dirty="0" err="1">
                <a:latin typeface="Courier" pitchFamily="2" charset="0"/>
                <a:ea typeface="Ayuthaya" pitchFamily="2" charset="-34"/>
                <a:cs typeface="Ayuthaya" pitchFamily="2" charset="-34"/>
              </a:rPr>
              <a:t>x|y</a:t>
            </a:r>
            <a:r>
              <a:rPr lang="en-AU" sz="1800" dirty="0">
                <a:latin typeface="Courier" pitchFamily="2" charset="0"/>
                <a:ea typeface="Ayuthaya" pitchFamily="2" charset="-34"/>
                <a:cs typeface="Ayuthaya" pitchFamily="2" charset="-34"/>
              </a:rPr>
              <a:t> </a:t>
            </a:r>
            <a:r>
              <a:rPr lang="en-AU" sz="1800" dirty="0"/>
              <a:t>– x OR y</a:t>
            </a:r>
          </a:p>
          <a:p>
            <a:pPr lvl="1"/>
            <a:r>
              <a:rPr lang="en-AU" sz="1800" dirty="0">
                <a:latin typeface="Courier" pitchFamily="2" charset="0"/>
                <a:ea typeface="Ayuthaya" pitchFamily="2" charset="-34"/>
                <a:cs typeface="Ayuthaya" pitchFamily="2" charset="-34"/>
              </a:rPr>
              <a:t>x &amp; y </a:t>
            </a:r>
            <a:r>
              <a:rPr lang="en-AU" sz="1800" dirty="0"/>
              <a:t>– x AND y</a:t>
            </a:r>
          </a:p>
          <a:p>
            <a:pPr marL="0" indent="0">
              <a:buNone/>
            </a:pPr>
            <a:r>
              <a:rPr lang="en-AU" sz="2000" b="1" dirty="0"/>
              <a:t>Test it out!</a:t>
            </a:r>
          </a:p>
        </p:txBody>
      </p:sp>
    </p:spTree>
    <p:extLst>
      <p:ext uri="{BB962C8B-B14F-4D97-AF65-F5344CB8AC3E}">
        <p14:creationId xmlns:p14="http://schemas.microsoft.com/office/powerpoint/2010/main" val="1404286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3E66-1B10-6542-859D-9C9288BF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7C32-DB6E-4B48-9DB5-C2EB7098B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2638044"/>
            <a:ext cx="10729913" cy="3101983"/>
          </a:xfrm>
        </p:spPr>
        <p:txBody>
          <a:bodyPr>
            <a:noAutofit/>
          </a:bodyPr>
          <a:lstStyle/>
          <a:p>
            <a:r>
              <a:rPr lang="en-AU" sz="1900" dirty="0"/>
              <a:t>A variable is a value that you assign a name to.</a:t>
            </a:r>
          </a:p>
          <a:p>
            <a:pPr lvl="1"/>
            <a:r>
              <a:rPr lang="en-AU" sz="1900" dirty="0"/>
              <a:t>The names can be whatever you want, they cant have spaces but can include _ or ‘ . ’. </a:t>
            </a:r>
            <a:r>
              <a:rPr lang="en-AU" dirty="0">
                <a:latin typeface="Courier" pitchFamily="2" charset="0"/>
                <a:ea typeface="Ayuthaya" pitchFamily="2" charset="-34"/>
                <a:cs typeface="Ayuthaya" pitchFamily="2" charset="-34"/>
              </a:rPr>
              <a:t>( x , </a:t>
            </a:r>
            <a:r>
              <a:rPr lang="en-AU" dirty="0" err="1">
                <a:latin typeface="Courier" pitchFamily="2" charset="0"/>
                <a:ea typeface="Ayuthaya" pitchFamily="2" charset="-34"/>
                <a:cs typeface="Ayuthaya" pitchFamily="2" charset="-34"/>
              </a:rPr>
              <a:t>sample.one</a:t>
            </a:r>
            <a:r>
              <a:rPr lang="en-AU" dirty="0">
                <a:latin typeface="Courier" pitchFamily="2" charset="0"/>
                <a:ea typeface="Ayuthaya" pitchFamily="2" charset="-34"/>
                <a:cs typeface="Ayuthaya" pitchFamily="2" charset="-34"/>
              </a:rPr>
              <a:t> , s_1)</a:t>
            </a:r>
          </a:p>
        </p:txBody>
      </p:sp>
    </p:spTree>
    <p:extLst>
      <p:ext uri="{BB962C8B-B14F-4D97-AF65-F5344CB8AC3E}">
        <p14:creationId xmlns:p14="http://schemas.microsoft.com/office/powerpoint/2010/main" val="3786282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3E66-1B10-6542-859D-9C9288BF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7C32-DB6E-4B48-9DB5-C2EB7098B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2638044"/>
            <a:ext cx="10729913" cy="3101983"/>
          </a:xfrm>
        </p:spPr>
        <p:txBody>
          <a:bodyPr>
            <a:noAutofit/>
          </a:bodyPr>
          <a:lstStyle/>
          <a:p>
            <a:r>
              <a:rPr lang="en-AU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variable is a value that you assign a name to.</a:t>
            </a:r>
          </a:p>
          <a:p>
            <a:pPr lvl="1"/>
            <a:r>
              <a:rPr lang="en-AU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names can be whatever you want, they cant have spaces but can include _ or ‘ . ’. 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( x , </a:t>
            </a:r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sample.one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 , s_1)</a:t>
            </a:r>
          </a:p>
          <a:p>
            <a:r>
              <a:rPr lang="en-AU" sz="1900" dirty="0"/>
              <a:t>Assign values using ‘</a:t>
            </a:r>
            <a:r>
              <a:rPr lang="en-AU" sz="1900" dirty="0">
                <a:latin typeface="Courier" pitchFamily="2" charset="0"/>
              </a:rPr>
              <a:t>&lt;-</a:t>
            </a:r>
            <a:r>
              <a:rPr lang="en-AU" sz="1900" dirty="0"/>
              <a:t>’ or ‘=‘</a:t>
            </a:r>
          </a:p>
          <a:p>
            <a:pPr marL="0" indent="0">
              <a:buNone/>
            </a:pPr>
            <a:r>
              <a:rPr lang="en-AU" sz="1900" dirty="0"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</a:rPr>
              <a:t>var &lt;- 40</a:t>
            </a:r>
            <a:endParaRPr lang="en-AU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60674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{0FCF121C-9A1A-E24A-9455-22033258182F}tf10001120</Template>
  <TotalTime>2220</TotalTime>
  <Words>1867</Words>
  <Application>Microsoft Office PowerPoint</Application>
  <PresentationFormat>Widescreen</PresentationFormat>
  <Paragraphs>222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Courier</vt:lpstr>
      <vt:lpstr>Gill Sans MT</vt:lpstr>
      <vt:lpstr>Parcel</vt:lpstr>
      <vt:lpstr>Introduction to RStudio</vt:lpstr>
      <vt:lpstr>Outline for Today</vt:lpstr>
      <vt:lpstr>What is R and RStudio</vt:lpstr>
      <vt:lpstr>R Basics</vt:lpstr>
      <vt:lpstr>Operators</vt:lpstr>
      <vt:lpstr>Operators</vt:lpstr>
      <vt:lpstr>Operators</vt:lpstr>
      <vt:lpstr>Variables</vt:lpstr>
      <vt:lpstr>Variables</vt:lpstr>
      <vt:lpstr>Variables</vt:lpstr>
      <vt:lpstr>Variables</vt:lpstr>
      <vt:lpstr>Variables continued…</vt:lpstr>
      <vt:lpstr>Variables continued…</vt:lpstr>
      <vt:lpstr>Vectors</vt:lpstr>
      <vt:lpstr>Vectors</vt:lpstr>
      <vt:lpstr>Vectors</vt:lpstr>
      <vt:lpstr>Vectors</vt:lpstr>
      <vt:lpstr>Indexing vectors</vt:lpstr>
      <vt:lpstr>Indexing vectors</vt:lpstr>
      <vt:lpstr>Indexing vectors</vt:lpstr>
      <vt:lpstr>Indexing vectors</vt:lpstr>
      <vt:lpstr>Indexing vectors</vt:lpstr>
      <vt:lpstr>Other Data Formats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Exercise</vt:lpstr>
      <vt:lpstr>R scripts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RSTudio</dc:title>
  <dc:creator>Olivia Lenore Johnson</dc:creator>
  <cp:lastModifiedBy>Raphael Eisenhofer</cp:lastModifiedBy>
  <cp:revision>14</cp:revision>
  <dcterms:created xsi:type="dcterms:W3CDTF">2022-03-09T00:41:53Z</dcterms:created>
  <dcterms:modified xsi:type="dcterms:W3CDTF">2022-03-21T00:27:42Z</dcterms:modified>
</cp:coreProperties>
</file>