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howGuides="1">
      <p:cViewPr varScale="1">
        <p:scale>
          <a:sx n="102" d="100"/>
          <a:sy n="102" d="100"/>
        </p:scale>
        <p:origin x="192" y="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13E-9B3E-5246-8F5F-A94BA337C4D3}" type="datetimeFigureOut">
              <a:rPr lang="en-AU" smtClean="0"/>
              <a:t>10/8/2022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CCFB-16E3-7344-A224-EB33C3DE6D7A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75870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13E-9B3E-5246-8F5F-A94BA337C4D3}" type="datetimeFigureOut">
              <a:rPr lang="en-AU" smtClean="0"/>
              <a:t>10/8/2022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CCFB-16E3-7344-A224-EB33C3DE6D7A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720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13E-9B3E-5246-8F5F-A94BA337C4D3}" type="datetimeFigureOut">
              <a:rPr lang="en-AU" smtClean="0"/>
              <a:t>10/8/2022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CCFB-16E3-7344-A224-EB33C3DE6D7A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57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13E-9B3E-5246-8F5F-A94BA337C4D3}" type="datetimeFigureOut">
              <a:rPr lang="en-AU" smtClean="0"/>
              <a:t>10/8/2022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CCFB-16E3-7344-A224-EB33C3DE6D7A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2618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13E-9B3E-5246-8F5F-A94BA337C4D3}" type="datetimeFigureOut">
              <a:rPr lang="en-AU" smtClean="0"/>
              <a:t>10/8/2022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CCFB-16E3-7344-A224-EB33C3DE6D7A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13863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13E-9B3E-5246-8F5F-A94BA337C4D3}" type="datetimeFigureOut">
              <a:rPr lang="en-AU" smtClean="0"/>
              <a:t>10/8/2022</a:t>
            </a:fld>
            <a:endParaRPr lang="en-AU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CCFB-16E3-7344-A224-EB33C3DE6D7A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249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13E-9B3E-5246-8F5F-A94BA337C4D3}" type="datetimeFigureOut">
              <a:rPr lang="en-AU" smtClean="0"/>
              <a:t>10/8/2022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CCFB-16E3-7344-A224-EB33C3DE6D7A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48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13E-9B3E-5246-8F5F-A94BA337C4D3}" type="datetimeFigureOut">
              <a:rPr lang="en-AU" smtClean="0"/>
              <a:t>10/8/2022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CCFB-16E3-7344-A224-EB33C3DE6D7A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978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13E-9B3E-5246-8F5F-A94BA337C4D3}" type="datetimeFigureOut">
              <a:rPr lang="en-AU" smtClean="0"/>
              <a:t>10/8/2022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CCFB-16E3-7344-A224-EB33C3DE6D7A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6449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13E-9B3E-5246-8F5F-A94BA337C4D3}" type="datetimeFigureOut">
              <a:rPr lang="en-AU" smtClean="0"/>
              <a:t>10/8/2022</a:t>
            </a:fld>
            <a:endParaRPr lang="en-AU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CCFB-16E3-7344-A224-EB33C3DE6D7A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0348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5B1B13E-9B3E-5246-8F5F-A94BA337C4D3}" type="datetimeFigureOut">
              <a:rPr lang="en-AU" smtClean="0"/>
              <a:t>10/8/2022</a:t>
            </a:fld>
            <a:endParaRPr lang="en-AU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7CCFB-16E3-7344-A224-EB33C3DE6D7A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71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5B1B13E-9B3E-5246-8F5F-A94BA337C4D3}" type="datetimeFigureOut">
              <a:rPr lang="en-AU" smtClean="0"/>
              <a:t>10/8/2022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8B7CCFB-16E3-7344-A224-EB33C3DE6D7A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134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CD9D-846D-71BD-753D-F4303E4123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Data.table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E07E8-AC89-61BA-F5C7-042B7E942F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Olivia Johnson</a:t>
            </a:r>
          </a:p>
          <a:p>
            <a:r>
              <a:rPr lang="en-AU" dirty="0"/>
              <a:t>Adelaide Code Club</a:t>
            </a:r>
          </a:p>
          <a:p>
            <a:r>
              <a:rPr lang="en-AU" dirty="0"/>
              <a:t>11 August 2022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8920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2D34-67D4-43F5-36F0-D60FBF28D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Subsetting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1AE2E-6E82-84F0-6580-B06D7302D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638044"/>
            <a:ext cx="8360664" cy="37409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2400" dirty="0"/>
              <a:t>To subset rows</a:t>
            </a:r>
          </a:p>
          <a:p>
            <a:pPr lvl="1">
              <a:lnSpc>
                <a:spcPct val="150000"/>
              </a:lnSpc>
            </a:pPr>
            <a:r>
              <a:rPr lang="en-AU" sz="2000" dirty="0">
                <a:latin typeface="Courier" pitchFamily="2" charset="0"/>
              </a:rPr>
              <a:t>DT[2:3]</a:t>
            </a:r>
          </a:p>
          <a:p>
            <a:pPr lvl="1">
              <a:lnSpc>
                <a:spcPct val="150000"/>
              </a:lnSpc>
            </a:pPr>
            <a:r>
              <a:rPr lang="en-AU" sz="2000" dirty="0">
                <a:latin typeface="Courier" pitchFamily="2" charset="0"/>
              </a:rPr>
              <a:t>DT[column==x]	</a:t>
            </a:r>
          </a:p>
          <a:p>
            <a:pPr>
              <a:lnSpc>
                <a:spcPct val="150000"/>
              </a:lnSpc>
            </a:pPr>
            <a:r>
              <a:rPr lang="en-AU" sz="2400" dirty="0">
                <a:latin typeface="+mj-lt"/>
              </a:rPr>
              <a:t>To subset </a:t>
            </a:r>
            <a:r>
              <a:rPr lang="en-AU" sz="2400" dirty="0"/>
              <a:t>columns</a:t>
            </a:r>
          </a:p>
          <a:p>
            <a:pPr lvl="1">
              <a:lnSpc>
                <a:spcPct val="150000"/>
              </a:lnSpc>
            </a:pPr>
            <a:r>
              <a:rPr lang="en-AU" sz="2000" dirty="0">
                <a:latin typeface="Courier" pitchFamily="2" charset="0"/>
              </a:rPr>
              <a:t>DT[, col_name] (will return as vector)</a:t>
            </a:r>
          </a:p>
          <a:p>
            <a:pPr lvl="1">
              <a:lnSpc>
                <a:spcPct val="150000"/>
              </a:lnSpc>
            </a:pPr>
            <a:r>
              <a:rPr lang="en-AU" sz="2000" dirty="0">
                <a:latin typeface="Courier" pitchFamily="2" charset="0"/>
              </a:rPr>
              <a:t>DT[,.(col1, col2)] (will return as data.table)</a:t>
            </a:r>
          </a:p>
        </p:txBody>
      </p:sp>
    </p:spTree>
    <p:extLst>
      <p:ext uri="{BB962C8B-B14F-4D97-AF65-F5344CB8AC3E}">
        <p14:creationId xmlns:p14="http://schemas.microsoft.com/office/powerpoint/2010/main" val="928454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C029-3158-4CE5-3356-C4DF828CD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Grouping by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27E5C78-6A17-E01F-C25F-B008D3370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638044"/>
            <a:ext cx="9753600" cy="38062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2400" dirty="0">
                <a:latin typeface="Courier" pitchFamily="2" charset="0"/>
              </a:rPr>
              <a:t>DT[i, j, by=col_name]</a:t>
            </a:r>
          </a:p>
          <a:p>
            <a:pPr>
              <a:lnSpc>
                <a:spcPct val="150000"/>
              </a:lnSpc>
            </a:pPr>
            <a:r>
              <a:rPr lang="en-AU" sz="2400" dirty="0">
                <a:latin typeface="Courier" pitchFamily="2" charset="0"/>
              </a:rPr>
              <a:t>Apply j to groups of values of col_name</a:t>
            </a:r>
          </a:p>
          <a:p>
            <a:pPr>
              <a:lnSpc>
                <a:spcPct val="150000"/>
              </a:lnSpc>
            </a:pPr>
            <a:r>
              <a:rPr lang="en-AU" sz="2400" dirty="0">
                <a:latin typeface="Courier" pitchFamily="2" charset="0"/>
              </a:rPr>
              <a:t>Can use multiple columns names, just have to be in a vector. </a:t>
            </a:r>
          </a:p>
          <a:p>
            <a:pPr lvl="1">
              <a:lnSpc>
                <a:spcPct val="150000"/>
              </a:lnSpc>
            </a:pPr>
            <a:r>
              <a:rPr lang="en-AU" sz="2200" dirty="0">
                <a:latin typeface="Courier" pitchFamily="2" charset="0"/>
              </a:rPr>
              <a:t>i.e. c(“cyl”, ”fast”)</a:t>
            </a:r>
          </a:p>
        </p:txBody>
      </p:sp>
    </p:spTree>
    <p:extLst>
      <p:ext uri="{BB962C8B-B14F-4D97-AF65-F5344CB8AC3E}">
        <p14:creationId xmlns:p14="http://schemas.microsoft.com/office/powerpoint/2010/main" val="217613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08809-FECA-7707-96E3-B749C48C8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22C24-B2D6-3053-FB54-3340D52F2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968" y="2648930"/>
            <a:ext cx="8894064" cy="31019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AU" sz="2400" b="1" dirty="0">
                <a:latin typeface="Courier" pitchFamily="2" charset="0"/>
              </a:rPr>
              <a:t>.N  </a:t>
            </a:r>
            <a:r>
              <a:rPr lang="en-AU" sz="2400" dirty="0">
                <a:latin typeface="Courier" pitchFamily="2" charset="0"/>
              </a:rPr>
              <a:t>- returns the number of rows, goes in j</a:t>
            </a:r>
          </a:p>
          <a:p>
            <a:pPr>
              <a:lnSpc>
                <a:spcPct val="150000"/>
              </a:lnSpc>
            </a:pPr>
            <a:r>
              <a:rPr lang="en-AU" sz="2400" dirty="0">
                <a:latin typeface="Courier" pitchFamily="2" charset="0"/>
              </a:rPr>
              <a:t>DT[, .N, by=“cyl”)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9CFA11-4D7F-6C7F-6F3E-4DDB9A5C04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02"/>
          <a:stretch/>
        </p:blipFill>
        <p:spPr>
          <a:xfrm>
            <a:off x="4132943" y="4384110"/>
            <a:ext cx="4294776" cy="186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93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2058-6A5A-A430-35A0-4429CA48A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0EE8-7DC8-1D5E-5363-EE84562CB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AU" sz="2400" dirty="0">
                <a:latin typeface="Courier" pitchFamily="2" charset="0"/>
              </a:rPr>
              <a:t>Can also use regular functions </a:t>
            </a:r>
          </a:p>
          <a:p>
            <a:pPr>
              <a:lnSpc>
                <a:spcPct val="150000"/>
              </a:lnSpc>
            </a:pPr>
            <a:r>
              <a:rPr lang="en-AU" sz="2400" dirty="0">
                <a:latin typeface="Courier" pitchFamily="2" charset="0"/>
              </a:rPr>
              <a:t>DT[, </a:t>
            </a:r>
            <a:r>
              <a:rPr lang="en-AU" sz="2400" b="1" dirty="0">
                <a:latin typeface="Courier" pitchFamily="2" charset="0"/>
              </a:rPr>
              <a:t>sum</a:t>
            </a:r>
            <a:r>
              <a:rPr lang="en-AU" sz="2400" dirty="0">
                <a:latin typeface="Courier" pitchFamily="2" charset="0"/>
              </a:rPr>
              <a:t>(column)]</a:t>
            </a:r>
          </a:p>
          <a:p>
            <a:pPr>
              <a:lnSpc>
                <a:spcPct val="150000"/>
              </a:lnSpc>
            </a:pPr>
            <a:r>
              <a:rPr lang="en-AU" sz="2400" dirty="0">
                <a:latin typeface="Courier" pitchFamily="2" charset="0"/>
              </a:rPr>
              <a:t>DT[, </a:t>
            </a:r>
            <a:r>
              <a:rPr lang="en-AU" sz="2400" b="1" dirty="0">
                <a:latin typeface="Courier" pitchFamily="2" charset="0"/>
              </a:rPr>
              <a:t>mean</a:t>
            </a:r>
            <a:r>
              <a:rPr lang="en-AU" sz="2400" dirty="0">
                <a:latin typeface="Courier" pitchFamily="2" charset="0"/>
              </a:rPr>
              <a:t>(col2),by=“col1”]</a:t>
            </a:r>
          </a:p>
          <a:p>
            <a:pPr lvl="1">
              <a:lnSpc>
                <a:spcPct val="150000"/>
              </a:lnSpc>
            </a:pPr>
            <a:r>
              <a:rPr lang="en-AU" sz="2200" dirty="0">
                <a:latin typeface="Courier" pitchFamily="2" charset="0"/>
              </a:rPr>
              <a:t>This will not change the table, just output the result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9781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0015-0076-5C8B-122B-926F32EC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336" y="2834640"/>
            <a:ext cx="7729728" cy="1188720"/>
          </a:xfrm>
        </p:spPr>
        <p:txBody>
          <a:bodyPr/>
          <a:lstStyle/>
          <a:p>
            <a:r>
              <a:rPr lang="en-AU" dirty="0"/>
              <a:t>Exercise time!</a:t>
            </a:r>
          </a:p>
        </p:txBody>
      </p:sp>
    </p:spTree>
    <p:extLst>
      <p:ext uri="{BB962C8B-B14F-4D97-AF65-F5344CB8AC3E}">
        <p14:creationId xmlns:p14="http://schemas.microsoft.com/office/powerpoint/2010/main" val="38221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2C71D-C629-EFCE-B218-B26CBF75B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209AA-C396-DF4C-3B81-C26AE5CC3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571" y="2427514"/>
            <a:ext cx="8719458" cy="3810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AU" sz="2800" dirty="0"/>
              <a:t>Recap of last week</a:t>
            </a:r>
          </a:p>
          <a:p>
            <a:pPr>
              <a:lnSpc>
                <a:spcPct val="150000"/>
              </a:lnSpc>
            </a:pPr>
            <a:r>
              <a:rPr lang="en-AU" sz="2800" dirty="0"/>
              <a:t>Why use data.table</a:t>
            </a:r>
          </a:p>
          <a:p>
            <a:pPr>
              <a:lnSpc>
                <a:spcPct val="150000"/>
              </a:lnSpc>
            </a:pPr>
            <a:r>
              <a:rPr lang="en-AU" sz="2800" dirty="0"/>
              <a:t>Reading in data</a:t>
            </a:r>
          </a:p>
          <a:p>
            <a:pPr>
              <a:lnSpc>
                <a:spcPct val="150000"/>
              </a:lnSpc>
            </a:pPr>
            <a:r>
              <a:rPr lang="en-AU" sz="2800" dirty="0"/>
              <a:t>Syntax</a:t>
            </a:r>
          </a:p>
          <a:p>
            <a:pPr>
              <a:lnSpc>
                <a:spcPct val="150000"/>
              </a:lnSpc>
            </a:pPr>
            <a:r>
              <a:rPr lang="en-AU" sz="2800" dirty="0"/>
              <a:t>Applying functions</a:t>
            </a:r>
          </a:p>
          <a:p>
            <a:pPr>
              <a:lnSpc>
                <a:spcPct val="150000"/>
              </a:lnSpc>
            </a:pPr>
            <a:r>
              <a:rPr lang="en-AU" sz="2800" dirty="0"/>
              <a:t>Exercise!</a:t>
            </a:r>
          </a:p>
          <a:p>
            <a:pPr>
              <a:lnSpc>
                <a:spcPct val="150000"/>
              </a:lnSpc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5031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501FD-E811-2104-7EA9-9A6369E2E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709C1-C988-969D-0D98-C383E3661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256" y="2460172"/>
            <a:ext cx="10330543" cy="4016828"/>
          </a:xfrm>
        </p:spPr>
        <p:txBody>
          <a:bodyPr>
            <a:normAutofit/>
          </a:bodyPr>
          <a:lstStyle/>
          <a:p>
            <a:r>
              <a:rPr lang="en-AU" sz="2800" dirty="0"/>
              <a:t>For loops and nested for loops</a:t>
            </a:r>
          </a:p>
          <a:p>
            <a:pPr lvl="1"/>
            <a:r>
              <a:rPr lang="en-AU" sz="2000" b="1" dirty="0">
                <a:latin typeface="Courier" pitchFamily="2" charset="0"/>
              </a:rPr>
              <a:t>for (</a:t>
            </a:r>
            <a:r>
              <a:rPr lang="en-AU" sz="2000" dirty="0">
                <a:latin typeface="Courier" pitchFamily="2" charset="0"/>
              </a:rPr>
              <a:t>i </a:t>
            </a:r>
            <a:r>
              <a:rPr lang="en-AU" sz="2000" b="1" dirty="0">
                <a:latin typeface="Courier" pitchFamily="2" charset="0"/>
              </a:rPr>
              <a:t>in</a:t>
            </a:r>
            <a:r>
              <a:rPr lang="en-AU" sz="2000" dirty="0">
                <a:latin typeface="Courier" pitchFamily="2" charset="0"/>
              </a:rPr>
              <a:t> sequence</a:t>
            </a:r>
            <a:r>
              <a:rPr lang="en-AU" sz="2000" b="1" dirty="0">
                <a:latin typeface="Courier" pitchFamily="2" charset="0"/>
              </a:rPr>
              <a:t>){</a:t>
            </a:r>
            <a:br>
              <a:rPr lang="en-AU" sz="2000" dirty="0">
                <a:latin typeface="Courier" pitchFamily="2" charset="0"/>
              </a:rPr>
            </a:br>
            <a:r>
              <a:rPr lang="en-AU" sz="2000" dirty="0">
                <a:latin typeface="Courier" pitchFamily="2" charset="0"/>
              </a:rPr>
              <a:t>	statement</a:t>
            </a:r>
            <a:br>
              <a:rPr lang="en-AU" sz="2000" dirty="0">
                <a:latin typeface="Courier" pitchFamily="2" charset="0"/>
              </a:rPr>
            </a:br>
            <a:r>
              <a:rPr lang="en-AU" sz="2000" b="1" dirty="0">
                <a:latin typeface="Courier" pitchFamily="2" charset="0"/>
              </a:rPr>
              <a:t>}</a:t>
            </a:r>
          </a:p>
          <a:p>
            <a:pPr lvl="1"/>
            <a:r>
              <a:rPr lang="en-AU" sz="2000" b="1" dirty="0">
                <a:latin typeface="Courier" pitchFamily="2" charset="0"/>
              </a:rPr>
              <a:t>for (</a:t>
            </a:r>
            <a:r>
              <a:rPr lang="en-AU" sz="2000" dirty="0">
                <a:latin typeface="Courier" pitchFamily="2" charset="0"/>
              </a:rPr>
              <a:t>x</a:t>
            </a:r>
            <a:r>
              <a:rPr lang="en-AU" sz="2000" b="1" dirty="0">
                <a:latin typeface="Courier" pitchFamily="2" charset="0"/>
              </a:rPr>
              <a:t> in </a:t>
            </a:r>
            <a:r>
              <a:rPr lang="en-AU" sz="2000" dirty="0">
                <a:latin typeface="Courier" pitchFamily="2" charset="0"/>
              </a:rPr>
              <a:t>x_vals</a:t>
            </a:r>
            <a:r>
              <a:rPr lang="en-AU" sz="2000" b="1" dirty="0">
                <a:latin typeface="Courier" pitchFamily="2" charset="0"/>
              </a:rPr>
              <a:t>){</a:t>
            </a:r>
          </a:p>
          <a:p>
            <a:pPr marL="228600" lvl="1" indent="0">
              <a:buNone/>
            </a:pPr>
            <a:r>
              <a:rPr lang="en-AU" sz="2000" b="1" dirty="0">
                <a:latin typeface="Courier" pitchFamily="2" charset="0"/>
              </a:rPr>
              <a:t>	for (</a:t>
            </a:r>
            <a:r>
              <a:rPr lang="en-AU" sz="2000" dirty="0">
                <a:latin typeface="Courier" pitchFamily="2" charset="0"/>
              </a:rPr>
              <a:t>y</a:t>
            </a:r>
            <a:r>
              <a:rPr lang="en-AU" sz="2000" b="1" dirty="0">
                <a:latin typeface="Courier" pitchFamily="2" charset="0"/>
              </a:rPr>
              <a:t> in </a:t>
            </a:r>
            <a:r>
              <a:rPr lang="en-AU" sz="2000" dirty="0">
                <a:latin typeface="Courier" pitchFamily="2" charset="0"/>
              </a:rPr>
              <a:t>y_vals</a:t>
            </a:r>
            <a:r>
              <a:rPr lang="en-AU" sz="2000" b="1" dirty="0">
                <a:latin typeface="Courier" pitchFamily="2" charset="0"/>
              </a:rPr>
              <a:t>){</a:t>
            </a:r>
          </a:p>
          <a:p>
            <a:pPr marL="228600" lvl="1" indent="0">
              <a:buNone/>
            </a:pPr>
            <a:r>
              <a:rPr lang="en-AU" sz="2000" dirty="0">
                <a:latin typeface="Courier" pitchFamily="2" charset="0"/>
              </a:rPr>
              <a:t>		print(paste(“x =“, x, “, y =”, y)) </a:t>
            </a:r>
            <a:br>
              <a:rPr lang="en-AU" sz="2000" dirty="0">
                <a:latin typeface="Courier" pitchFamily="2" charset="0"/>
              </a:rPr>
            </a:br>
            <a:r>
              <a:rPr lang="en-AU" sz="2000" dirty="0">
                <a:latin typeface="Courier" pitchFamily="2" charset="0"/>
              </a:rPr>
              <a:t>	</a:t>
            </a:r>
            <a:r>
              <a:rPr lang="en-AU" sz="2000" b="1" dirty="0">
                <a:latin typeface="Courier" pitchFamily="2" charset="0"/>
              </a:rPr>
              <a:t>}</a:t>
            </a:r>
          </a:p>
          <a:p>
            <a:pPr marL="228600" lvl="1" indent="0">
              <a:buNone/>
            </a:pPr>
            <a:r>
              <a:rPr lang="en-AU" sz="2000" b="1" dirty="0">
                <a:latin typeface="Courier" pitchFamily="2" charset="0"/>
              </a:rPr>
              <a:t>  }</a:t>
            </a:r>
          </a:p>
          <a:p>
            <a:pPr lvl="1"/>
            <a:endParaRPr lang="en-AU" b="1" dirty="0">
              <a:latin typeface="Courier" pitchFamily="2" charset="0"/>
            </a:endParaRP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450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501FD-E811-2104-7EA9-9A6369E2E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709C1-C988-969D-0D98-C383E3661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256" y="2460172"/>
            <a:ext cx="10330543" cy="4016828"/>
          </a:xfrm>
        </p:spPr>
        <p:txBody>
          <a:bodyPr>
            <a:normAutofit/>
          </a:bodyPr>
          <a:lstStyle/>
          <a:p>
            <a:r>
              <a:rPr lang="en-AU" sz="2800" dirty="0"/>
              <a:t>If else statements</a:t>
            </a:r>
          </a:p>
          <a:p>
            <a:pPr marL="228600" lvl="1" indent="0">
              <a:buNone/>
            </a:pPr>
            <a:r>
              <a:rPr lang="en-AU" sz="2600" b="1" dirty="0">
                <a:latin typeface="Courier" pitchFamily="2" charset="0"/>
              </a:rPr>
              <a:t>if (</a:t>
            </a:r>
            <a:r>
              <a:rPr lang="en-AU" sz="2600" dirty="0">
                <a:latin typeface="Courier" pitchFamily="2" charset="0"/>
              </a:rPr>
              <a:t>condition</a:t>
            </a:r>
            <a:r>
              <a:rPr lang="en-AU" sz="2600" b="1" dirty="0">
                <a:latin typeface="Courier" pitchFamily="2" charset="0"/>
              </a:rPr>
              <a:t>){</a:t>
            </a:r>
          </a:p>
          <a:p>
            <a:pPr marL="228600" lvl="1" indent="0">
              <a:buNone/>
            </a:pPr>
            <a:r>
              <a:rPr lang="en-AU" sz="2600" dirty="0">
                <a:latin typeface="Courier" pitchFamily="2" charset="0"/>
              </a:rPr>
              <a:t>	statement</a:t>
            </a:r>
          </a:p>
          <a:p>
            <a:pPr marL="228600" lvl="1" indent="0">
              <a:buNone/>
            </a:pPr>
            <a:r>
              <a:rPr lang="en-AU" sz="2600" b="1" dirty="0">
                <a:latin typeface="Courier" pitchFamily="2" charset="0"/>
              </a:rPr>
              <a:t>} else {</a:t>
            </a:r>
          </a:p>
          <a:p>
            <a:pPr marL="228600" lvl="1" indent="0">
              <a:buNone/>
            </a:pPr>
            <a:r>
              <a:rPr lang="en-AU" sz="2600" dirty="0">
                <a:latin typeface="Courier" pitchFamily="2" charset="0"/>
              </a:rPr>
              <a:t>	statement</a:t>
            </a:r>
          </a:p>
          <a:p>
            <a:pPr marL="228600" lvl="1" indent="0">
              <a:buNone/>
            </a:pPr>
            <a:r>
              <a:rPr lang="en-AU" sz="2600" b="1" dirty="0">
                <a:latin typeface="Courier" pitchFamily="2" charset="0"/>
              </a:rPr>
              <a:t>}</a:t>
            </a:r>
          </a:p>
          <a:p>
            <a:pPr lvl="1"/>
            <a:endParaRPr lang="en-AU" b="1" dirty="0">
              <a:latin typeface="Courier" pitchFamily="2" charset="0"/>
            </a:endParaRP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381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501FD-E811-2104-7EA9-9A6369E2E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709C1-C988-969D-0D98-C383E3661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256" y="2460172"/>
            <a:ext cx="10330543" cy="4016828"/>
          </a:xfrm>
        </p:spPr>
        <p:txBody>
          <a:bodyPr>
            <a:normAutofit/>
          </a:bodyPr>
          <a:lstStyle/>
          <a:p>
            <a:r>
              <a:rPr lang="en-AU" sz="2800" dirty="0"/>
              <a:t>apply functions</a:t>
            </a:r>
          </a:p>
          <a:p>
            <a:pPr lvl="1"/>
            <a:r>
              <a:rPr lang="en-AU" sz="2200" b="1" dirty="0">
                <a:latin typeface="Courier" pitchFamily="2" charset="0"/>
              </a:rPr>
              <a:t>apply(</a:t>
            </a:r>
            <a:r>
              <a:rPr lang="en-AU" sz="2200" dirty="0">
                <a:latin typeface="Courier" pitchFamily="2" charset="0"/>
              </a:rPr>
              <a:t>x, MARGIN (1 for rows, 2 for columns), function</a:t>
            </a:r>
            <a:r>
              <a:rPr lang="en-AU" sz="2200" b="1" dirty="0">
                <a:latin typeface="Courier" pitchFamily="2" charset="0"/>
              </a:rPr>
              <a:t>)</a:t>
            </a:r>
          </a:p>
          <a:p>
            <a:pPr lvl="2"/>
            <a:r>
              <a:rPr lang="en-AU" sz="2000" dirty="0"/>
              <a:t>For data frame or matrix </a:t>
            </a:r>
          </a:p>
          <a:p>
            <a:pPr lvl="1"/>
            <a:r>
              <a:rPr lang="en-AU" sz="2200" b="1" dirty="0">
                <a:latin typeface="Courier" pitchFamily="2" charset="0"/>
              </a:rPr>
              <a:t>lapply(</a:t>
            </a:r>
            <a:r>
              <a:rPr lang="en-AU" sz="2200" dirty="0">
                <a:latin typeface="Courier" pitchFamily="2" charset="0"/>
              </a:rPr>
              <a:t>x, function</a:t>
            </a:r>
            <a:r>
              <a:rPr lang="en-AU" sz="2200" b="1" dirty="0">
                <a:latin typeface="Courier" pitchFamily="2" charset="0"/>
              </a:rPr>
              <a:t>)</a:t>
            </a:r>
          </a:p>
          <a:p>
            <a:pPr lvl="2"/>
            <a:r>
              <a:rPr lang="en-AU" sz="2000" dirty="0"/>
              <a:t>Output is a </a:t>
            </a:r>
            <a:r>
              <a:rPr lang="en-AU" sz="2000" b="1" dirty="0"/>
              <a:t>l</a:t>
            </a:r>
            <a:r>
              <a:rPr lang="en-AU" sz="2000" dirty="0"/>
              <a:t>ist</a:t>
            </a:r>
          </a:p>
          <a:p>
            <a:pPr lvl="1"/>
            <a:r>
              <a:rPr lang="en-AU" sz="2200" b="1" dirty="0">
                <a:latin typeface="Courier" pitchFamily="2" charset="0"/>
              </a:rPr>
              <a:t>sapply(</a:t>
            </a:r>
            <a:r>
              <a:rPr lang="en-AU" sz="2200" dirty="0">
                <a:latin typeface="Courier" pitchFamily="2" charset="0"/>
              </a:rPr>
              <a:t>x, function</a:t>
            </a:r>
            <a:r>
              <a:rPr lang="en-AU" sz="2200" b="1" dirty="0">
                <a:latin typeface="Courier" pitchFamily="2" charset="0"/>
              </a:rPr>
              <a:t>)</a:t>
            </a:r>
          </a:p>
          <a:p>
            <a:pPr lvl="2"/>
            <a:r>
              <a:rPr lang="en-AU" sz="2000" b="1" dirty="0"/>
              <a:t>S</a:t>
            </a:r>
            <a:r>
              <a:rPr lang="en-AU" sz="2000" dirty="0"/>
              <a:t>implified, output is a vector.</a:t>
            </a:r>
          </a:p>
        </p:txBody>
      </p:sp>
    </p:spTree>
    <p:extLst>
      <p:ext uri="{BB962C8B-B14F-4D97-AF65-F5344CB8AC3E}">
        <p14:creationId xmlns:p14="http://schemas.microsoft.com/office/powerpoint/2010/main" val="1229787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0D9BA-0466-7806-058D-EBAC037C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Data.table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23CA7-D4A8-A11B-9208-D9C7A8782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913" y="2529183"/>
            <a:ext cx="9960429" cy="357769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AU" sz="2800" dirty="0"/>
              <a:t>Considered the fasted R package for data manipulation</a:t>
            </a:r>
          </a:p>
          <a:p>
            <a:pPr>
              <a:lnSpc>
                <a:spcPct val="150000"/>
              </a:lnSpc>
            </a:pPr>
            <a:r>
              <a:rPr lang="en-AU" sz="2800" dirty="0"/>
              <a:t>R generally thought not suitable for big data (&gt;10 GB) </a:t>
            </a:r>
          </a:p>
          <a:p>
            <a:pPr lvl="1">
              <a:lnSpc>
                <a:spcPct val="150000"/>
              </a:lnSpc>
            </a:pPr>
            <a:r>
              <a:rPr lang="en-AU" sz="2400" dirty="0"/>
              <a:t>Not memory efficient.</a:t>
            </a:r>
          </a:p>
          <a:p>
            <a:pPr>
              <a:lnSpc>
                <a:spcPct val="150000"/>
              </a:lnSpc>
            </a:pPr>
            <a:r>
              <a:rPr lang="en-AU" sz="2800" dirty="0"/>
              <a:t>Benchmarked against dplyr and pandas (python), data.table was best.</a:t>
            </a:r>
          </a:p>
          <a:p>
            <a:pPr marL="0" indent="0">
              <a:lnSpc>
                <a:spcPct val="150000"/>
              </a:lnSpc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873822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6A5CF-9EBB-A014-4792-9AA99FC7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Reading in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6D3A5-E6F3-FD38-076A-807628982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685" y="2438400"/>
            <a:ext cx="9078685" cy="3810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2400" b="1" dirty="0">
                <a:latin typeface="Courier" pitchFamily="2" charset="0"/>
              </a:rPr>
              <a:t>fread(</a:t>
            </a:r>
            <a:r>
              <a:rPr lang="en-AU" sz="2400" dirty="0">
                <a:latin typeface="Courier" pitchFamily="2" charset="0"/>
              </a:rPr>
              <a:t>path</a:t>
            </a:r>
            <a:r>
              <a:rPr lang="en-AU" sz="2400" b="1" dirty="0">
                <a:latin typeface="Courier" pitchFamily="2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AU" sz="2000" dirty="0">
                <a:latin typeface="Courier" pitchFamily="2" charset="0"/>
              </a:rPr>
              <a:t>Will read data or webpage in as data.table</a:t>
            </a:r>
          </a:p>
          <a:p>
            <a:pPr>
              <a:lnSpc>
                <a:spcPct val="150000"/>
              </a:lnSpc>
            </a:pPr>
            <a:r>
              <a:rPr lang="en-AU" sz="2200" dirty="0">
                <a:latin typeface="Courier" pitchFamily="2" charset="0"/>
              </a:rPr>
              <a:t>Can also convert pre-existing R objects </a:t>
            </a:r>
          </a:p>
          <a:p>
            <a:pPr lvl="1">
              <a:lnSpc>
                <a:spcPct val="150000"/>
              </a:lnSpc>
            </a:pPr>
            <a:r>
              <a:rPr lang="en-AU" sz="2000" b="1" dirty="0">
                <a:latin typeface="Courier" pitchFamily="2" charset="0"/>
              </a:rPr>
              <a:t>setDT(</a:t>
            </a:r>
            <a:r>
              <a:rPr lang="en-AU" sz="2000" dirty="0">
                <a:latin typeface="Courier" pitchFamily="2" charset="0"/>
              </a:rPr>
              <a:t>data frames and lists</a:t>
            </a:r>
            <a:r>
              <a:rPr lang="en-AU" sz="2000" b="1" dirty="0">
                <a:latin typeface="Courier" pitchFamily="2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AU" sz="2000" b="1" dirty="0">
                <a:latin typeface="Courier" pitchFamily="2" charset="0"/>
              </a:rPr>
              <a:t>as.data.table(</a:t>
            </a:r>
            <a:r>
              <a:rPr lang="en-AU" sz="2000" dirty="0">
                <a:latin typeface="Courier" pitchFamily="2" charset="0"/>
              </a:rPr>
              <a:t>for other structures</a:t>
            </a:r>
            <a:r>
              <a:rPr lang="en-AU" sz="2000" b="1" dirty="0">
                <a:latin typeface="Courier" pitchFamily="2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AU" sz="2200" dirty="0">
                <a:latin typeface="Courier" pitchFamily="2" charset="0"/>
              </a:rPr>
              <a:t>Or create using </a:t>
            </a:r>
            <a:r>
              <a:rPr lang="en-AU" sz="2200" b="1" dirty="0">
                <a:latin typeface="Courier" pitchFamily="2" charset="0"/>
              </a:rPr>
              <a:t>data.table(</a:t>
            </a:r>
            <a:r>
              <a:rPr lang="en-AU" sz="2200" dirty="0">
                <a:latin typeface="Courier" pitchFamily="2" charset="0"/>
              </a:rPr>
              <a:t>values</a:t>
            </a:r>
            <a:r>
              <a:rPr lang="en-AU" sz="2200" b="1" dirty="0"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2191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62A3-633E-3BAF-6877-306BE2F5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Structure of a data.table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0D22C-A4CC-9288-B931-389708CD7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D2579-DF18-FA73-7FBF-BCB0E76D1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2638044"/>
            <a:ext cx="106045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423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2D94-2153-953D-3C67-D70AC7E8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F914B-6EA7-ED72-BC74-6F9CE26DD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057" y="2536372"/>
            <a:ext cx="10254343" cy="37991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2800" b="1" dirty="0">
                <a:latin typeface="Courier" pitchFamily="2" charset="0"/>
              </a:rPr>
              <a:t>DT[i, j, by]</a:t>
            </a:r>
          </a:p>
          <a:p>
            <a:pPr>
              <a:lnSpc>
                <a:spcPct val="150000"/>
              </a:lnSpc>
            </a:pPr>
            <a:r>
              <a:rPr lang="en-AU" sz="2000" dirty="0">
                <a:latin typeface="Courier" pitchFamily="2" charset="0"/>
              </a:rPr>
              <a:t>Use square brackets</a:t>
            </a:r>
          </a:p>
          <a:p>
            <a:pPr>
              <a:lnSpc>
                <a:spcPct val="150000"/>
              </a:lnSpc>
            </a:pPr>
            <a:r>
              <a:rPr lang="en-AU" sz="2000" b="1" dirty="0">
                <a:latin typeface="Courier" pitchFamily="2" charset="0"/>
              </a:rPr>
              <a:t>i </a:t>
            </a:r>
            <a:r>
              <a:rPr lang="en-AU" sz="2000" dirty="0">
                <a:latin typeface="Courier" pitchFamily="2" charset="0"/>
              </a:rPr>
              <a:t>subsets rows</a:t>
            </a:r>
          </a:p>
          <a:p>
            <a:pPr>
              <a:lnSpc>
                <a:spcPct val="150000"/>
              </a:lnSpc>
            </a:pPr>
            <a:r>
              <a:rPr lang="en-AU" sz="2000" b="1" dirty="0">
                <a:latin typeface="Courier" pitchFamily="2" charset="0"/>
              </a:rPr>
              <a:t>j </a:t>
            </a:r>
            <a:r>
              <a:rPr lang="en-AU" sz="2000" dirty="0">
                <a:latin typeface="Courier" pitchFamily="2" charset="0"/>
              </a:rPr>
              <a:t>subsets columns</a:t>
            </a:r>
            <a:endParaRPr lang="en-AU" sz="2000" b="1" dirty="0">
              <a:latin typeface="Courier" pitchFamily="2" charset="0"/>
            </a:endParaRPr>
          </a:p>
          <a:p>
            <a:pPr>
              <a:lnSpc>
                <a:spcPct val="150000"/>
              </a:lnSpc>
            </a:pPr>
            <a:r>
              <a:rPr lang="en-AU" sz="2000" dirty="0">
                <a:latin typeface="Courier" pitchFamily="2" charset="0"/>
              </a:rPr>
              <a:t>Group by </a:t>
            </a:r>
            <a:r>
              <a:rPr lang="en-AU" sz="2000" b="1" dirty="0">
                <a:latin typeface="Courier" pitchFamily="2" charset="0"/>
              </a:rPr>
              <a:t>by</a:t>
            </a:r>
          </a:p>
          <a:p>
            <a:endParaRPr lang="en-AU" sz="2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77490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{0FCF121C-9A1A-E24A-9455-22033258182F}tf10001120</Template>
  <TotalTime>184</TotalTime>
  <Words>421</Words>
  <Application>Microsoft Macintosh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Courier</vt:lpstr>
      <vt:lpstr>Gill Sans MT</vt:lpstr>
      <vt:lpstr>Parcel</vt:lpstr>
      <vt:lpstr>Data.table</vt:lpstr>
      <vt:lpstr>Outline for today</vt:lpstr>
      <vt:lpstr>Recap</vt:lpstr>
      <vt:lpstr>Recap</vt:lpstr>
      <vt:lpstr>Recap</vt:lpstr>
      <vt:lpstr>Why Data.table</vt:lpstr>
      <vt:lpstr>Reading in data</vt:lpstr>
      <vt:lpstr>Structure of a data.table</vt:lpstr>
      <vt:lpstr>Basic syntax</vt:lpstr>
      <vt:lpstr>Subsetting</vt:lpstr>
      <vt:lpstr>Grouping by</vt:lpstr>
      <vt:lpstr>Using functions</vt:lpstr>
      <vt:lpstr>Using functions</vt:lpstr>
      <vt:lpstr>Exercise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Data.table</dc:title>
  <dc:creator>Olivia Lenore Johnson</dc:creator>
  <cp:lastModifiedBy>Olivia Lenore Johnson</cp:lastModifiedBy>
  <cp:revision>2</cp:revision>
  <dcterms:created xsi:type="dcterms:W3CDTF">2022-08-10T04:51:40Z</dcterms:created>
  <dcterms:modified xsi:type="dcterms:W3CDTF">2022-08-10T07:55:42Z</dcterms:modified>
</cp:coreProperties>
</file>