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34" r:id="rId5"/>
    <p:sldId id="262" r:id="rId6"/>
    <p:sldId id="335" r:id="rId7"/>
    <p:sldId id="336" r:id="rId8"/>
    <p:sldId id="337" r:id="rId9"/>
    <p:sldId id="338" r:id="rId10"/>
    <p:sldId id="257" r:id="rId11"/>
    <p:sldId id="332" r:id="rId12"/>
    <p:sldId id="339" r:id="rId13"/>
    <p:sldId id="306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X5aIzG8SQ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pensci/rentrez" TargetMode="External"/><Relationship Id="rId2" Type="http://schemas.openxmlformats.org/officeDocument/2006/relationships/hyperlink" Target="https://en.wikipedia.org/wiki/Entre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Searching </a:t>
            </a:r>
            <a:r>
              <a:rPr lang="en-GB" dirty="0">
                <a:solidFill>
                  <a:schemeClr val="bg1"/>
                </a:solidFill>
              </a:rPr>
              <a:t>NCBI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databases in R with </a:t>
            </a:r>
            <a:r>
              <a:rPr lang="en-GB" dirty="0" err="1">
                <a:solidFill>
                  <a:schemeClr val="bg1"/>
                </a:solidFill>
                <a:latin typeface="Gill Sans MT" panose="020B0502020104020203" pitchFamily="34" charset="0"/>
              </a:rPr>
              <a:t>rentrez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(</a:t>
            </a:r>
            <a:r>
              <a:rPr lang="en-GB" b="1" dirty="0">
                <a:solidFill>
                  <a:schemeClr val="bg1"/>
                </a:solidFill>
                <a:latin typeface="Gill Sans MT" panose="020B0502020104020203" pitchFamily="34" charset="0"/>
              </a:rPr>
              <a:t>+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basic iteration)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2022_07_07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3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Easy iteration with the glue and map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glue package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Lightweight and super easy way of basic iteration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Say you want to create multiple search terms for a year range – e.g. 1922-2021</a:t>
            </a:r>
          </a:p>
          <a:p>
            <a:endParaRPr lang="en-AU" dirty="0"/>
          </a:p>
          <a:p>
            <a:r>
              <a:rPr lang="en-AU" dirty="0"/>
              <a:t>First, create vector of the range: </a:t>
            </a:r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dirty="0"/>
              <a:t> &lt;- 1952:2021</a:t>
            </a:r>
          </a:p>
          <a:p>
            <a:endParaRPr lang="en-AU" dirty="0"/>
          </a:p>
          <a:p>
            <a:r>
              <a:rPr lang="en-AU" dirty="0"/>
              <a:t>Then, use glue to iterate: </a:t>
            </a:r>
            <a:r>
              <a:rPr lang="en-AU" b="1" dirty="0" err="1">
                <a:solidFill>
                  <a:srgbClr val="92D050"/>
                </a:solidFill>
              </a:rPr>
              <a:t>year_searches</a:t>
            </a:r>
            <a:r>
              <a:rPr lang="en-AU" b="1" dirty="0"/>
              <a:t> </a:t>
            </a:r>
            <a:r>
              <a:rPr lang="en-AU" dirty="0"/>
              <a:t>&lt;- glue(“wombat AND </a:t>
            </a:r>
            <a:r>
              <a:rPr lang="en-AU" b="1" dirty="0">
                <a:solidFill>
                  <a:srgbClr val="FF00FF"/>
                </a:solidFill>
              </a:rPr>
              <a:t>{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b="1" dirty="0">
                <a:solidFill>
                  <a:srgbClr val="FF00FF"/>
                </a:solidFill>
              </a:rPr>
              <a:t>}</a:t>
            </a:r>
            <a:r>
              <a:rPr lang="en-AU" dirty="0"/>
              <a:t>[PDAT]”)</a:t>
            </a:r>
          </a:p>
          <a:p>
            <a:endParaRPr lang="en-AU" dirty="0"/>
          </a:p>
          <a:p>
            <a:r>
              <a:rPr lang="en-AU" dirty="0"/>
              <a:t>Glue will automatically place the values from the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dirty="0"/>
              <a:t> vector into the </a:t>
            </a:r>
            <a:r>
              <a:rPr lang="en-AU" b="1" dirty="0">
                <a:solidFill>
                  <a:srgbClr val="FF00FF"/>
                </a:solidFill>
              </a:rPr>
              <a:t>{ }</a:t>
            </a:r>
            <a:r>
              <a:rPr lang="en-AU" b="1" dirty="0"/>
              <a:t>. </a:t>
            </a:r>
            <a:r>
              <a:rPr lang="en-AU" dirty="0"/>
              <a:t>We could then use the vector created by glue in our </a:t>
            </a:r>
            <a:r>
              <a:rPr lang="en-AU" b="1" dirty="0" err="1"/>
              <a:t>entrez_search</a:t>
            </a:r>
            <a:r>
              <a:rPr lang="en-AU" b="1" dirty="0"/>
              <a:t>()</a:t>
            </a:r>
            <a:r>
              <a:rPr lang="en-AU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 </a:t>
            </a:r>
            <a:r>
              <a:rPr lang="en-AU" dirty="0"/>
              <a:t>argument.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</a:t>
            </a:r>
            <a:r>
              <a:rPr lang="en-AU" b="1" dirty="0" err="1"/>
              <a:t>purrr</a:t>
            </a:r>
            <a:r>
              <a:rPr lang="en-AU" b="1" dirty="0"/>
              <a:t> package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Another way of doing iteration with functions (analogous to ‘apply’)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We have a vector of our year query range that we can input into </a:t>
            </a:r>
            <a:r>
              <a:rPr lang="en-AU" dirty="0" err="1"/>
              <a:t>entrez_search</a:t>
            </a:r>
            <a:r>
              <a:rPr lang="en-AU" dirty="0"/>
              <a:t>()</a:t>
            </a:r>
          </a:p>
          <a:p>
            <a:endParaRPr lang="en-AU" dirty="0"/>
          </a:p>
          <a:p>
            <a:r>
              <a:rPr lang="en-AU" dirty="0"/>
              <a:t>We can use the </a:t>
            </a:r>
            <a:r>
              <a:rPr lang="en-AU" b="1" dirty="0" err="1"/>
              <a:t>map_dbl</a:t>
            </a:r>
            <a:r>
              <a:rPr lang="en-AU" b="1" dirty="0"/>
              <a:t>() </a:t>
            </a:r>
            <a:r>
              <a:rPr lang="en-AU" dirty="0"/>
              <a:t>function in </a:t>
            </a:r>
            <a:r>
              <a:rPr lang="en-AU" dirty="0" err="1"/>
              <a:t>purrr</a:t>
            </a:r>
            <a:r>
              <a:rPr lang="en-AU" dirty="0"/>
              <a:t> to iterate </a:t>
            </a:r>
            <a:r>
              <a:rPr lang="en-AU" dirty="0" err="1"/>
              <a:t>entrez_search</a:t>
            </a:r>
            <a:r>
              <a:rPr lang="en-AU" dirty="0"/>
              <a:t>()</a:t>
            </a:r>
          </a:p>
          <a:p>
            <a:endParaRPr lang="en-AU" dirty="0"/>
          </a:p>
          <a:p>
            <a:r>
              <a:rPr lang="en-AU" b="1" dirty="0" err="1"/>
              <a:t>map_dbl</a:t>
            </a:r>
            <a:r>
              <a:rPr lang="en-AU" b="1" dirty="0"/>
              <a:t>(</a:t>
            </a:r>
          </a:p>
          <a:p>
            <a:pPr marL="0" indent="0">
              <a:buNone/>
            </a:pPr>
            <a:r>
              <a:rPr lang="en-AU" b="1" dirty="0"/>
              <a:t>	        .x = </a:t>
            </a:r>
            <a:r>
              <a:rPr lang="en-AU" i="1" dirty="0"/>
              <a:t>list or vector of things you want to iterate</a:t>
            </a:r>
            <a:r>
              <a:rPr lang="en-AU" dirty="0"/>
              <a:t>,       (e.g. </a:t>
            </a:r>
            <a:r>
              <a:rPr lang="en-AU" b="1" dirty="0" err="1">
                <a:solidFill>
                  <a:srgbClr val="92D050"/>
                </a:solidFill>
              </a:rPr>
              <a:t>year_searches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b="1" dirty="0"/>
              <a:t>	        .f = </a:t>
            </a:r>
            <a:r>
              <a:rPr lang="en-AU" i="1" dirty="0"/>
              <a:t>function</a:t>
            </a:r>
            <a:r>
              <a:rPr lang="en-AU" b="1" dirty="0"/>
              <a:t> </a:t>
            </a:r>
            <a:r>
              <a:rPr lang="en-AU" i="1" dirty="0"/>
              <a:t>or formula      </a:t>
            </a:r>
            <a:r>
              <a:rPr lang="en-AU" dirty="0"/>
              <a:t>(e.g. </a:t>
            </a:r>
            <a:r>
              <a:rPr lang="en-AU" b="1" dirty="0"/>
              <a:t>~</a:t>
            </a:r>
            <a:r>
              <a:rPr lang="en-AU" dirty="0" err="1"/>
              <a:t>entrez_search</a:t>
            </a:r>
            <a:r>
              <a:rPr lang="en-AU" dirty="0"/>
              <a:t>(</a:t>
            </a:r>
            <a:r>
              <a:rPr lang="en-AU" dirty="0" err="1"/>
              <a:t>db</a:t>
            </a:r>
            <a:r>
              <a:rPr lang="en-AU" dirty="0"/>
              <a:t> = “</a:t>
            </a:r>
            <a:r>
              <a:rPr lang="en-AU" dirty="0" err="1"/>
              <a:t>pubmed</a:t>
            </a:r>
            <a:r>
              <a:rPr lang="en-AU" dirty="0"/>
              <a:t>”, term = .x)</a:t>
            </a:r>
            <a:endParaRPr lang="en-AU" i="1" dirty="0"/>
          </a:p>
          <a:p>
            <a:pPr marL="0" indent="0">
              <a:buNone/>
            </a:pPr>
            <a:r>
              <a:rPr lang="en-AU" i="1" dirty="0"/>
              <a:t>         </a:t>
            </a:r>
            <a:r>
              <a:rPr lang="en-AU" b="1" dirty="0"/>
              <a:t>)</a:t>
            </a:r>
            <a:r>
              <a:rPr lang="en-AU" i="1" dirty="0"/>
              <a:t> </a:t>
            </a:r>
          </a:p>
          <a:p>
            <a:endParaRPr lang="en-AU" b="1" dirty="0"/>
          </a:p>
          <a:p>
            <a:r>
              <a:rPr lang="en-AU" dirty="0"/>
              <a:t>The above will run the </a:t>
            </a:r>
            <a:r>
              <a:rPr lang="en-AU" dirty="0" err="1"/>
              <a:t>entrez_search</a:t>
            </a:r>
            <a:r>
              <a:rPr lang="en-AU" dirty="0"/>
              <a:t>() function for each entry in </a:t>
            </a:r>
            <a:r>
              <a:rPr lang="en-AU" b="1" dirty="0" err="1">
                <a:solidFill>
                  <a:srgbClr val="92D050"/>
                </a:solidFill>
              </a:rPr>
              <a:t>year_searches</a:t>
            </a:r>
            <a:endParaRPr lang="en-AU" b="1" dirty="0">
              <a:solidFill>
                <a:srgbClr val="92D050"/>
              </a:solidFill>
            </a:endParaRPr>
          </a:p>
          <a:p>
            <a:r>
              <a:rPr lang="en-AU" b="1" dirty="0"/>
              <a:t>N.B.</a:t>
            </a:r>
            <a:r>
              <a:rPr lang="en-AU" dirty="0"/>
              <a:t> a tilde ‘</a:t>
            </a:r>
            <a:r>
              <a:rPr lang="en-AU" b="1" dirty="0"/>
              <a:t>~</a:t>
            </a:r>
            <a:r>
              <a:rPr lang="en-AU" dirty="0"/>
              <a:t>’ is needed before the function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BA7DB-806F-B034-2271-984400C1F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78" y="18661"/>
            <a:ext cx="1829524" cy="21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/>
          </a:bodyPr>
          <a:lstStyle/>
          <a:p>
            <a:r>
              <a:rPr lang="en-AU" dirty="0" err="1"/>
              <a:t>rentrez</a:t>
            </a:r>
            <a:r>
              <a:rPr lang="en-AU" dirty="0"/>
              <a:t> is a fantastic package for dealing with the NCBI database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glue is an easy-to-use function for iteration!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Acknowledgements to Pat Schloss for inspiration for the lesson (</a:t>
            </a:r>
            <a:r>
              <a:rPr lang="en-AU" dirty="0">
                <a:hlinkClick r:id="rId2"/>
              </a:rPr>
              <a:t>https://www.youtube.com/watch?v=QX5aIzG8SQk</a:t>
            </a:r>
            <a:r>
              <a:rPr lang="en-A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1. NCBI entrez </a:t>
            </a:r>
          </a:p>
          <a:p>
            <a:r>
              <a:rPr lang="en-AU" dirty="0">
                <a:latin typeface="Gill Sans MT" panose="020B0502020104020203" pitchFamily="34" charset="0"/>
              </a:rPr>
              <a:t>2. </a:t>
            </a:r>
            <a:r>
              <a:rPr lang="en-AU" dirty="0"/>
              <a:t>Basic </a:t>
            </a:r>
            <a:r>
              <a:rPr lang="en-AU" dirty="0" err="1"/>
              <a:t>rentrez</a:t>
            </a:r>
            <a:r>
              <a:rPr lang="en-AU" dirty="0"/>
              <a:t> functions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3. </a:t>
            </a:r>
            <a:r>
              <a:rPr lang="en-AU" dirty="0"/>
              <a:t>Easy iteration with the glue and map functions</a:t>
            </a:r>
          </a:p>
          <a:p>
            <a:endParaRPr lang="en-AU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The NCBI entrez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NCBI entrez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More about the NCBI entrez: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https://en.wikipedia.org/wiki/Entrez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/>
              <a:t>We typically interact with the NCBI (including PubMed) using the graphical user interface  (GUI) of our internet browsers</a:t>
            </a:r>
          </a:p>
          <a:p>
            <a:endParaRPr lang="en-AU" dirty="0"/>
          </a:p>
          <a:p>
            <a:r>
              <a:rPr lang="en-AU" dirty="0"/>
              <a:t>It’s also possible to access the NCBI databases from an R session using the ‘</a:t>
            </a:r>
            <a:r>
              <a:rPr lang="en-AU" dirty="0" err="1"/>
              <a:t>rentrez</a:t>
            </a:r>
            <a:r>
              <a:rPr lang="en-AU" dirty="0"/>
              <a:t>’ package (</a:t>
            </a:r>
            <a:r>
              <a:rPr lang="en-AU" dirty="0">
                <a:hlinkClick r:id="rId3"/>
              </a:rPr>
              <a:t>https://github.com/ropensci/rentrez</a:t>
            </a:r>
            <a:r>
              <a:rPr lang="en-AU" dirty="0"/>
              <a:t>) </a:t>
            </a:r>
          </a:p>
          <a:p>
            <a:pPr lvl="1"/>
            <a:r>
              <a:rPr lang="en-AU" b="1" dirty="0"/>
              <a:t>Benefits include:</a:t>
            </a:r>
          </a:p>
          <a:p>
            <a:pPr lvl="2"/>
            <a:r>
              <a:rPr lang="en-AU" dirty="0"/>
              <a:t>Greater reproducibility</a:t>
            </a:r>
          </a:p>
          <a:p>
            <a:pPr lvl="2"/>
            <a:r>
              <a:rPr lang="en-AU" dirty="0"/>
              <a:t>Slick integration and piping into other R functions (e.g. ggplot2 for visualization)</a:t>
            </a:r>
          </a:p>
          <a:p>
            <a:pPr lvl="2"/>
            <a:r>
              <a:rPr lang="en-AU" dirty="0"/>
              <a:t>More powerful and sophisticated search options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3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2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Basic </a:t>
            </a:r>
            <a:r>
              <a:rPr lang="en-AU" dirty="0" err="1">
                <a:solidFill>
                  <a:schemeClr val="bg1"/>
                </a:solidFill>
              </a:rPr>
              <a:t>rentrez</a:t>
            </a:r>
            <a:r>
              <a:rPr lang="en-AU" dirty="0">
                <a:solidFill>
                  <a:schemeClr val="bg1"/>
                </a:solidFill>
              </a:rPr>
              <a:t> functions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See recorded video 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180C29-9D5F-F781-AE6E-992E6450BCD5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Link: </a:t>
            </a:r>
            <a:endParaRPr lang="en-AU" dirty="0"/>
          </a:p>
          <a:p>
            <a:endParaRPr lang="en-AU" b="1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84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entrez_search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7" y="1558090"/>
            <a:ext cx="10883669" cy="5534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err="1"/>
              <a:t>entrez_search</a:t>
            </a:r>
            <a:r>
              <a:rPr lang="en-GB" b="1" dirty="0"/>
              <a:t>(  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 err="1"/>
              <a:t>db</a:t>
            </a:r>
            <a:r>
              <a:rPr lang="en-GB" b="1" dirty="0"/>
              <a:t> </a:t>
            </a:r>
            <a:r>
              <a:rPr lang="en-GB" dirty="0"/>
              <a:t>=</a:t>
            </a:r>
            <a:r>
              <a:rPr lang="en-GB" b="1" dirty="0"/>
              <a:t> </a:t>
            </a:r>
            <a:r>
              <a:rPr lang="en-GB" dirty="0"/>
              <a:t>“</a:t>
            </a:r>
            <a:r>
              <a:rPr lang="en-GB" i="1" dirty="0"/>
              <a:t>database of choice”</a:t>
            </a:r>
            <a:r>
              <a:rPr lang="en-GB" dirty="0"/>
              <a:t>,  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GB" b="1" dirty="0"/>
              <a:t> </a:t>
            </a:r>
            <a:r>
              <a:rPr lang="en-GB" dirty="0"/>
              <a:t>=</a:t>
            </a:r>
            <a:r>
              <a:rPr lang="en-GB" b="1" dirty="0"/>
              <a:t> </a:t>
            </a:r>
            <a:r>
              <a:rPr lang="en-GB" dirty="0"/>
              <a:t>“</a:t>
            </a:r>
            <a:r>
              <a:rPr lang="en-GB" i="1" dirty="0"/>
              <a:t>search term”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 err="1"/>
              <a:t>retmax</a:t>
            </a:r>
            <a:r>
              <a:rPr lang="en-GB" dirty="0"/>
              <a:t> = </a:t>
            </a:r>
            <a:r>
              <a:rPr lang="en-GB" i="1" dirty="0"/>
              <a:t>number</a:t>
            </a: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)</a:t>
            </a:r>
            <a:endParaRPr lang="en-AU" b="1" dirty="0"/>
          </a:p>
          <a:p>
            <a:r>
              <a:rPr lang="en-AU" dirty="0"/>
              <a:t>Note we need to use </a:t>
            </a:r>
            <a:r>
              <a:rPr lang="en-AU" b="1" dirty="0"/>
              <a:t>“”</a:t>
            </a:r>
            <a:r>
              <a:rPr lang="en-AU" dirty="0"/>
              <a:t> for </a:t>
            </a:r>
            <a:r>
              <a:rPr lang="en-AU" b="1" dirty="0" err="1"/>
              <a:t>db</a:t>
            </a:r>
            <a:r>
              <a:rPr lang="en-AU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</a:t>
            </a:r>
          </a:p>
          <a:p>
            <a:r>
              <a:rPr lang="en-AU" dirty="0"/>
              <a:t>Term will default to [all fields], but can specify from fields in </a:t>
            </a:r>
            <a:r>
              <a:rPr lang="en-AU" dirty="0" err="1"/>
              <a:t>entrez_db_searchable</a:t>
            </a:r>
            <a:r>
              <a:rPr lang="en-AU" dirty="0"/>
              <a:t>() – e.g.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“Eisenhofer R[AUTH]”</a:t>
            </a:r>
          </a:p>
          <a:p>
            <a:endParaRPr lang="en-AU" dirty="0"/>
          </a:p>
          <a:p>
            <a:r>
              <a:rPr lang="en-AU" dirty="0"/>
              <a:t>We can combine multiple search terms together for refined searches!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AND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OR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NOT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“Eisenhofer R[AUTH] </a:t>
            </a:r>
            <a:r>
              <a:rPr lang="en-AU" b="1" dirty="0"/>
              <a:t>AND</a:t>
            </a:r>
            <a:r>
              <a:rPr lang="en-AU" dirty="0"/>
              <a:t> </a:t>
            </a:r>
            <a:r>
              <a:rPr lang="en-AU" b="1" dirty="0"/>
              <a:t>(</a:t>
            </a:r>
            <a:r>
              <a:rPr lang="en-AU" dirty="0"/>
              <a:t>wombat </a:t>
            </a:r>
            <a:r>
              <a:rPr lang="en-AU" b="1" dirty="0"/>
              <a:t>OR</a:t>
            </a:r>
            <a:r>
              <a:rPr lang="en-AU" dirty="0"/>
              <a:t> echidna</a:t>
            </a:r>
            <a:r>
              <a:rPr lang="en-AU" b="1" dirty="0"/>
              <a:t>)</a:t>
            </a:r>
            <a:r>
              <a:rPr lang="en-AU" dirty="0"/>
              <a:t>”</a:t>
            </a:r>
            <a:endParaRPr lang="en-AU" b="1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entrez_search</a:t>
            </a:r>
            <a:r>
              <a:rPr lang="en-AU" b="1" dirty="0"/>
              <a:t>() output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err="1"/>
              <a:t>entrez_search</a:t>
            </a:r>
            <a:r>
              <a:rPr lang="en-AU" b="1" dirty="0"/>
              <a:t>()</a:t>
            </a:r>
            <a:r>
              <a:rPr lang="en-AU" dirty="0"/>
              <a:t> will create a </a:t>
            </a:r>
            <a:r>
              <a:rPr lang="en-AU" i="1" dirty="0"/>
              <a:t>list </a:t>
            </a:r>
            <a:r>
              <a:rPr lang="en-AU" dirty="0"/>
              <a:t>object of length five:</a:t>
            </a:r>
          </a:p>
          <a:p>
            <a:pPr lvl="1"/>
            <a:r>
              <a:rPr lang="en-AU" b="1" dirty="0"/>
              <a:t>ids</a:t>
            </a:r>
            <a:r>
              <a:rPr lang="en-AU" dirty="0"/>
              <a:t>: vector of unique NCBI ID – e.g. ‘35785225’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count</a:t>
            </a:r>
            <a:r>
              <a:rPr lang="en-AU" dirty="0"/>
              <a:t>: the count of entries the search returned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retmax</a:t>
            </a:r>
            <a:r>
              <a:rPr lang="en-AU" dirty="0"/>
              <a:t>: the maximum number of returned results (can be increased)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QueryTranslation</a:t>
            </a:r>
            <a:r>
              <a:rPr lang="en-AU" dirty="0"/>
              <a:t>: search terms used – e.g. “</a:t>
            </a:r>
            <a:r>
              <a:rPr lang="en-GB" dirty="0"/>
              <a:t>"wombat[All Fields] AND Eisenhofer R[Author]”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file</a:t>
            </a:r>
            <a:r>
              <a:rPr lang="en-GB" dirty="0"/>
              <a:t>: search in XML format</a:t>
            </a:r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entrez_fetch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err="1"/>
              <a:t>entrez_fetch</a:t>
            </a:r>
            <a:r>
              <a:rPr lang="en-AU" b="1" dirty="0"/>
              <a:t>(          </a:t>
            </a:r>
            <a:r>
              <a:rPr lang="en-AU" dirty="0"/>
              <a:t>will download data from the NCBI for us!</a:t>
            </a:r>
          </a:p>
          <a:p>
            <a:pPr marL="457200" lvl="1" indent="0">
              <a:buNone/>
            </a:pPr>
            <a:r>
              <a:rPr lang="en-AU" b="1" dirty="0"/>
              <a:t>		   </a:t>
            </a:r>
            <a:r>
              <a:rPr lang="en-AU" b="1" dirty="0" err="1"/>
              <a:t>db</a:t>
            </a:r>
            <a:r>
              <a:rPr lang="en-AU" dirty="0"/>
              <a:t> = </a:t>
            </a:r>
            <a:r>
              <a:rPr lang="en-AU" i="1" dirty="0"/>
              <a:t>database,</a:t>
            </a:r>
            <a:endParaRPr lang="en-AU" dirty="0"/>
          </a:p>
          <a:p>
            <a:pPr marL="457200" lvl="1" indent="0">
              <a:buNone/>
            </a:pPr>
            <a:r>
              <a:rPr lang="en-AU" b="1" dirty="0"/>
              <a:t>		   id</a:t>
            </a:r>
            <a:r>
              <a:rPr lang="en-AU" dirty="0"/>
              <a:t> = </a:t>
            </a:r>
            <a:r>
              <a:rPr lang="en-AU" i="1" dirty="0"/>
              <a:t>NCBI IDs to fetch – e.g. ‘</a:t>
            </a:r>
            <a:r>
              <a:rPr lang="en-AU" dirty="0"/>
              <a:t>35785225’</a:t>
            </a:r>
          </a:p>
          <a:p>
            <a:pPr marL="457200" lvl="1" indent="0">
              <a:buNone/>
            </a:pPr>
            <a:r>
              <a:rPr lang="en-AU" i="1" dirty="0"/>
              <a:t>		   </a:t>
            </a:r>
            <a:r>
              <a:rPr lang="en-AU" b="1" dirty="0" err="1"/>
              <a:t>rettype</a:t>
            </a:r>
            <a:r>
              <a:rPr lang="en-AU" dirty="0"/>
              <a:t> = format for which to get data – e.g. </a:t>
            </a:r>
            <a:r>
              <a:rPr lang="en-AU" i="1" dirty="0"/>
              <a:t>“</a:t>
            </a:r>
            <a:r>
              <a:rPr lang="en-AU" i="1" dirty="0" err="1"/>
              <a:t>fasta</a:t>
            </a:r>
            <a:r>
              <a:rPr lang="en-AU" i="1" dirty="0"/>
              <a:t>” </a:t>
            </a:r>
            <a:r>
              <a:rPr lang="en-AU" dirty="0"/>
              <a:t>or “</a:t>
            </a:r>
            <a:r>
              <a:rPr lang="en-AU" i="1" dirty="0"/>
              <a:t>abstract”</a:t>
            </a:r>
          </a:p>
          <a:p>
            <a:pPr marL="457200" lvl="1" indent="0">
              <a:buNone/>
            </a:pPr>
            <a:r>
              <a:rPr lang="en-AU" i="1" dirty="0"/>
              <a:t>	</a:t>
            </a:r>
            <a:r>
              <a:rPr lang="en-AU" b="1" dirty="0"/>
              <a:t>)</a:t>
            </a:r>
            <a:endParaRPr lang="en-AU" i="1" dirty="0"/>
          </a:p>
          <a:p>
            <a:pPr lvl="1"/>
            <a:r>
              <a:rPr lang="en-AU" dirty="0"/>
              <a:t>Note that </a:t>
            </a:r>
            <a:r>
              <a:rPr lang="en-AU" b="1" dirty="0"/>
              <a:t>id</a:t>
            </a:r>
            <a:r>
              <a:rPr lang="en-AU" dirty="0"/>
              <a:t> can be a vector of multiple entries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See here for a full list of </a:t>
            </a:r>
            <a:r>
              <a:rPr lang="en-AU" b="1" dirty="0" err="1"/>
              <a:t>rettypes</a:t>
            </a:r>
            <a:r>
              <a:rPr lang="en-AU" dirty="0"/>
              <a:t>: </a:t>
            </a:r>
            <a:r>
              <a:rPr lang="en-GB" dirty="0"/>
              <a:t>https://www.ncbi.nlm.nih.gov/books/NBK25499/table/chapter4.T._valid_values_of__retmode_and/ 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796</Words>
  <Application>Microsoft Macintosh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Office Theme</vt:lpstr>
      <vt:lpstr>Searching NCBI databases in R with rentrez (+ basic iteration)</vt:lpstr>
      <vt:lpstr>Outline for today:</vt:lpstr>
      <vt:lpstr>1. The NCBI entrez</vt:lpstr>
      <vt:lpstr>NCBI entrez</vt:lpstr>
      <vt:lpstr>2. Basic rentrez functions</vt:lpstr>
      <vt:lpstr>See recorded video </vt:lpstr>
      <vt:lpstr>entrez_search()</vt:lpstr>
      <vt:lpstr>entrez_search() output</vt:lpstr>
      <vt:lpstr>entrez_fetch()</vt:lpstr>
      <vt:lpstr>3. Easy iteration with the glue and map functions</vt:lpstr>
      <vt:lpstr>The glue package</vt:lpstr>
      <vt:lpstr>The purrr package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Alexandre Eisenhofer Philipona</cp:lastModifiedBy>
  <cp:revision>90</cp:revision>
  <dcterms:created xsi:type="dcterms:W3CDTF">2022-02-16T23:38:29Z</dcterms:created>
  <dcterms:modified xsi:type="dcterms:W3CDTF">2022-07-06T23:58:18Z</dcterms:modified>
</cp:coreProperties>
</file>