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77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 snapToObjects="1" showGuides="1">
      <p:cViewPr varScale="1">
        <p:scale>
          <a:sx n="124" d="100"/>
          <a:sy n="124" d="100"/>
        </p:scale>
        <p:origin x="648" y="16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4/5/2022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282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4/5/2022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08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4/5/2022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01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4/5/2022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365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4/5/2022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951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4/5/2022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0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4/5/2022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4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4/5/2022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87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4/5/2022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7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4/5/2022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946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44644B4-72CF-9047-BFF8-FA118562B101}" type="datetimeFigureOut">
              <a:rPr lang="en-AU" smtClean="0"/>
              <a:t>4/5/2022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42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44644B4-72CF-9047-BFF8-FA118562B101}" type="datetimeFigureOut">
              <a:rPr lang="en-AU" smtClean="0"/>
              <a:t>4/5/2022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7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227C-FB51-C935-9B45-CBAAC2E75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Introduction to ggplot2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C6A55-E854-6266-4A96-DF3BF4AFA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Code Club - 5</a:t>
            </a:r>
            <a:r>
              <a:rPr lang="en-AU" baseline="30000" dirty="0"/>
              <a:t>th</a:t>
            </a:r>
            <a:r>
              <a:rPr lang="en-AU" dirty="0"/>
              <a:t> May 2022</a:t>
            </a:r>
          </a:p>
          <a:p>
            <a:r>
              <a:rPr lang="en-AU" dirty="0"/>
              <a:t>Olivia Johnson</a:t>
            </a:r>
          </a:p>
        </p:txBody>
      </p:sp>
    </p:spTree>
    <p:extLst>
      <p:ext uri="{BB962C8B-B14F-4D97-AF65-F5344CB8AC3E}">
        <p14:creationId xmlns:p14="http://schemas.microsoft.com/office/powerpoint/2010/main" val="425537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70" y="2354318"/>
            <a:ext cx="5570482" cy="3385710"/>
          </a:xfrm>
        </p:spPr>
        <p:txBody>
          <a:bodyPr>
            <a:normAutofit/>
          </a:bodyPr>
          <a:lstStyle/>
          <a:p>
            <a:r>
              <a:rPr lang="en-AU" dirty="0"/>
              <a:t>Start by looking at sepal length x sepal width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ggplot</a:t>
            </a:r>
            <a:r>
              <a:rPr lang="en-AU" dirty="0">
                <a:latin typeface="Courier" pitchFamily="2" charset="0"/>
              </a:rPr>
              <a:t>(data = </a:t>
            </a:r>
            <a:r>
              <a:rPr lang="en-AU" dirty="0" err="1">
                <a:latin typeface="Courier" pitchFamily="2" charset="0"/>
              </a:rPr>
              <a:t>df</a:t>
            </a:r>
            <a:r>
              <a:rPr lang="en-AU" dirty="0">
                <a:latin typeface="Courier" pitchFamily="2" charset="0"/>
              </a:rPr>
              <a:t>, 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(x=</a:t>
            </a:r>
            <a:r>
              <a:rPr lang="en-AU" dirty="0" err="1">
                <a:latin typeface="Courier" pitchFamily="2" charset="0"/>
              </a:rPr>
              <a:t>sepal_length</a:t>
            </a:r>
            <a:r>
              <a:rPr lang="en-AU" dirty="0">
                <a:latin typeface="Courier" pitchFamily="2" charset="0"/>
              </a:rPr>
              <a:t>, y=</a:t>
            </a:r>
            <a:r>
              <a:rPr lang="en-AU" dirty="0" err="1">
                <a:latin typeface="Courier" pitchFamily="2" charset="0"/>
              </a:rPr>
              <a:t>sepal_width</a:t>
            </a:r>
            <a:r>
              <a:rPr lang="en-AU" dirty="0">
                <a:latin typeface="Courier" pitchFamily="2" charset="0"/>
              </a:rPr>
              <a:t>)) +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geom_point</a:t>
            </a:r>
            <a:r>
              <a:rPr lang="en-AU" dirty="0">
                <a:latin typeface="Courier" pitchFamily="2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Courier" pitchFamily="2" charset="0"/>
              </a:rPr>
              <a:t>No clear trend, but we could see how species affects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CC1B2-E2E9-60C0-ABFC-40DD70412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352" y="2281800"/>
            <a:ext cx="5549462" cy="443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1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69" y="2354318"/>
            <a:ext cx="11035861" cy="3385710"/>
          </a:xfrm>
        </p:spPr>
        <p:txBody>
          <a:bodyPr>
            <a:normAutofit/>
          </a:bodyPr>
          <a:lstStyle/>
          <a:p>
            <a:r>
              <a:rPr lang="en-AU" dirty="0"/>
              <a:t>Start by looking at sepal length x sepal width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ggplot</a:t>
            </a:r>
            <a:r>
              <a:rPr lang="en-AU" dirty="0">
                <a:latin typeface="Courier" pitchFamily="2" charset="0"/>
              </a:rPr>
              <a:t>(data = </a:t>
            </a:r>
            <a:r>
              <a:rPr lang="en-AU" dirty="0" err="1">
                <a:latin typeface="Courier" pitchFamily="2" charset="0"/>
              </a:rPr>
              <a:t>df</a:t>
            </a:r>
            <a:r>
              <a:rPr lang="en-AU" dirty="0">
                <a:latin typeface="Courier" pitchFamily="2" charset="0"/>
              </a:rPr>
              <a:t>, 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(x=</a:t>
            </a:r>
            <a:r>
              <a:rPr lang="en-AU" dirty="0" err="1">
                <a:latin typeface="Courier" pitchFamily="2" charset="0"/>
              </a:rPr>
              <a:t>sepal_length</a:t>
            </a:r>
            <a:r>
              <a:rPr lang="en-AU" dirty="0">
                <a:latin typeface="Courier" pitchFamily="2" charset="0"/>
              </a:rPr>
              <a:t>, y=</a:t>
            </a:r>
            <a:r>
              <a:rPr lang="en-AU" dirty="0" err="1">
                <a:latin typeface="Courier" pitchFamily="2" charset="0"/>
              </a:rPr>
              <a:t>sepal_width</a:t>
            </a:r>
            <a:r>
              <a:rPr lang="en-AU" dirty="0">
                <a:latin typeface="Courier" pitchFamily="2" charset="0"/>
              </a:rPr>
              <a:t>, </a:t>
            </a:r>
            <a:r>
              <a:rPr lang="en-AU" dirty="0">
                <a:highlight>
                  <a:srgbClr val="00FFFF"/>
                </a:highlight>
                <a:latin typeface="Courier" pitchFamily="2" charset="0"/>
              </a:rPr>
              <a:t>col = species</a:t>
            </a:r>
            <a:r>
              <a:rPr lang="en-AU" dirty="0">
                <a:latin typeface="Courier" pitchFamily="2" charset="0"/>
              </a:rPr>
              <a:t>)) +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geom_point</a:t>
            </a:r>
            <a:r>
              <a:rPr lang="en-AU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3522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70" y="2354318"/>
            <a:ext cx="5559972" cy="3385710"/>
          </a:xfrm>
        </p:spPr>
        <p:txBody>
          <a:bodyPr>
            <a:normAutofit/>
          </a:bodyPr>
          <a:lstStyle/>
          <a:p>
            <a:r>
              <a:rPr lang="en-AU" dirty="0"/>
              <a:t>Start by looking at sepal length x sepal width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ggplot</a:t>
            </a:r>
            <a:r>
              <a:rPr lang="en-AU" dirty="0">
                <a:latin typeface="Courier" pitchFamily="2" charset="0"/>
              </a:rPr>
              <a:t>(data = </a:t>
            </a:r>
            <a:r>
              <a:rPr lang="en-AU" dirty="0" err="1">
                <a:latin typeface="Courier" pitchFamily="2" charset="0"/>
              </a:rPr>
              <a:t>df</a:t>
            </a:r>
            <a:r>
              <a:rPr lang="en-AU" dirty="0">
                <a:latin typeface="Courier" pitchFamily="2" charset="0"/>
              </a:rPr>
              <a:t>, 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(x=</a:t>
            </a:r>
            <a:r>
              <a:rPr lang="en-AU" dirty="0" err="1">
                <a:latin typeface="Courier" pitchFamily="2" charset="0"/>
              </a:rPr>
              <a:t>sepal_length</a:t>
            </a:r>
            <a:r>
              <a:rPr lang="en-AU" dirty="0">
                <a:latin typeface="Courier" pitchFamily="2" charset="0"/>
              </a:rPr>
              <a:t>, y=</a:t>
            </a:r>
            <a:r>
              <a:rPr lang="en-AU" dirty="0" err="1">
                <a:latin typeface="Courier" pitchFamily="2" charset="0"/>
              </a:rPr>
              <a:t>sepal_width</a:t>
            </a:r>
            <a:r>
              <a:rPr lang="en-AU" dirty="0">
                <a:latin typeface="Courier" pitchFamily="2" charset="0"/>
              </a:rPr>
              <a:t>, </a:t>
            </a:r>
            <a:r>
              <a:rPr lang="en-AU" dirty="0">
                <a:highlight>
                  <a:srgbClr val="00FFFF"/>
                </a:highlight>
                <a:latin typeface="Courier" pitchFamily="2" charset="0"/>
              </a:rPr>
              <a:t>col = species</a:t>
            </a:r>
            <a:r>
              <a:rPr lang="en-AU" dirty="0">
                <a:latin typeface="Courier" pitchFamily="2" charset="0"/>
              </a:rPr>
              <a:t>)) +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geom_point</a:t>
            </a:r>
            <a:r>
              <a:rPr lang="en-AU" dirty="0">
                <a:latin typeface="Courier" pitchFamily="2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Courier" pitchFamily="2" charset="0"/>
              </a:rPr>
              <a:t>Looks like increase in sepal length with sepal width, when look on species level.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22F47-D3F8-8AD4-7FBC-0E69D590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380" y="2241331"/>
            <a:ext cx="5659820" cy="4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8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69" y="2354318"/>
            <a:ext cx="10373709" cy="3385710"/>
          </a:xfrm>
        </p:spPr>
        <p:txBody>
          <a:bodyPr>
            <a:normAutofit/>
          </a:bodyPr>
          <a:lstStyle/>
          <a:p>
            <a:r>
              <a:rPr lang="en-AU" dirty="0">
                <a:latin typeface="Courier" pitchFamily="2" charset="0"/>
              </a:rPr>
              <a:t>Can use facets to separate out data by a variable.</a:t>
            </a:r>
          </a:p>
          <a:p>
            <a:r>
              <a:rPr lang="en-AU" dirty="0">
                <a:latin typeface="Courier" pitchFamily="2" charset="0"/>
              </a:rPr>
              <a:t>Can use </a:t>
            </a:r>
            <a:r>
              <a:rPr lang="en-AU" dirty="0" err="1">
                <a:latin typeface="Courier" pitchFamily="2" charset="0"/>
              </a:rPr>
              <a:t>facet_wrap</a:t>
            </a:r>
            <a:r>
              <a:rPr lang="en-AU" dirty="0">
                <a:latin typeface="Courier" pitchFamily="2" charset="0"/>
              </a:rPr>
              <a:t> or facet grid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plot = </a:t>
            </a:r>
            <a:r>
              <a:rPr lang="en-AU" dirty="0" err="1">
                <a:latin typeface="Courier" pitchFamily="2" charset="0"/>
              </a:rPr>
              <a:t>ggplot</a:t>
            </a:r>
            <a:r>
              <a:rPr lang="en-AU" dirty="0">
                <a:latin typeface="Courier" pitchFamily="2" charset="0"/>
              </a:rPr>
              <a:t>(data = </a:t>
            </a:r>
            <a:r>
              <a:rPr lang="en-AU" dirty="0" err="1">
                <a:latin typeface="Courier" pitchFamily="2" charset="0"/>
              </a:rPr>
              <a:t>df</a:t>
            </a:r>
            <a:r>
              <a:rPr lang="en-AU" dirty="0">
                <a:latin typeface="Courier" pitchFamily="2" charset="0"/>
              </a:rPr>
              <a:t>, 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(x=</a:t>
            </a:r>
            <a:r>
              <a:rPr lang="en-AU" dirty="0" err="1">
                <a:latin typeface="Courier" pitchFamily="2" charset="0"/>
              </a:rPr>
              <a:t>sepal_length</a:t>
            </a:r>
            <a:r>
              <a:rPr lang="en-AU" dirty="0">
                <a:latin typeface="Courier" pitchFamily="2" charset="0"/>
              </a:rPr>
              <a:t>, y=</a:t>
            </a:r>
            <a:r>
              <a:rPr lang="en-AU" dirty="0" err="1">
                <a:latin typeface="Courier" pitchFamily="2" charset="0"/>
              </a:rPr>
              <a:t>sepal_width</a:t>
            </a:r>
            <a:r>
              <a:rPr lang="en-AU" dirty="0">
                <a:latin typeface="Courier" pitchFamily="2" charset="0"/>
              </a:rPr>
              <a:t>, col = species)) +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geom_point</a:t>
            </a:r>
            <a:r>
              <a:rPr lang="en-AU" dirty="0">
                <a:latin typeface="Courier" pitchFamily="2" charset="0"/>
              </a:rPr>
              <a:t>() 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facet_grid</a:t>
            </a:r>
            <a:r>
              <a:rPr lang="en-AU" dirty="0">
                <a:latin typeface="Courier" pitchFamily="2" charset="0"/>
              </a:rPr>
              <a:t>(“species”)</a:t>
            </a:r>
          </a:p>
          <a:p>
            <a:endParaRPr lang="en-AU" dirty="0">
              <a:latin typeface="Courier" pitchFamily="2" charset="0"/>
            </a:endParaRPr>
          </a:p>
          <a:p>
            <a:endParaRPr lang="en-AU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7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69" y="2354318"/>
            <a:ext cx="5023945" cy="33857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plot 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facet_grid</a:t>
            </a:r>
            <a:r>
              <a:rPr lang="en-AU" dirty="0">
                <a:latin typeface="Courier" pitchFamily="2" charset="0"/>
              </a:rPr>
              <a:t>(“species”)</a:t>
            </a:r>
          </a:p>
          <a:p>
            <a:endParaRPr lang="en-AU" dirty="0">
              <a:latin typeface="Courier" pitchFamily="2" charset="0"/>
            </a:endParaRPr>
          </a:p>
          <a:p>
            <a:endParaRPr lang="en-AU" dirty="0"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B25EE-9279-CA2F-F2A6-601D414F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8304"/>
            <a:ext cx="5349766" cy="427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3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Trend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69" y="2354318"/>
            <a:ext cx="5023945" cy="43512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plot 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highlight>
                  <a:srgbClr val="00FFFF"/>
                </a:highlight>
                <a:latin typeface="Courier" pitchFamily="2" charset="0"/>
              </a:rPr>
              <a:t>geom_smooth</a:t>
            </a:r>
            <a:r>
              <a:rPr lang="en-AU" dirty="0">
                <a:highlight>
                  <a:srgbClr val="00FFFF"/>
                </a:highlight>
                <a:latin typeface="Courier" pitchFamily="2" charset="0"/>
              </a:rPr>
              <a:t>()+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facet_grid</a:t>
            </a:r>
            <a:r>
              <a:rPr lang="en-AU" dirty="0">
                <a:latin typeface="Courier" pitchFamily="2" charset="0"/>
              </a:rPr>
              <a:t>(“species”)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Courier" pitchFamily="2" charset="0"/>
              </a:rPr>
              <a:t>Not a straight line, but can specify in the </a:t>
            </a:r>
            <a:r>
              <a:rPr lang="en-AU" dirty="0" err="1">
                <a:latin typeface="Courier" pitchFamily="2" charset="0"/>
              </a:rPr>
              <a:t>geom</a:t>
            </a:r>
            <a:r>
              <a:rPr lang="en-AU" dirty="0">
                <a:latin typeface="Courier" pitchFamily="2" charset="0"/>
              </a:rPr>
              <a:t> function.</a:t>
            </a:r>
          </a:p>
          <a:p>
            <a:endParaRPr lang="en-AU" dirty="0">
              <a:latin typeface="Courier" pitchFamily="2" charset="0"/>
            </a:endParaRPr>
          </a:p>
          <a:p>
            <a:endParaRPr lang="en-AU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DCB2A-BD94-19B3-2AB1-721A4E4B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35708"/>
            <a:ext cx="5696607" cy="45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13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Trend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69" y="2354318"/>
            <a:ext cx="5023945" cy="43512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plot = plot 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highlight>
                  <a:srgbClr val="00FFFF"/>
                </a:highlight>
                <a:latin typeface="Courier" pitchFamily="2" charset="0"/>
              </a:rPr>
              <a:t>geom_smooth</a:t>
            </a:r>
            <a:r>
              <a:rPr lang="en-AU" dirty="0">
                <a:highlight>
                  <a:srgbClr val="00FFFF"/>
                </a:highlight>
                <a:latin typeface="Courier" pitchFamily="2" charset="0"/>
              </a:rPr>
              <a:t>(method=“</a:t>
            </a:r>
            <a:r>
              <a:rPr lang="en-AU" dirty="0" err="1">
                <a:highlight>
                  <a:srgbClr val="00FFFF"/>
                </a:highlight>
                <a:latin typeface="Courier" pitchFamily="2" charset="0"/>
              </a:rPr>
              <a:t>lm</a:t>
            </a:r>
            <a:r>
              <a:rPr lang="en-AU" dirty="0">
                <a:highlight>
                  <a:srgbClr val="00FFFF"/>
                </a:highlight>
                <a:latin typeface="Courier" pitchFamily="2" charset="0"/>
              </a:rPr>
              <a:t>”)+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facet_grid</a:t>
            </a:r>
            <a:r>
              <a:rPr lang="en-AU" dirty="0">
                <a:latin typeface="Courier" pitchFamily="2" charset="0"/>
              </a:rPr>
              <a:t>(“species”)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Courier" pitchFamily="2" charset="0"/>
              </a:rPr>
              <a:t>Not a straight line, but can specify in the </a:t>
            </a:r>
            <a:r>
              <a:rPr lang="en-AU" dirty="0" err="1">
                <a:latin typeface="Courier" pitchFamily="2" charset="0"/>
              </a:rPr>
              <a:t>geom</a:t>
            </a:r>
            <a:r>
              <a:rPr lang="en-AU" dirty="0">
                <a:latin typeface="Courier" pitchFamily="2" charset="0"/>
              </a:rPr>
              <a:t> function.</a:t>
            </a:r>
          </a:p>
          <a:p>
            <a:endParaRPr lang="en-AU" dirty="0">
              <a:latin typeface="Courier" pitchFamily="2" charset="0"/>
            </a:endParaRPr>
          </a:p>
          <a:p>
            <a:endParaRPr lang="en-AU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DCB2A-BD94-19B3-2AB1-721A4E4B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5999" y="2235708"/>
            <a:ext cx="5696607" cy="45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0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0360-BF1D-AF55-CD9F-BC93F0B8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Tidy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ADC1-8729-17FC-61C1-D6733978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Relabel axes</a:t>
            </a:r>
          </a:p>
          <a:p>
            <a:r>
              <a:rPr lang="en-AU" dirty="0"/>
              <a:t>Remove redundant species label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1B6FF-A89F-CC99-D244-4A54450B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5999" y="2235708"/>
            <a:ext cx="5696607" cy="45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3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0360-BF1D-AF55-CD9F-BC93F0B8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Tidy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ADC1-8729-17FC-61C1-D6733978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Relabel axes</a:t>
            </a:r>
          </a:p>
          <a:p>
            <a:r>
              <a:rPr lang="en-AU" dirty="0"/>
              <a:t>Remove redundant species label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1B6FF-A89F-CC99-D244-4A54450B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5999" y="2235708"/>
            <a:ext cx="5696607" cy="45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0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0360-BF1D-AF55-CD9F-BC93F0B8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Relabel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ADC1-8729-17FC-61C1-D6733978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42" y="2638044"/>
            <a:ext cx="5244662" cy="3888880"/>
          </a:xfrm>
        </p:spPr>
        <p:txBody>
          <a:bodyPr>
            <a:normAutofit/>
          </a:bodyPr>
          <a:lstStyle/>
          <a:p>
            <a:r>
              <a:rPr lang="en-AU" dirty="0"/>
              <a:t>Can use </a:t>
            </a:r>
            <a:r>
              <a:rPr lang="en-AU" dirty="0">
                <a:latin typeface="Courier" pitchFamily="2" charset="0"/>
              </a:rPr>
              <a:t>labs(x=“label”, y=“label”)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plot 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labs(x=“Sepal Length (cm)”, y=“Sepal Width (cm)”)</a:t>
            </a:r>
          </a:p>
          <a:p>
            <a:endParaRPr lang="en-AU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013F8-343D-B7BD-90DB-5A5F4A1D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57" y="2235708"/>
            <a:ext cx="5559973" cy="44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1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19AC-5E95-B5BB-EEA3-D69FE7FA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64AB-C178-A799-D162-D0A146D3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Quick recap of last week</a:t>
            </a:r>
          </a:p>
          <a:p>
            <a:r>
              <a:rPr lang="en-AU" sz="2400" dirty="0"/>
              <a:t>Basic structure of </a:t>
            </a:r>
            <a:r>
              <a:rPr lang="en-AU" sz="2400" dirty="0" err="1"/>
              <a:t>ggplot</a:t>
            </a:r>
            <a:endParaRPr lang="en-AU" sz="2400" dirty="0"/>
          </a:p>
          <a:p>
            <a:r>
              <a:rPr lang="en-AU" sz="2400" dirty="0"/>
              <a:t>Scatter plot</a:t>
            </a:r>
          </a:p>
          <a:p>
            <a:r>
              <a:rPr lang="en-AU" sz="2400" dirty="0"/>
              <a:t>Distribution plots</a:t>
            </a:r>
          </a:p>
          <a:p>
            <a:r>
              <a:rPr lang="en-AU" sz="2400" dirty="0"/>
              <a:t>Practise plotting!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21798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0360-BF1D-AF55-CD9F-BC93F0B8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Remove redundant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ADC1-8729-17FC-61C1-D6733978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42" y="2638044"/>
            <a:ext cx="5244662" cy="3888880"/>
          </a:xfrm>
        </p:spPr>
        <p:txBody>
          <a:bodyPr>
            <a:normAutofit/>
          </a:bodyPr>
          <a:lstStyle/>
          <a:p>
            <a:r>
              <a:rPr lang="en-AU" dirty="0"/>
              <a:t>Don’t need key on left edge</a:t>
            </a:r>
            <a:endParaRPr lang="en-AU" dirty="0">
              <a:latin typeface="Courier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plot +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labs(x=“Sepal Length (cm)”, y=“Sepal Width (cm)”)+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>
                <a:highlight>
                  <a:srgbClr val="00FFFF"/>
                </a:highlight>
                <a:latin typeface="Courier" pitchFamily="2" charset="0"/>
              </a:rPr>
              <a:t>theme(</a:t>
            </a:r>
            <a:r>
              <a:rPr lang="en-AU" dirty="0" err="1">
                <a:highlight>
                  <a:srgbClr val="00FFFF"/>
                </a:highlight>
                <a:latin typeface="Courier" pitchFamily="2" charset="0"/>
              </a:rPr>
              <a:t>legend.position</a:t>
            </a:r>
            <a:r>
              <a:rPr lang="en-AU" dirty="0">
                <a:highlight>
                  <a:srgbClr val="00FFFF"/>
                </a:highlight>
                <a:latin typeface="Courier" pitchFamily="2" charset="0"/>
              </a:rPr>
              <a:t>=“none”)</a:t>
            </a:r>
          </a:p>
          <a:p>
            <a:endParaRPr lang="en-AU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013F8-343D-B7BD-90DB-5A5F4A1D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8757" y="2235708"/>
            <a:ext cx="5559972" cy="44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78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A9B0-6CA1-F1BF-68F3-48489A47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FE05-372E-D584-B8B0-EC0A16CDB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2638044"/>
            <a:ext cx="6432331" cy="3101983"/>
          </a:xfrm>
        </p:spPr>
        <p:txBody>
          <a:bodyPr/>
          <a:lstStyle/>
          <a:p>
            <a:r>
              <a:rPr lang="en-AU" dirty="0"/>
              <a:t>Good to look at distribution of a specific variable</a:t>
            </a:r>
          </a:p>
          <a:p>
            <a:pPr marL="0" indent="0">
              <a:buNone/>
            </a:pPr>
            <a:r>
              <a:rPr lang="en-AU" dirty="0" err="1">
                <a:latin typeface="Courier" pitchFamily="2" charset="0"/>
              </a:rPr>
              <a:t>ggplot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df</a:t>
            </a:r>
            <a:r>
              <a:rPr lang="en-AU" dirty="0">
                <a:latin typeface="Courier" pitchFamily="2" charset="0"/>
              </a:rPr>
              <a:t>)+</a:t>
            </a:r>
          </a:p>
          <a:p>
            <a:pPr marL="0" indent="0">
              <a:buNone/>
            </a:pPr>
            <a:r>
              <a:rPr lang="en-AU" dirty="0">
                <a:latin typeface="Courier" pitchFamily="2" charset="0"/>
              </a:rPr>
              <a:t>  </a:t>
            </a:r>
            <a:r>
              <a:rPr lang="en-AU" b="1" dirty="0" err="1">
                <a:latin typeface="Courier" pitchFamily="2" charset="0"/>
              </a:rPr>
              <a:t>geom_boxplot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(x=species, y=</a:t>
            </a:r>
            <a:r>
              <a:rPr lang="en-AU" dirty="0" err="1">
                <a:latin typeface="Courier" pitchFamily="2" charset="0"/>
              </a:rPr>
              <a:t>petal_width</a:t>
            </a:r>
            <a:r>
              <a:rPr lang="en-AU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endParaRPr lang="en-AU" dirty="0">
              <a:latin typeface="Courier" pitchFamily="2" charset="0"/>
            </a:endParaRPr>
          </a:p>
          <a:p>
            <a:pPr marL="0" indent="0">
              <a:buNone/>
            </a:pPr>
            <a:endParaRPr lang="en-AU" dirty="0">
              <a:latin typeface="Courier" pitchFamily="2" charset="0"/>
            </a:endParaRPr>
          </a:p>
          <a:p>
            <a:pPr marL="0" indent="0">
              <a:buNone/>
            </a:pPr>
            <a:endParaRPr lang="en-AU" dirty="0"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8A6B7-BCCC-69E8-0987-2FBC78A6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84274" y="2308965"/>
            <a:ext cx="5009690" cy="40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23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A9B0-6CA1-F1BF-68F3-48489A47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FE05-372E-D584-B8B0-EC0A16CDB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2638044"/>
            <a:ext cx="6432331" cy="3101983"/>
          </a:xfrm>
        </p:spPr>
        <p:txBody>
          <a:bodyPr/>
          <a:lstStyle/>
          <a:p>
            <a:r>
              <a:rPr lang="en-AU" dirty="0"/>
              <a:t>Good to look at distribution of a specific variable</a:t>
            </a:r>
          </a:p>
          <a:p>
            <a:pPr marL="0" indent="0">
              <a:buNone/>
            </a:pPr>
            <a:r>
              <a:rPr lang="en-AU" dirty="0" err="1">
                <a:latin typeface="Courier" pitchFamily="2" charset="0"/>
              </a:rPr>
              <a:t>ggplot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df</a:t>
            </a:r>
            <a:r>
              <a:rPr lang="en-AU" dirty="0">
                <a:latin typeface="Courier" pitchFamily="2" charset="0"/>
              </a:rPr>
              <a:t>)+</a:t>
            </a:r>
          </a:p>
          <a:p>
            <a:pPr marL="0" indent="0">
              <a:buNone/>
            </a:pPr>
            <a:r>
              <a:rPr lang="en-AU" dirty="0">
                <a:latin typeface="Courier" pitchFamily="2" charset="0"/>
              </a:rPr>
              <a:t>  </a:t>
            </a:r>
            <a:r>
              <a:rPr lang="en-AU" dirty="0" err="1">
                <a:latin typeface="Courier" pitchFamily="2" charset="0"/>
              </a:rPr>
              <a:t>geom_boxplot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(x=species, y=</a:t>
            </a:r>
            <a:r>
              <a:rPr lang="en-AU" dirty="0" err="1">
                <a:latin typeface="Courier" pitchFamily="2" charset="0"/>
              </a:rPr>
              <a:t>petal_width</a:t>
            </a:r>
            <a:r>
              <a:rPr lang="en-AU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endParaRPr lang="en-AU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dirty="0" err="1">
                <a:latin typeface="Courier" pitchFamily="2" charset="0"/>
              </a:rPr>
              <a:t>ggplot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df</a:t>
            </a:r>
            <a:r>
              <a:rPr lang="en-AU" dirty="0">
                <a:latin typeface="Courier" pitchFamily="2" charset="0"/>
              </a:rPr>
              <a:t>)+</a:t>
            </a:r>
          </a:p>
          <a:p>
            <a:pPr marL="0" indent="0">
              <a:buNone/>
            </a:pPr>
            <a:r>
              <a:rPr lang="en-AU" dirty="0">
                <a:latin typeface="Courier" pitchFamily="2" charset="0"/>
              </a:rPr>
              <a:t>  </a:t>
            </a:r>
            <a:r>
              <a:rPr lang="en-AU" b="1" dirty="0" err="1">
                <a:latin typeface="Courier" pitchFamily="2" charset="0"/>
              </a:rPr>
              <a:t>geom_violin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(x=species, y=</a:t>
            </a:r>
            <a:r>
              <a:rPr lang="en-AU" dirty="0" err="1">
                <a:latin typeface="Courier" pitchFamily="2" charset="0"/>
              </a:rPr>
              <a:t>petal_width</a:t>
            </a:r>
            <a:r>
              <a:rPr lang="en-AU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endParaRPr lang="en-AU" dirty="0">
              <a:latin typeface="Courier" pitchFamily="2" charset="0"/>
            </a:endParaRPr>
          </a:p>
          <a:p>
            <a:pPr marL="0" indent="0">
              <a:buNone/>
            </a:pPr>
            <a:endParaRPr lang="en-AU" dirty="0"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8A6B7-BCCC-69E8-0987-2FBC78A6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274" y="2308965"/>
            <a:ext cx="5009690" cy="40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35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7E2D-FA05-0353-C931-FD5149CF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Saving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CD32-35E4-D0DD-AE95-DC2A982C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>
                <a:latin typeface="Courier" pitchFamily="2" charset="0"/>
              </a:rPr>
              <a:t>ggsave</a:t>
            </a:r>
            <a:r>
              <a:rPr lang="en-AU" dirty="0">
                <a:latin typeface="Courier" pitchFamily="2" charset="0"/>
              </a:rPr>
              <a:t>("</a:t>
            </a:r>
            <a:r>
              <a:rPr lang="en-AU" dirty="0" err="1">
                <a:latin typeface="Courier" pitchFamily="2" charset="0"/>
              </a:rPr>
              <a:t>plot.jpg</a:t>
            </a:r>
            <a:r>
              <a:rPr lang="en-AU" dirty="0">
                <a:latin typeface="Courier" pitchFamily="2" charset="0"/>
              </a:rPr>
              <a:t>", plot = plot, width = 5, height = 5)</a:t>
            </a:r>
          </a:p>
        </p:txBody>
      </p:sp>
    </p:spTree>
    <p:extLst>
      <p:ext uri="{BB962C8B-B14F-4D97-AF65-F5344CB8AC3E}">
        <p14:creationId xmlns:p14="http://schemas.microsoft.com/office/powerpoint/2010/main" val="228066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4B03-3913-B569-E8F8-D0BDD5D9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BF47-60A9-5596-F99D-C83EA174A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2638044"/>
            <a:ext cx="10731062" cy="3101983"/>
          </a:xfrm>
        </p:spPr>
        <p:txBody>
          <a:bodyPr/>
          <a:lstStyle/>
          <a:p>
            <a:r>
              <a:rPr lang="en-AU" dirty="0"/>
              <a:t>Create scatter plots</a:t>
            </a:r>
          </a:p>
          <a:p>
            <a:r>
              <a:rPr lang="en-AU" dirty="0"/>
              <a:t>Plot distributions </a:t>
            </a:r>
          </a:p>
          <a:p>
            <a:r>
              <a:rPr lang="en-AU" dirty="0"/>
              <a:t>Facet data</a:t>
            </a:r>
          </a:p>
          <a:p>
            <a:r>
              <a:rPr lang="en-AU" dirty="0"/>
              <a:t>Tidy plots</a:t>
            </a:r>
          </a:p>
        </p:txBody>
      </p:sp>
    </p:spTree>
    <p:extLst>
      <p:ext uri="{BB962C8B-B14F-4D97-AF65-F5344CB8AC3E}">
        <p14:creationId xmlns:p14="http://schemas.microsoft.com/office/powerpoint/2010/main" val="25982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61F82-5606-376C-B67D-ABCBD15C309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71438"/>
            <a:ext cx="8782050" cy="6786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027B4-5313-656A-6CBC-4B6828D1DABD}"/>
              </a:ext>
            </a:extLst>
          </p:cNvPr>
          <p:cNvSpPr txBox="1"/>
          <p:nvPr/>
        </p:nvSpPr>
        <p:spPr>
          <a:xfrm>
            <a:off x="9101958" y="1145627"/>
            <a:ext cx="286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Cheat sheets available online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E6DAC-053B-17FF-28FF-0111AB51C8E5}"/>
              </a:ext>
            </a:extLst>
          </p:cNvPr>
          <p:cNvSpPr txBox="1"/>
          <p:nvPr/>
        </p:nvSpPr>
        <p:spPr>
          <a:xfrm>
            <a:off x="8933794" y="5791200"/>
            <a:ext cx="316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https://</a:t>
            </a:r>
            <a:r>
              <a:rPr lang="en-AU" dirty="0" err="1"/>
              <a:t>www.rstudio.com</a:t>
            </a:r>
            <a:r>
              <a:rPr lang="en-AU" dirty="0"/>
              <a:t>/resources/</a:t>
            </a:r>
            <a:r>
              <a:rPr lang="en-AU" dirty="0" err="1"/>
              <a:t>cheatsheets</a:t>
            </a:r>
            <a:r>
              <a:rPr lang="en-A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8076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D311-161F-F1B3-880A-ABA85A35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D9B9-AFC6-959E-4AC3-6B4B6861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54" y="2271713"/>
            <a:ext cx="9441810" cy="42576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sz="2000" dirty="0"/>
              <a:t>Summary statistics calculated across groupings</a:t>
            </a:r>
          </a:p>
          <a:p>
            <a:pPr lvl="1">
              <a:lnSpc>
                <a:spcPct val="150000"/>
              </a:lnSpc>
            </a:pPr>
            <a:r>
              <a:rPr lang="en-AU" sz="1800" dirty="0" err="1">
                <a:latin typeface="Courier" pitchFamily="2" charset="0"/>
              </a:rPr>
              <a:t>df</a:t>
            </a:r>
            <a:r>
              <a:rPr lang="en-AU" sz="1800" dirty="0">
                <a:latin typeface="Courier" pitchFamily="2" charset="0"/>
              </a:rPr>
              <a:t> %&gt;% </a:t>
            </a:r>
            <a:r>
              <a:rPr lang="en-AU" sz="1800" dirty="0" err="1">
                <a:latin typeface="Courier" pitchFamily="2" charset="0"/>
              </a:rPr>
              <a:t>group_by</a:t>
            </a:r>
            <a:r>
              <a:rPr lang="en-AU" sz="1800" dirty="0">
                <a:latin typeface="Courier" pitchFamily="2" charset="0"/>
              </a:rPr>
              <a:t>(species) %&gt;% summarise(mean=mean())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Create new columns and overwrite existing ones</a:t>
            </a:r>
          </a:p>
          <a:p>
            <a:pPr lvl="1">
              <a:lnSpc>
                <a:spcPct val="150000"/>
              </a:lnSpc>
            </a:pPr>
            <a:r>
              <a:rPr lang="en-AU" sz="1800" dirty="0" err="1">
                <a:latin typeface="Courier" pitchFamily="2" charset="0"/>
              </a:rPr>
              <a:t>df</a:t>
            </a:r>
            <a:r>
              <a:rPr lang="en-AU" sz="1800" dirty="0">
                <a:latin typeface="Courier" pitchFamily="2" charset="0"/>
              </a:rPr>
              <a:t> %&gt;% mutate(</a:t>
            </a:r>
            <a:r>
              <a:rPr lang="en-AU" sz="1800" dirty="0" err="1">
                <a:latin typeface="Courier" pitchFamily="2" charset="0"/>
              </a:rPr>
              <a:t>new_column</a:t>
            </a:r>
            <a:r>
              <a:rPr lang="en-AU" sz="1800" dirty="0">
                <a:latin typeface="Courier" pitchFamily="2" charset="0"/>
              </a:rPr>
              <a:t> = </a:t>
            </a:r>
            <a:r>
              <a:rPr lang="en-AU" sz="1800" dirty="0" err="1">
                <a:latin typeface="Courier" pitchFamily="2" charset="0"/>
              </a:rPr>
              <a:t>what_you_want</a:t>
            </a:r>
            <a:r>
              <a:rPr lang="en-AU" sz="1800" dirty="0">
                <a:latin typeface="Courier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Replace character strings (equivalent of find and replace)</a:t>
            </a:r>
          </a:p>
          <a:p>
            <a:pPr lvl="1">
              <a:lnSpc>
                <a:spcPct val="150000"/>
              </a:lnSpc>
            </a:pPr>
            <a:r>
              <a:rPr lang="en-AU" sz="1800" dirty="0" err="1">
                <a:latin typeface="Courier" pitchFamily="2" charset="0"/>
              </a:rPr>
              <a:t>str_replace_all</a:t>
            </a:r>
            <a:r>
              <a:rPr lang="en-AU" sz="1800" dirty="0">
                <a:latin typeface="Courier" pitchFamily="2" charset="0"/>
              </a:rPr>
              <a:t>(string, pattern, replacement) 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Apply a function across specific columns (only in </a:t>
            </a:r>
            <a:r>
              <a:rPr lang="en-AU" sz="2000" dirty="0" err="1"/>
              <a:t>dplyr</a:t>
            </a:r>
            <a:r>
              <a:rPr lang="en-AU" sz="2000" dirty="0"/>
              <a:t> functions) </a:t>
            </a:r>
          </a:p>
          <a:p>
            <a:pPr lvl="1">
              <a:lnSpc>
                <a:spcPct val="150000"/>
              </a:lnSpc>
            </a:pPr>
            <a:r>
              <a:rPr lang="en-AU" sz="1800" dirty="0">
                <a:latin typeface="Courier" pitchFamily="2" charset="0"/>
              </a:rPr>
              <a:t>across(.cols=X, .</a:t>
            </a:r>
            <a:r>
              <a:rPr lang="en-AU" sz="1800" dirty="0" err="1">
                <a:latin typeface="Courier" pitchFamily="2" charset="0"/>
              </a:rPr>
              <a:t>fns</a:t>
            </a:r>
            <a:r>
              <a:rPr lang="en-AU" sz="1800" dirty="0">
                <a:latin typeface="Courier" pitchFamily="2" charset="0"/>
              </a:rPr>
              <a:t> = ~function) </a:t>
            </a:r>
          </a:p>
          <a:p>
            <a:pPr>
              <a:lnSpc>
                <a:spcPct val="150000"/>
              </a:lnSpc>
            </a:pP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69D6B-F483-4679-10D3-2D4436845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08" y="2638044"/>
            <a:ext cx="2487238" cy="28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8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DCC9F-721E-0D2A-9F61-50E7CE9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4F04-5808-18A0-2946-9881E71A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 have a nice clean dataset, now we want to visualise it!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E4ACDD3-8399-7DA6-45DD-CFE095F8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6"/>
            <a:ext cx="12192000" cy="38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0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88C4-DED9-767E-333B-FDB6EDAC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08A0-11C6-A2A3-F9BD-A2A5C8105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13" y="2638044"/>
            <a:ext cx="10551560" cy="31019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sz="2400" dirty="0" err="1">
                <a:latin typeface="Courier" pitchFamily="2" charset="0"/>
              </a:rPr>
              <a:t>ggplot</a:t>
            </a:r>
            <a:r>
              <a:rPr lang="en-AU" sz="2400" dirty="0">
                <a:latin typeface="Courier" pitchFamily="2" charset="0"/>
              </a:rPr>
              <a:t>(data = &lt;DATA&gt;, mapping = </a:t>
            </a:r>
            <a:r>
              <a:rPr lang="en-AU" sz="2400" dirty="0" err="1">
                <a:latin typeface="Courier" pitchFamily="2" charset="0"/>
              </a:rPr>
              <a:t>aes</a:t>
            </a:r>
            <a:r>
              <a:rPr lang="en-AU" sz="2400" dirty="0">
                <a:latin typeface="Courier" pitchFamily="2" charset="0"/>
              </a:rPr>
              <a:t>(&lt;MAPPINGS&gt;)) + &lt;GEOM_FUNCTION&gt;()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400" dirty="0">
                <a:latin typeface="Courier" pitchFamily="2" charset="0"/>
              </a:rPr>
              <a:t>Mappings – x, y, col, size etc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400" dirty="0">
                <a:latin typeface="Courier" pitchFamily="2" charset="0"/>
              </a:rPr>
              <a:t>GEOM_FUNCTION – specify what type of plot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F2DD7051-A5CC-E4A9-A21F-CCA6DC31A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979" y="210186"/>
            <a:ext cx="1648540" cy="19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7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1C907-6C6D-4BFB-E240-0D970774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What do we want to plot 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7E2225E2-A297-D98A-C940-6A19E5769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76909"/>
            <a:ext cx="12191999" cy="38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8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C907-6C6D-4BFB-E240-0D970774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What do we want to plot 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7E2225E2-A297-D98A-C940-6A19E5769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76909"/>
            <a:ext cx="12191999" cy="38709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50E3FC-A170-AD97-5BEC-936E71725F82}"/>
              </a:ext>
            </a:extLst>
          </p:cNvPr>
          <p:cNvSpPr/>
          <p:nvPr/>
        </p:nvSpPr>
        <p:spPr>
          <a:xfrm>
            <a:off x="1885950" y="715926"/>
            <a:ext cx="1357313" cy="2270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DFD2AC-D965-2251-4BA5-5E48EE08C2C8}"/>
              </a:ext>
            </a:extLst>
          </p:cNvPr>
          <p:cNvSpPr/>
          <p:nvPr/>
        </p:nvSpPr>
        <p:spPr>
          <a:xfrm>
            <a:off x="3314257" y="715926"/>
            <a:ext cx="1222301" cy="2270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763EB-8753-E57D-8EE3-B32D6E3EC58F}"/>
              </a:ext>
            </a:extLst>
          </p:cNvPr>
          <p:cNvSpPr/>
          <p:nvPr/>
        </p:nvSpPr>
        <p:spPr>
          <a:xfrm>
            <a:off x="4607552" y="715925"/>
            <a:ext cx="2927388" cy="2270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2CAEB-8BD1-5842-85C7-86B6E37C7260}"/>
              </a:ext>
            </a:extLst>
          </p:cNvPr>
          <p:cNvSpPr/>
          <p:nvPr/>
        </p:nvSpPr>
        <p:spPr>
          <a:xfrm>
            <a:off x="7605934" y="715924"/>
            <a:ext cx="1222301" cy="2270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66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C907-6C6D-4BFB-E240-0D970774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What do we want to plot 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7E2225E2-A297-D98A-C940-6A19E5769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76909"/>
            <a:ext cx="12191999" cy="38709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50E3FC-A170-AD97-5BEC-936E71725F82}"/>
              </a:ext>
            </a:extLst>
          </p:cNvPr>
          <p:cNvSpPr/>
          <p:nvPr/>
        </p:nvSpPr>
        <p:spPr>
          <a:xfrm>
            <a:off x="1885950" y="715926"/>
            <a:ext cx="1357313" cy="2270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DFD2AC-D965-2251-4BA5-5E48EE08C2C8}"/>
              </a:ext>
            </a:extLst>
          </p:cNvPr>
          <p:cNvSpPr/>
          <p:nvPr/>
        </p:nvSpPr>
        <p:spPr>
          <a:xfrm>
            <a:off x="3314257" y="715926"/>
            <a:ext cx="1222301" cy="2270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763EB-8753-E57D-8EE3-B32D6E3EC58F}"/>
              </a:ext>
            </a:extLst>
          </p:cNvPr>
          <p:cNvSpPr/>
          <p:nvPr/>
        </p:nvSpPr>
        <p:spPr>
          <a:xfrm>
            <a:off x="4607552" y="715925"/>
            <a:ext cx="2927388" cy="2270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2CAEB-8BD1-5842-85C7-86B6E37C7260}"/>
              </a:ext>
            </a:extLst>
          </p:cNvPr>
          <p:cNvSpPr/>
          <p:nvPr/>
        </p:nvSpPr>
        <p:spPr>
          <a:xfrm>
            <a:off x="7605934" y="715924"/>
            <a:ext cx="1222301" cy="2270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F6E5AF-248A-095A-7152-FEF9697D5D11}"/>
              </a:ext>
            </a:extLst>
          </p:cNvPr>
          <p:cNvSpPr/>
          <p:nvPr/>
        </p:nvSpPr>
        <p:spPr>
          <a:xfrm>
            <a:off x="11072037" y="715923"/>
            <a:ext cx="825574" cy="227049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28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70" y="2354318"/>
            <a:ext cx="10026868" cy="3385710"/>
          </a:xfrm>
        </p:spPr>
        <p:txBody>
          <a:bodyPr>
            <a:normAutofit/>
          </a:bodyPr>
          <a:lstStyle/>
          <a:p>
            <a:r>
              <a:rPr lang="en-AU" sz="2000" dirty="0"/>
              <a:t>Start by looking at sepal length x sepal width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000" dirty="0" err="1">
                <a:latin typeface="Courier" pitchFamily="2" charset="0"/>
              </a:rPr>
              <a:t>ggplot</a:t>
            </a:r>
            <a:r>
              <a:rPr lang="en-AU" sz="2000" dirty="0">
                <a:latin typeface="Courier" pitchFamily="2" charset="0"/>
              </a:rPr>
              <a:t>(data = </a:t>
            </a:r>
            <a:r>
              <a:rPr lang="en-AU" sz="2000" dirty="0" err="1">
                <a:latin typeface="Courier" pitchFamily="2" charset="0"/>
              </a:rPr>
              <a:t>df</a:t>
            </a:r>
            <a:r>
              <a:rPr lang="en-AU" sz="2000" dirty="0">
                <a:latin typeface="Courier" pitchFamily="2" charset="0"/>
              </a:rPr>
              <a:t>, </a:t>
            </a:r>
            <a:r>
              <a:rPr lang="en-AU" sz="2000" dirty="0" err="1">
                <a:latin typeface="Courier" pitchFamily="2" charset="0"/>
              </a:rPr>
              <a:t>aes</a:t>
            </a:r>
            <a:r>
              <a:rPr lang="en-AU" sz="2000" dirty="0">
                <a:latin typeface="Courier" pitchFamily="2" charset="0"/>
              </a:rPr>
              <a:t>(x=</a:t>
            </a:r>
            <a:r>
              <a:rPr lang="en-AU" sz="2000" dirty="0" err="1">
                <a:latin typeface="Courier" pitchFamily="2" charset="0"/>
              </a:rPr>
              <a:t>sepal_length</a:t>
            </a:r>
            <a:r>
              <a:rPr lang="en-AU" sz="2000" dirty="0">
                <a:latin typeface="Courier" pitchFamily="2" charset="0"/>
              </a:rPr>
              <a:t>, y=</a:t>
            </a:r>
            <a:r>
              <a:rPr lang="en-AU" sz="2000" dirty="0" err="1">
                <a:latin typeface="Courier" pitchFamily="2" charset="0"/>
              </a:rPr>
              <a:t>sepal_width</a:t>
            </a:r>
            <a:r>
              <a:rPr lang="en-AU" sz="2000" dirty="0">
                <a:latin typeface="Courier" pitchFamily="2" charset="0"/>
              </a:rPr>
              <a:t>)) +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000" dirty="0" err="1">
                <a:latin typeface="Courier" pitchFamily="2" charset="0"/>
              </a:rPr>
              <a:t>geom_point</a:t>
            </a:r>
            <a:r>
              <a:rPr lang="en-AU" sz="2000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831429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{0FCF121C-9A1A-E24A-9455-22033258182F}tf10001120</Template>
  <TotalTime>500</TotalTime>
  <Words>713</Words>
  <Application>Microsoft Macintosh PowerPoint</Application>
  <PresentationFormat>Widescreen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Courier</vt:lpstr>
      <vt:lpstr>Gill Sans MT</vt:lpstr>
      <vt:lpstr>Parcel</vt:lpstr>
      <vt:lpstr>Introduction to ggplot2</vt:lpstr>
      <vt:lpstr>Outline for today</vt:lpstr>
      <vt:lpstr>Quick recap</vt:lpstr>
      <vt:lpstr>Our dataset</vt:lpstr>
      <vt:lpstr>Basic structure</vt:lpstr>
      <vt:lpstr>What do we want to plot </vt:lpstr>
      <vt:lpstr>What do we want to plot </vt:lpstr>
      <vt:lpstr>What do we want to plot </vt:lpstr>
      <vt:lpstr>Scatter plot</vt:lpstr>
      <vt:lpstr>Scatter plot</vt:lpstr>
      <vt:lpstr>Scatter plot</vt:lpstr>
      <vt:lpstr>Scatter plot</vt:lpstr>
      <vt:lpstr>Facets</vt:lpstr>
      <vt:lpstr>Facets</vt:lpstr>
      <vt:lpstr>Trend line</vt:lpstr>
      <vt:lpstr>Trend line</vt:lpstr>
      <vt:lpstr>Tidy Plot</vt:lpstr>
      <vt:lpstr>Tidy Plot</vt:lpstr>
      <vt:lpstr>Relabel axes</vt:lpstr>
      <vt:lpstr>Remove redundant labels</vt:lpstr>
      <vt:lpstr>distributions</vt:lpstr>
      <vt:lpstr>distributions</vt:lpstr>
      <vt:lpstr>Saving plots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ggplot2</dc:title>
  <dc:creator>Olivia Lenore Johnson</dc:creator>
  <cp:lastModifiedBy>Olivia Lenore Johnson</cp:lastModifiedBy>
  <cp:revision>4</cp:revision>
  <dcterms:created xsi:type="dcterms:W3CDTF">2022-05-03T04:04:35Z</dcterms:created>
  <dcterms:modified xsi:type="dcterms:W3CDTF">2022-05-04T01:20:48Z</dcterms:modified>
</cp:coreProperties>
</file>