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313" r:id="rId6"/>
    <p:sldId id="314" r:id="rId7"/>
    <p:sldId id="315" r:id="rId8"/>
    <p:sldId id="287" r:id="rId9"/>
    <p:sldId id="260" r:id="rId10"/>
    <p:sldId id="308" r:id="rId11"/>
    <p:sldId id="316" r:id="rId12"/>
    <p:sldId id="319" r:id="rId13"/>
    <p:sldId id="317" r:id="rId14"/>
    <p:sldId id="318" r:id="rId15"/>
    <p:sldId id="320" r:id="rId16"/>
    <p:sldId id="321" r:id="rId17"/>
    <p:sldId id="323" r:id="rId18"/>
    <p:sldId id="324" r:id="rId19"/>
    <p:sldId id="322" r:id="rId20"/>
    <p:sldId id="325" r:id="rId21"/>
    <p:sldId id="326" r:id="rId22"/>
    <p:sldId id="328" r:id="rId23"/>
    <p:sldId id="262" r:id="rId24"/>
    <p:sldId id="327" r:id="rId25"/>
    <p:sldId id="329" r:id="rId26"/>
    <p:sldId id="330" r:id="rId27"/>
    <p:sldId id="331" r:id="rId28"/>
    <p:sldId id="332" r:id="rId29"/>
    <p:sldId id="333" r:id="rId30"/>
    <p:sldId id="335" r:id="rId31"/>
    <p:sldId id="337" r:id="rId32"/>
    <p:sldId id="338" r:id="rId33"/>
    <p:sldId id="339" r:id="rId34"/>
    <p:sldId id="336" r:id="rId35"/>
    <p:sldId id="340" r:id="rId36"/>
    <p:sldId id="341" r:id="rId37"/>
    <p:sldId id="342" r:id="rId38"/>
    <p:sldId id="334" r:id="rId39"/>
    <p:sldId id="306" r:id="rId40"/>
    <p:sldId id="2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1A6-BF18-437D-A31E-17B782213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802B-90A8-4286-A21E-18E3CFEE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395F-66B4-45A6-99D2-7021E38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DD8D-31F3-4DC4-8F7A-BDD08D9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5F44-6F39-40FC-941D-A6D9CC74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8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F8B-245B-4C05-BD24-9309E7CF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EC62-E0F8-43CE-935E-DDB572CE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F4FD-4DE3-4EF0-8F0F-3D7A073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90D-D795-449C-AC14-FE354DE8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0CB-9EC6-4401-9036-8B11739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78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8D39-A040-4B91-A288-50C9DD3D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413B-7E0D-4214-9E43-EB2A1067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EE06-444C-4656-803A-C43F987E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5731-0EA3-4E9F-9B76-139C65D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352-8EBE-4A65-9D55-1F22BA6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64F-8E0F-44BB-81B9-5A9595C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A19-90C0-4EEE-9396-4ADA5AD3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0345-CAD5-4E0E-95EE-F4DC123F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FF3F-97F1-4E23-B66D-E665196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DA9-B382-4F96-815B-05EAE418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CA6-A84F-4455-90FD-A3054DDA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11CE-A216-42FB-84A3-CAF7357A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B1CA-8081-4FD3-ADE3-6329D53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6936-B5A3-48AE-9F93-58F4BCF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FCB-71FA-45CB-B9DF-013F176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7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CCB-CDE4-422D-90DB-05BBFB9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9928-F9EC-4F3E-9054-2F3F8B48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FD94-6C5A-4D35-B6F7-B23BE0AD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A37D-125B-488C-BB5D-B1D348A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78A8-5193-48D2-A0BB-E713325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30F8-0442-4673-9B80-2B22723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9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715-B8A3-489C-90F0-79C8295F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8930-FFFD-480C-A287-741B4FB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87D8-DAB3-4F18-B2EF-A1DE619F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C5DB4-6B91-45B2-B064-B73D8861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F857B-27A5-4D08-B8E7-999A4C3C7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A9374-68E9-46B8-A7B1-76AE559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D0BCF-7749-4B79-B371-B28694C2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BE8B6-1EB9-4166-AD9C-9C22CBF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573-D9F0-478E-A518-6B9BAB11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7040-2789-4F9B-A7D5-AEA98754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06E96-B058-4B47-B34B-0DA8AB9C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887E-EF9D-4450-B0FD-F0FD48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5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5A12-8932-43F4-801F-A384845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840B-45AF-43A6-BAD1-AAFD23BE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EBDC-758D-4E6B-BEF7-9375431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4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890-710A-4BA7-991D-71E063C7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A16-3A3F-492F-B215-1DB8B12C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E182-3A01-42ED-BDDF-C63F8248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D65A-91B7-4C17-8879-2C89DC5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0D51-121F-4F39-B8D2-65A4548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6235-6E84-41FF-AB5B-141CAA6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A38-CEAF-46C4-A3C2-B4430C1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7BC0-9ADA-4FDD-A8AA-F43BF6F1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C96D-8F3B-41E6-8C43-C839F905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BFCD-250C-4FC3-9608-9F98B33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3107-4F87-49B1-8185-52EB7E2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3340-8183-4DDB-AA88-A5E26ED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CA1F2-787F-4722-8422-D0179C5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FEAE-CA37-4414-BA83-D975228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16E-A65B-4375-94F6-9C915E669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0BB-13A9-4212-9968-6A314CDFC6C5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695D-2A0F-4167-BC6F-0E1D020B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AAB1-7A2C-4CB5-A9AE-4A8D45DB4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1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Cleaning table data 2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Raphael Eisenhofer</a:t>
            </a:r>
          </a:p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2022_04_21</a:t>
            </a:r>
          </a:p>
        </p:txBody>
      </p:sp>
    </p:spTree>
    <p:extLst>
      <p:ext uri="{BB962C8B-B14F-4D97-AF65-F5344CB8AC3E}">
        <p14:creationId xmlns:p14="http://schemas.microsoft.com/office/powerpoint/2010/main" val="3442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E5C7C7-C4C8-4381-8417-D14DF6754458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  </a:t>
            </a:r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1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Inconsistent </a:t>
            </a:r>
            <a:r>
              <a:rPr lang="en-AU" dirty="0">
                <a:highlight>
                  <a:srgbClr val="FFFF00"/>
                </a:highlight>
              </a:rPr>
              <a:t>NA, </a:t>
            </a:r>
            <a:r>
              <a:rPr lang="en-AU" dirty="0" err="1">
                <a:highlight>
                  <a:srgbClr val="FFFF00"/>
                </a:highlight>
              </a:rPr>
              <a:t>na</a:t>
            </a:r>
            <a:r>
              <a:rPr lang="en-AU" dirty="0">
                <a:highlight>
                  <a:srgbClr val="FFFF00"/>
                </a:highlight>
              </a:rPr>
              <a:t>, N/A</a:t>
            </a:r>
            <a:r>
              <a:rPr lang="en-AU" dirty="0"/>
              <a:t> values </a:t>
            </a:r>
            <a:endParaRPr lang="en-AU" u="sng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D90758-FAF1-4E47-877A-83B66C52CA69}"/>
              </a:ext>
            </a:extLst>
          </p:cNvPr>
          <p:cNvSpPr/>
          <p:nvPr/>
        </p:nvSpPr>
        <p:spPr>
          <a:xfrm>
            <a:off x="4704347" y="383128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6D3337-69B8-4604-BD77-69462B7A5A25}"/>
              </a:ext>
            </a:extLst>
          </p:cNvPr>
          <p:cNvSpPr/>
          <p:nvPr/>
        </p:nvSpPr>
        <p:spPr>
          <a:xfrm>
            <a:off x="7461584" y="4013761"/>
            <a:ext cx="455195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14C50-F24F-4F3B-8D0B-45AD9691AE3C}"/>
              </a:ext>
            </a:extLst>
          </p:cNvPr>
          <p:cNvSpPr/>
          <p:nvPr/>
        </p:nvSpPr>
        <p:spPr>
          <a:xfrm>
            <a:off x="3512206" y="402702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21461-DEBF-42CA-B640-72F3FC276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36" y="5760026"/>
            <a:ext cx="7925906" cy="4953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4A7E0-59CB-4CF5-9B86-321541F1E80D}"/>
              </a:ext>
            </a:extLst>
          </p:cNvPr>
          <p:cNvCxnSpPr>
            <a:cxnSpLocks/>
          </p:cNvCxnSpPr>
          <p:nvPr/>
        </p:nvCxnSpPr>
        <p:spPr>
          <a:xfrm flipV="1">
            <a:off x="6153150" y="6303522"/>
            <a:ext cx="0" cy="2657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D8A9AD-64EA-435C-81B7-7B00B060F11D}"/>
              </a:ext>
            </a:extLst>
          </p:cNvPr>
          <p:cNvSpPr txBox="1"/>
          <p:nvPr/>
        </p:nvSpPr>
        <p:spPr>
          <a:xfrm>
            <a:off x="5405740" y="6528970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What R wants!</a:t>
            </a:r>
          </a:p>
        </p:txBody>
      </p:sp>
    </p:spTree>
    <p:extLst>
      <p:ext uri="{BB962C8B-B14F-4D97-AF65-F5344CB8AC3E}">
        <p14:creationId xmlns:p14="http://schemas.microsoft.com/office/powerpoint/2010/main" val="364655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Inconsistent </a:t>
            </a:r>
            <a:r>
              <a:rPr lang="en-AU" dirty="0">
                <a:highlight>
                  <a:srgbClr val="FFFF00"/>
                </a:highlight>
              </a:rPr>
              <a:t>NA, </a:t>
            </a:r>
            <a:r>
              <a:rPr lang="en-AU" dirty="0" err="1">
                <a:highlight>
                  <a:srgbClr val="FFFF00"/>
                </a:highlight>
              </a:rPr>
              <a:t>na</a:t>
            </a:r>
            <a:r>
              <a:rPr lang="en-AU" dirty="0">
                <a:highlight>
                  <a:srgbClr val="FFFF00"/>
                </a:highlight>
              </a:rPr>
              <a:t>, N/A</a:t>
            </a:r>
            <a:r>
              <a:rPr lang="en-AU" dirty="0"/>
              <a:t> values </a:t>
            </a:r>
            <a:endParaRPr lang="en-AU" u="sng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D90758-FAF1-4E47-877A-83B66C52CA69}"/>
              </a:ext>
            </a:extLst>
          </p:cNvPr>
          <p:cNvSpPr/>
          <p:nvPr/>
        </p:nvSpPr>
        <p:spPr>
          <a:xfrm>
            <a:off x="4704347" y="383128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6D3337-69B8-4604-BD77-69462B7A5A25}"/>
              </a:ext>
            </a:extLst>
          </p:cNvPr>
          <p:cNvSpPr/>
          <p:nvPr/>
        </p:nvSpPr>
        <p:spPr>
          <a:xfrm>
            <a:off x="7461584" y="4013761"/>
            <a:ext cx="455195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14C50-F24F-4F3B-8D0B-45AD9691AE3C}"/>
              </a:ext>
            </a:extLst>
          </p:cNvPr>
          <p:cNvSpPr/>
          <p:nvPr/>
        </p:nvSpPr>
        <p:spPr>
          <a:xfrm>
            <a:off x="3512206" y="402702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4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Inconsistent </a:t>
            </a:r>
            <a:r>
              <a:rPr lang="en-AU" dirty="0">
                <a:highlight>
                  <a:srgbClr val="FF0000"/>
                </a:highlight>
              </a:rPr>
              <a:t>naming</a:t>
            </a:r>
            <a:r>
              <a:rPr lang="en-AU" dirty="0"/>
              <a:t> of variables (</a:t>
            </a:r>
            <a:r>
              <a:rPr lang="en-AU" dirty="0" err="1"/>
              <a:t>setosa</a:t>
            </a:r>
            <a:r>
              <a:rPr lang="en-AU" dirty="0"/>
              <a:t>, </a:t>
            </a:r>
            <a:r>
              <a:rPr lang="en-AU" b="1" u="sng" dirty="0" err="1"/>
              <a:t>S</a:t>
            </a:r>
            <a:r>
              <a:rPr lang="en-AU" dirty="0" err="1"/>
              <a:t>etosa</a:t>
            </a:r>
            <a:r>
              <a:rPr lang="en-AU" dirty="0"/>
              <a:t>, </a:t>
            </a:r>
            <a:r>
              <a:rPr lang="en-AU" dirty="0" err="1"/>
              <a:t>setosa</a:t>
            </a:r>
            <a:r>
              <a:rPr lang="en-AU" b="1" u="sng" dirty="0" err="1"/>
              <a:t>s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277ED06-C0B9-4775-A089-AF4DC99BFA4C}"/>
              </a:ext>
            </a:extLst>
          </p:cNvPr>
          <p:cNvSpPr/>
          <p:nvPr/>
        </p:nvSpPr>
        <p:spPr>
          <a:xfrm>
            <a:off x="10611853" y="3278605"/>
            <a:ext cx="890336" cy="210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BFDEF5-A094-4CDB-8047-EAEC0D84AEC7}"/>
              </a:ext>
            </a:extLst>
          </p:cNvPr>
          <p:cNvSpPr/>
          <p:nvPr/>
        </p:nvSpPr>
        <p:spPr>
          <a:xfrm>
            <a:off x="10611853" y="3477903"/>
            <a:ext cx="890336" cy="210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41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highlight>
                  <a:srgbClr val="FF00FF"/>
                </a:highlight>
              </a:rPr>
              <a:t>Incorrect</a:t>
            </a:r>
            <a:r>
              <a:rPr lang="en-AU" dirty="0"/>
              <a:t> data types</a:t>
            </a:r>
            <a:endParaRPr lang="en-AU" u="sng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6FEF4FC-B570-457A-A57F-AA873EA5675E}"/>
              </a:ext>
            </a:extLst>
          </p:cNvPr>
          <p:cNvSpPr/>
          <p:nvPr/>
        </p:nvSpPr>
        <p:spPr>
          <a:xfrm>
            <a:off x="7497679" y="2118788"/>
            <a:ext cx="611605" cy="24140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5EA88B-805B-4C38-A1A4-DC3FF25BC31C}"/>
              </a:ext>
            </a:extLst>
          </p:cNvPr>
          <p:cNvSpPr/>
          <p:nvPr/>
        </p:nvSpPr>
        <p:spPr>
          <a:xfrm>
            <a:off x="4694322" y="2118788"/>
            <a:ext cx="611605" cy="24140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3E327-D8A9-4671-8A8D-EBAD217E86C1}"/>
              </a:ext>
            </a:extLst>
          </p:cNvPr>
          <p:cNvSpPr/>
          <p:nvPr/>
        </p:nvSpPr>
        <p:spPr>
          <a:xfrm>
            <a:off x="3523248" y="2100740"/>
            <a:ext cx="611605" cy="24140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9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If you have a very large table (&gt;100 rows), I would recommend not just eye-balling it</a:t>
            </a:r>
          </a:p>
          <a:p>
            <a:pPr lvl="1"/>
            <a:r>
              <a:rPr lang="en-AU" dirty="0"/>
              <a:t>You could miss errors!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60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/>
              <a:t>Base R way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df</a:t>
            </a:r>
            <a:r>
              <a:rPr lang="en-AU" b="1" dirty="0" err="1">
                <a:highlight>
                  <a:srgbClr val="00FF00"/>
                </a:highlight>
              </a:rPr>
              <a:t>$</a:t>
            </a:r>
            <a:r>
              <a:rPr lang="en-AU" dirty="0" err="1"/>
              <a:t>species</a:t>
            </a:r>
            <a:r>
              <a:rPr lang="en-AU" dirty="0"/>
              <a:t> </a:t>
            </a:r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</a:t>
            </a:r>
            <a:r>
              <a:rPr lang="en-AU" dirty="0">
                <a:highlight>
                  <a:srgbClr val="00FFFF"/>
                </a:highlight>
              </a:rPr>
              <a:t>unique()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00"/>
                </a:highlight>
              </a:rPr>
              <a:t>$</a:t>
            </a:r>
            <a:r>
              <a:rPr lang="en-AU" dirty="0"/>
              <a:t> = print the column as a vector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= pipe this vector into another function (</a:t>
            </a:r>
            <a:r>
              <a:rPr lang="en-AU" i="1" dirty="0"/>
              <a:t>so not strictly base R </a:t>
            </a:r>
            <a:r>
              <a:rPr lang="en-AU" dirty="0"/>
              <a:t>:P 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FF"/>
                </a:highlight>
              </a:rPr>
              <a:t>unique() </a:t>
            </a:r>
            <a:r>
              <a:rPr lang="en-AU" dirty="0"/>
              <a:t>= return a vector with duplicate elements removed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00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/>
              <a:t>Base R way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df</a:t>
            </a:r>
            <a:r>
              <a:rPr lang="en-AU" b="1" dirty="0" err="1">
                <a:highlight>
                  <a:srgbClr val="00FF00"/>
                </a:highlight>
              </a:rPr>
              <a:t>$</a:t>
            </a:r>
            <a:r>
              <a:rPr lang="en-AU" dirty="0" err="1"/>
              <a:t>species</a:t>
            </a:r>
            <a:r>
              <a:rPr lang="en-AU" dirty="0"/>
              <a:t> </a:t>
            </a:r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</a:t>
            </a:r>
            <a:r>
              <a:rPr lang="en-AU" dirty="0">
                <a:highlight>
                  <a:srgbClr val="00FFFF"/>
                </a:highlight>
              </a:rPr>
              <a:t>unique()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00"/>
                </a:highlight>
              </a:rPr>
              <a:t>$</a:t>
            </a:r>
            <a:r>
              <a:rPr lang="en-AU" dirty="0"/>
              <a:t> = print the column as a vector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= pipe this vector into another function (</a:t>
            </a:r>
            <a:r>
              <a:rPr lang="en-AU" i="1" dirty="0"/>
              <a:t>so not strictly base R </a:t>
            </a:r>
            <a:r>
              <a:rPr lang="en-AU" dirty="0"/>
              <a:t>:P 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FF"/>
                </a:highlight>
              </a:rPr>
              <a:t>unique() </a:t>
            </a:r>
            <a:r>
              <a:rPr lang="en-AU" dirty="0"/>
              <a:t>= return a vector with duplicate elements removed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A074-CB22-4805-BE2E-688961068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15" y="3314420"/>
            <a:ext cx="7496388" cy="4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6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summarise(n = n())</a:t>
            </a:r>
          </a:p>
          <a:p>
            <a:pPr lvl="2"/>
            <a:endParaRPr lang="en-AU" dirty="0"/>
          </a:p>
          <a:p>
            <a:pPr lvl="2"/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()</a:t>
            </a:r>
            <a:r>
              <a:rPr lang="en-AU" dirty="0"/>
              <a:t> creates a grouped copy of a table by columns</a:t>
            </a:r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9044AFC-117F-424B-B2E1-E86B1FA4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1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89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summarise(n = n())</a:t>
            </a:r>
          </a:p>
          <a:p>
            <a:pPr lvl="2"/>
            <a:endParaRPr lang="en-AU" dirty="0"/>
          </a:p>
          <a:p>
            <a:pPr lvl="2"/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()</a:t>
            </a:r>
            <a:r>
              <a:rPr lang="en-AU" dirty="0"/>
              <a:t> creates a grouped copy of a table by columns</a:t>
            </a:r>
          </a:p>
          <a:p>
            <a:pPr marL="914400" lvl="2" indent="0">
              <a:buNone/>
            </a:pPr>
            <a:endParaRPr lang="en-AU" dirty="0"/>
          </a:p>
          <a:p>
            <a:pPr lvl="2"/>
            <a:r>
              <a:rPr lang="en-AU" dirty="0">
                <a:highlight>
                  <a:srgbClr val="00FFFF"/>
                </a:highlight>
              </a:rPr>
              <a:t>summarise()</a:t>
            </a:r>
            <a:r>
              <a:rPr lang="en-AU" dirty="0"/>
              <a:t> applies summary functions to columns</a:t>
            </a:r>
          </a:p>
          <a:p>
            <a:pPr lvl="3"/>
            <a:r>
              <a:rPr lang="en-AU" b="1" dirty="0"/>
              <a:t>n() </a:t>
            </a:r>
            <a:r>
              <a:rPr lang="en-AU" dirty="0"/>
              <a:t>= number of values/rows</a:t>
            </a:r>
          </a:p>
          <a:p>
            <a:pPr lvl="3"/>
            <a:r>
              <a:rPr lang="en-AU" b="1" dirty="0"/>
              <a:t>mean()</a:t>
            </a:r>
            <a:r>
              <a:rPr lang="en-AU" dirty="0"/>
              <a:t> = calculate mean</a:t>
            </a:r>
          </a:p>
          <a:p>
            <a:pPr lvl="3"/>
            <a:r>
              <a:rPr lang="en-AU" b="1" dirty="0"/>
              <a:t>median()</a:t>
            </a:r>
            <a:r>
              <a:rPr lang="en-AU" dirty="0"/>
              <a:t> = calculate median</a:t>
            </a:r>
          </a:p>
          <a:p>
            <a:pPr lvl="3"/>
            <a:r>
              <a:rPr lang="en-AU" b="1" dirty="0" err="1"/>
              <a:t>sd</a:t>
            </a:r>
            <a:r>
              <a:rPr lang="en-AU" b="1" dirty="0"/>
              <a:t>() </a:t>
            </a:r>
            <a:r>
              <a:rPr lang="en-AU" dirty="0"/>
              <a:t>= calculate standard deviation</a:t>
            </a:r>
            <a:endParaRPr lang="en-AU" b="1" dirty="0"/>
          </a:p>
          <a:p>
            <a:pPr lvl="3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77117A4-7E1B-45B7-A161-051D25C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516-6C0B-4159-BA8D-B933ABB6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Outline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6CEE-4798-4C50-879B-995D58D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1. Quick recap of last lesson</a:t>
            </a:r>
          </a:p>
          <a:p>
            <a:r>
              <a:rPr lang="en-AU" dirty="0">
                <a:latin typeface="Gill Sans MT" panose="020B0502020104020203" pitchFamily="34" charset="0"/>
              </a:rPr>
              <a:t>2. .</a:t>
            </a:r>
          </a:p>
          <a:p>
            <a:r>
              <a:rPr lang="en-AU" dirty="0">
                <a:latin typeface="Gill Sans MT" panose="020B0502020104020203" pitchFamily="34" charset="0"/>
              </a:rPr>
              <a:t>3. .</a:t>
            </a:r>
          </a:p>
        </p:txBody>
      </p:sp>
    </p:spTree>
    <p:extLst>
      <p:ext uri="{BB962C8B-B14F-4D97-AF65-F5344CB8AC3E}">
        <p14:creationId xmlns:p14="http://schemas.microsoft.com/office/powerpoint/2010/main" val="244860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summarise(n = n())</a:t>
            </a:r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A picture containing text, appliance, kitchen appliance&#10;&#10;Description automatically generated">
            <a:extLst>
              <a:ext uri="{FF2B5EF4-FFF2-40B4-BE49-F238E27FC236}">
                <a16:creationId xmlns:a16="http://schemas.microsoft.com/office/drawing/2014/main" id="{C5B35E66-E8E5-4098-8A55-7396F1E7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0" y="4119624"/>
            <a:ext cx="4045944" cy="2668293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A9B5EA6-99DC-4603-A1E9-F9BD169C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</a:t>
            </a:r>
            <a:r>
              <a:rPr lang="en-AU" b="1" u="sng" dirty="0">
                <a:highlight>
                  <a:srgbClr val="00FFFF"/>
                </a:highlight>
              </a:rPr>
              <a:t>n</a:t>
            </a:r>
            <a:r>
              <a:rPr lang="en-AU" dirty="0">
                <a:highlight>
                  <a:srgbClr val="00FFFF"/>
                </a:highlight>
              </a:rPr>
              <a:t> = n())</a:t>
            </a:r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A picture containing text, appliance, kitchen appliance&#10;&#10;Description automatically generated">
            <a:extLst>
              <a:ext uri="{FF2B5EF4-FFF2-40B4-BE49-F238E27FC236}">
                <a16:creationId xmlns:a16="http://schemas.microsoft.com/office/drawing/2014/main" id="{C5B35E66-E8E5-4098-8A55-7396F1E7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0" y="4119624"/>
            <a:ext cx="4045944" cy="2668293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E14B41F-8AEB-4084-A506-5831D009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23" y="4577347"/>
            <a:ext cx="5020376" cy="175284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BB5863-C76A-4C13-A4C3-8E77A150CFEB}"/>
              </a:ext>
            </a:extLst>
          </p:cNvPr>
          <p:cNvSpPr/>
          <p:nvPr/>
        </p:nvSpPr>
        <p:spPr>
          <a:xfrm>
            <a:off x="4120817" y="4577347"/>
            <a:ext cx="3056031" cy="481263"/>
          </a:xfrm>
          <a:custGeom>
            <a:avLst/>
            <a:gdLst>
              <a:gd name="connsiteX0" fmla="*/ 0 w 3056031"/>
              <a:gd name="connsiteY0" fmla="*/ 481263 h 481263"/>
              <a:gd name="connsiteX1" fmla="*/ 78205 w 3056031"/>
              <a:gd name="connsiteY1" fmla="*/ 378995 h 481263"/>
              <a:gd name="connsiteX2" fmla="*/ 721894 w 3056031"/>
              <a:gd name="connsiteY2" fmla="*/ 126332 h 481263"/>
              <a:gd name="connsiteX3" fmla="*/ 992605 w 3056031"/>
              <a:gd name="connsiteY3" fmla="*/ 72189 h 481263"/>
              <a:gd name="connsiteX4" fmla="*/ 1251284 w 3056031"/>
              <a:gd name="connsiteY4" fmla="*/ 48126 h 481263"/>
              <a:gd name="connsiteX5" fmla="*/ 1768642 w 3056031"/>
              <a:gd name="connsiteY5" fmla="*/ 0 h 481263"/>
              <a:gd name="connsiteX6" fmla="*/ 2346157 w 3056031"/>
              <a:gd name="connsiteY6" fmla="*/ 54142 h 481263"/>
              <a:gd name="connsiteX7" fmla="*/ 2671010 w 3056031"/>
              <a:gd name="connsiteY7" fmla="*/ 132347 h 481263"/>
              <a:gd name="connsiteX8" fmla="*/ 2749215 w 3056031"/>
              <a:gd name="connsiteY8" fmla="*/ 198521 h 481263"/>
              <a:gd name="connsiteX9" fmla="*/ 2803357 w 3056031"/>
              <a:gd name="connsiteY9" fmla="*/ 234616 h 481263"/>
              <a:gd name="connsiteX10" fmla="*/ 2857500 w 3056031"/>
              <a:gd name="connsiteY10" fmla="*/ 276726 h 481263"/>
              <a:gd name="connsiteX11" fmla="*/ 2911642 w 3056031"/>
              <a:gd name="connsiteY11" fmla="*/ 312821 h 481263"/>
              <a:gd name="connsiteX12" fmla="*/ 2959768 w 3056031"/>
              <a:gd name="connsiteY12" fmla="*/ 360947 h 481263"/>
              <a:gd name="connsiteX13" fmla="*/ 2983831 w 3056031"/>
              <a:gd name="connsiteY13" fmla="*/ 397042 h 481263"/>
              <a:gd name="connsiteX14" fmla="*/ 3031957 w 3056031"/>
              <a:gd name="connsiteY14" fmla="*/ 421105 h 481263"/>
              <a:gd name="connsiteX15" fmla="*/ 3056021 w 3056031"/>
              <a:gd name="connsiteY15" fmla="*/ 45720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56031" h="481263">
                <a:moveTo>
                  <a:pt x="0" y="481263"/>
                </a:moveTo>
                <a:cubicBezTo>
                  <a:pt x="22417" y="443900"/>
                  <a:pt x="42025" y="407726"/>
                  <a:pt x="78205" y="378995"/>
                </a:cubicBezTo>
                <a:cubicBezTo>
                  <a:pt x="249820" y="242713"/>
                  <a:pt x="542330" y="162245"/>
                  <a:pt x="721894" y="126332"/>
                </a:cubicBezTo>
                <a:cubicBezTo>
                  <a:pt x="812131" y="108284"/>
                  <a:pt x="901569" y="85638"/>
                  <a:pt x="992605" y="72189"/>
                </a:cubicBezTo>
                <a:cubicBezTo>
                  <a:pt x="1078274" y="59533"/>
                  <a:pt x="1165135" y="56937"/>
                  <a:pt x="1251284" y="48126"/>
                </a:cubicBezTo>
                <a:cubicBezTo>
                  <a:pt x="1711025" y="1107"/>
                  <a:pt x="1334202" y="31788"/>
                  <a:pt x="1768642" y="0"/>
                </a:cubicBezTo>
                <a:cubicBezTo>
                  <a:pt x="2016885" y="15045"/>
                  <a:pt x="2131342" y="8110"/>
                  <a:pt x="2346157" y="54142"/>
                </a:cubicBezTo>
                <a:cubicBezTo>
                  <a:pt x="2455063" y="77479"/>
                  <a:pt x="2671010" y="132347"/>
                  <a:pt x="2671010" y="132347"/>
                </a:cubicBezTo>
                <a:cubicBezTo>
                  <a:pt x="2841184" y="253899"/>
                  <a:pt x="2588262" y="69756"/>
                  <a:pt x="2749215" y="198521"/>
                </a:cubicBezTo>
                <a:cubicBezTo>
                  <a:pt x="2766152" y="212071"/>
                  <a:pt x="2785773" y="221917"/>
                  <a:pt x="2803357" y="234616"/>
                </a:cubicBezTo>
                <a:cubicBezTo>
                  <a:pt x="2821892" y="248002"/>
                  <a:pt x="2838965" y="263340"/>
                  <a:pt x="2857500" y="276726"/>
                </a:cubicBezTo>
                <a:cubicBezTo>
                  <a:pt x="2875084" y="289425"/>
                  <a:pt x="2894899" y="299032"/>
                  <a:pt x="2911642" y="312821"/>
                </a:cubicBezTo>
                <a:cubicBezTo>
                  <a:pt x="2929155" y="327243"/>
                  <a:pt x="2945004" y="343722"/>
                  <a:pt x="2959768" y="360947"/>
                </a:cubicBezTo>
                <a:cubicBezTo>
                  <a:pt x="2969179" y="371926"/>
                  <a:pt x="2972722" y="387785"/>
                  <a:pt x="2983831" y="397042"/>
                </a:cubicBezTo>
                <a:cubicBezTo>
                  <a:pt x="2997609" y="408524"/>
                  <a:pt x="3015915" y="413084"/>
                  <a:pt x="3031957" y="421105"/>
                </a:cubicBezTo>
                <a:cubicBezTo>
                  <a:pt x="3057274" y="452750"/>
                  <a:pt x="3056021" y="438344"/>
                  <a:pt x="3056021" y="457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CFD248-DDF9-4C52-84D8-A04A9A975B1B}"/>
              </a:ext>
            </a:extLst>
          </p:cNvPr>
          <p:cNvSpPr/>
          <p:nvPr/>
        </p:nvSpPr>
        <p:spPr>
          <a:xfrm>
            <a:off x="3747837" y="4433637"/>
            <a:ext cx="2279984" cy="535405"/>
          </a:xfrm>
          <a:custGeom>
            <a:avLst/>
            <a:gdLst>
              <a:gd name="connsiteX0" fmla="*/ 0 w 2279984"/>
              <a:gd name="connsiteY0" fmla="*/ 511342 h 535405"/>
              <a:gd name="connsiteX1" fmla="*/ 78205 w 2279984"/>
              <a:gd name="connsiteY1" fmla="*/ 421105 h 535405"/>
              <a:gd name="connsiteX2" fmla="*/ 366963 w 2279984"/>
              <a:gd name="connsiteY2" fmla="*/ 198521 h 535405"/>
              <a:gd name="connsiteX3" fmla="*/ 673768 w 2279984"/>
              <a:gd name="connsiteY3" fmla="*/ 108284 h 535405"/>
              <a:gd name="connsiteX4" fmla="*/ 1287379 w 2279984"/>
              <a:gd name="connsiteY4" fmla="*/ 0 h 535405"/>
              <a:gd name="connsiteX5" fmla="*/ 1720516 w 2279984"/>
              <a:gd name="connsiteY5" fmla="*/ 48126 h 535405"/>
              <a:gd name="connsiteX6" fmla="*/ 1894974 w 2279984"/>
              <a:gd name="connsiteY6" fmla="*/ 114300 h 535405"/>
              <a:gd name="connsiteX7" fmla="*/ 2057400 w 2279984"/>
              <a:gd name="connsiteY7" fmla="*/ 204537 h 535405"/>
              <a:gd name="connsiteX8" fmla="*/ 2093495 w 2279984"/>
              <a:gd name="connsiteY8" fmla="*/ 246647 h 535405"/>
              <a:gd name="connsiteX9" fmla="*/ 2171700 w 2279984"/>
              <a:gd name="connsiteY9" fmla="*/ 318837 h 535405"/>
              <a:gd name="connsiteX10" fmla="*/ 2189747 w 2279984"/>
              <a:gd name="connsiteY10" fmla="*/ 366963 h 535405"/>
              <a:gd name="connsiteX11" fmla="*/ 2219826 w 2279984"/>
              <a:gd name="connsiteY11" fmla="*/ 391026 h 535405"/>
              <a:gd name="connsiteX12" fmla="*/ 2225842 w 2279984"/>
              <a:gd name="connsiteY12" fmla="*/ 427121 h 535405"/>
              <a:gd name="connsiteX13" fmla="*/ 2237874 w 2279984"/>
              <a:gd name="connsiteY13" fmla="*/ 445168 h 535405"/>
              <a:gd name="connsiteX14" fmla="*/ 2243889 w 2279984"/>
              <a:gd name="connsiteY14" fmla="*/ 463216 h 535405"/>
              <a:gd name="connsiteX15" fmla="*/ 2261937 w 2279984"/>
              <a:gd name="connsiteY15" fmla="*/ 481263 h 535405"/>
              <a:gd name="connsiteX16" fmla="*/ 2273968 w 2279984"/>
              <a:gd name="connsiteY16" fmla="*/ 499310 h 535405"/>
              <a:gd name="connsiteX17" fmla="*/ 2279984 w 2279984"/>
              <a:gd name="connsiteY17" fmla="*/ 535405 h 53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9984" h="535405">
                <a:moveTo>
                  <a:pt x="0" y="511342"/>
                </a:moveTo>
                <a:cubicBezTo>
                  <a:pt x="33610" y="444121"/>
                  <a:pt x="1033" y="498276"/>
                  <a:pt x="78205" y="421105"/>
                </a:cubicBezTo>
                <a:cubicBezTo>
                  <a:pt x="193067" y="306244"/>
                  <a:pt x="193169" y="270582"/>
                  <a:pt x="366963" y="198521"/>
                </a:cubicBezTo>
                <a:cubicBezTo>
                  <a:pt x="465434" y="157692"/>
                  <a:pt x="570588" y="135071"/>
                  <a:pt x="673768" y="108284"/>
                </a:cubicBezTo>
                <a:cubicBezTo>
                  <a:pt x="988607" y="26547"/>
                  <a:pt x="975784" y="38155"/>
                  <a:pt x="1287379" y="0"/>
                </a:cubicBezTo>
                <a:cubicBezTo>
                  <a:pt x="1431758" y="16042"/>
                  <a:pt x="1577753" y="21270"/>
                  <a:pt x="1720516" y="48126"/>
                </a:cubicBezTo>
                <a:cubicBezTo>
                  <a:pt x="1781639" y="59624"/>
                  <a:pt x="1837409" y="90751"/>
                  <a:pt x="1894974" y="114300"/>
                </a:cubicBezTo>
                <a:cubicBezTo>
                  <a:pt x="1950614" y="137062"/>
                  <a:pt x="2010569" y="165512"/>
                  <a:pt x="2057400" y="204537"/>
                </a:cubicBezTo>
                <a:cubicBezTo>
                  <a:pt x="2071603" y="216372"/>
                  <a:pt x="2080955" y="233062"/>
                  <a:pt x="2093495" y="246647"/>
                </a:cubicBezTo>
                <a:cubicBezTo>
                  <a:pt x="2124553" y="280294"/>
                  <a:pt x="2136346" y="288533"/>
                  <a:pt x="2171700" y="318837"/>
                </a:cubicBezTo>
                <a:cubicBezTo>
                  <a:pt x="2177716" y="334879"/>
                  <a:pt x="2180243" y="352708"/>
                  <a:pt x="2189747" y="366963"/>
                </a:cubicBezTo>
                <a:cubicBezTo>
                  <a:pt x="2196869" y="377646"/>
                  <a:pt x="2213220" y="380016"/>
                  <a:pt x="2219826" y="391026"/>
                </a:cubicBezTo>
                <a:cubicBezTo>
                  <a:pt x="2226102" y="401485"/>
                  <a:pt x="2221985" y="415549"/>
                  <a:pt x="2225842" y="427121"/>
                </a:cubicBezTo>
                <a:cubicBezTo>
                  <a:pt x="2228128" y="433980"/>
                  <a:pt x="2233863" y="439152"/>
                  <a:pt x="2237874" y="445168"/>
                </a:cubicBezTo>
                <a:cubicBezTo>
                  <a:pt x="2239879" y="451184"/>
                  <a:pt x="2240372" y="457940"/>
                  <a:pt x="2243889" y="463216"/>
                </a:cubicBezTo>
                <a:cubicBezTo>
                  <a:pt x="2248608" y="470295"/>
                  <a:pt x="2256490" y="474727"/>
                  <a:pt x="2261937" y="481263"/>
                </a:cubicBezTo>
                <a:cubicBezTo>
                  <a:pt x="2266566" y="486817"/>
                  <a:pt x="2269958" y="493294"/>
                  <a:pt x="2273968" y="499310"/>
                </a:cubicBezTo>
                <a:lnTo>
                  <a:pt x="2279984" y="535405"/>
                </a:ln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B2FA4-AA84-4317-9439-07F14CA075EA}"/>
              </a:ext>
            </a:extLst>
          </p:cNvPr>
          <p:cNvCxnSpPr/>
          <p:nvPr/>
        </p:nvCxnSpPr>
        <p:spPr>
          <a:xfrm>
            <a:off x="6689558" y="3946358"/>
            <a:ext cx="541421" cy="102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24AF6C64-2692-45EC-929E-DD20CF413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aside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A picture containing text, appliance, kitchen appliance&#10;&#10;Description automatically generated">
            <a:extLst>
              <a:ext uri="{FF2B5EF4-FFF2-40B4-BE49-F238E27FC236}">
                <a16:creationId xmlns:a16="http://schemas.microsoft.com/office/drawing/2014/main" id="{C5B35E66-E8E5-4098-8A55-7396F1E7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32" y="2927728"/>
            <a:ext cx="4045944" cy="266829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AB5A1E-F8EF-49B5-90BD-0D70A6A27211}"/>
              </a:ext>
            </a:extLst>
          </p:cNvPr>
          <p:cNvSpPr txBox="1">
            <a:spLocks/>
          </p:cNvSpPr>
          <p:nvPr/>
        </p:nvSpPr>
        <p:spPr>
          <a:xfrm>
            <a:off x="490612" y="1960562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These two functions are a great way of exploring your dataset too!</a:t>
            </a:r>
          </a:p>
          <a:p>
            <a:endParaRPr lang="en-AU" dirty="0"/>
          </a:p>
          <a:p>
            <a:pPr lvl="1"/>
            <a:r>
              <a:rPr lang="en-AU" dirty="0"/>
              <a:t>Finding out samples sizes between groups </a:t>
            </a:r>
            <a:r>
              <a:rPr lang="en-AU" b="1" dirty="0"/>
              <a:t>n()</a:t>
            </a:r>
          </a:p>
          <a:p>
            <a:pPr lvl="1"/>
            <a:endParaRPr lang="en-AU" b="1" dirty="0"/>
          </a:p>
          <a:p>
            <a:pPr lvl="1"/>
            <a:r>
              <a:rPr lang="en-AU" dirty="0"/>
              <a:t>Finding means/SDs of variables between groups</a:t>
            </a:r>
          </a:p>
          <a:p>
            <a:pPr marL="914400" lvl="2" indent="0">
              <a:buNone/>
            </a:pPr>
            <a:endParaRPr lang="en-AU" b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4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3. Fixing problems in table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need a way of making changes to large table data without manually doing it in excel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536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dirty="0"/>
              <a:t>Adds new variables (columns) while keeping existing ones</a:t>
            </a:r>
          </a:p>
          <a:p>
            <a:pPr lvl="2"/>
            <a:r>
              <a:rPr lang="en-AU" dirty="0"/>
              <a:t>Can also overwrite columns with the new variable too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mutate is a ‘vectorized function’</a:t>
            </a:r>
          </a:p>
          <a:p>
            <a:pPr lvl="2"/>
            <a:r>
              <a:rPr lang="en-AU" dirty="0"/>
              <a:t>Fancy way of saying </a:t>
            </a:r>
            <a:r>
              <a:rPr lang="en-AU" i="1" dirty="0"/>
              <a:t>“takes vectors as input, outputs vector of same length”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7CE2D0B-C52E-449D-9C65-0D935075F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72" y="5521393"/>
            <a:ext cx="922148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0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Syntax:</a:t>
            </a:r>
          </a:p>
          <a:p>
            <a:pPr lvl="1"/>
            <a:endParaRPr lang="en-AU" b="1" i="1" u="sng" dirty="0"/>
          </a:p>
          <a:p>
            <a:pPr lvl="1"/>
            <a:r>
              <a:rPr lang="en-AU" i="1" dirty="0" err="1">
                <a:solidFill>
                  <a:srgbClr val="FF0000"/>
                </a:solidFill>
              </a:rPr>
              <a:t>dataframe</a:t>
            </a:r>
            <a:r>
              <a:rPr lang="en-AU" dirty="0"/>
              <a:t> %&gt;% mutate(</a:t>
            </a:r>
            <a:r>
              <a:rPr lang="en-AU" dirty="0" err="1">
                <a:highlight>
                  <a:srgbClr val="00FFFF"/>
                </a:highlight>
              </a:rPr>
              <a:t>new_column</a:t>
            </a:r>
            <a:r>
              <a:rPr lang="en-AU" dirty="0"/>
              <a:t> = </a:t>
            </a:r>
            <a:r>
              <a:rPr lang="en-AU" dirty="0" err="1">
                <a:highlight>
                  <a:srgbClr val="00FF00"/>
                </a:highlight>
              </a:rPr>
              <a:t>what_you_want</a:t>
            </a:r>
            <a:r>
              <a:rPr lang="en-AU" dirty="0"/>
              <a:t>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b="1" dirty="0">
                <a:solidFill>
                  <a:srgbClr val="FF0000"/>
                </a:solidFill>
              </a:rPr>
              <a:t>Note:</a:t>
            </a:r>
            <a:r>
              <a:rPr lang="en-AU" dirty="0"/>
              <a:t> if you’re not piping you will have to specify the data you want to use!</a:t>
            </a:r>
          </a:p>
          <a:p>
            <a:pPr lvl="2"/>
            <a:r>
              <a:rPr lang="en-AU" dirty="0"/>
              <a:t>E.g. mutate(</a:t>
            </a:r>
            <a:r>
              <a:rPr lang="en-AU" i="1" dirty="0" err="1">
                <a:solidFill>
                  <a:srgbClr val="FF0000"/>
                </a:solidFill>
              </a:rPr>
              <a:t>dataframe</a:t>
            </a:r>
            <a:r>
              <a:rPr lang="en-AU" dirty="0"/>
              <a:t>, </a:t>
            </a:r>
            <a:r>
              <a:rPr lang="en-AU" dirty="0" err="1"/>
              <a:t>new_column</a:t>
            </a:r>
            <a:r>
              <a:rPr lang="en-AU" dirty="0"/>
              <a:t> = </a:t>
            </a:r>
            <a:r>
              <a:rPr lang="en-AU" dirty="0" err="1"/>
              <a:t>what_you_want</a:t>
            </a:r>
            <a:r>
              <a:rPr lang="en-AU" dirty="0"/>
              <a:t>)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9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Example:</a:t>
            </a:r>
            <a:r>
              <a:rPr lang="en-AU" b="1" dirty="0"/>
              <a:t>   </a:t>
            </a:r>
            <a:r>
              <a:rPr lang="en-GB" dirty="0" err="1"/>
              <a:t>df</a:t>
            </a:r>
            <a:r>
              <a:rPr lang="en-GB" dirty="0"/>
              <a:t> %&gt;% mutate(</a:t>
            </a:r>
            <a:r>
              <a:rPr lang="en-GB" dirty="0" err="1">
                <a:highlight>
                  <a:srgbClr val="00FFFF"/>
                </a:highlight>
              </a:rPr>
              <a:t>twox_sepal_length</a:t>
            </a:r>
            <a:r>
              <a:rPr lang="en-GB" dirty="0"/>
              <a:t> = </a:t>
            </a:r>
            <a:r>
              <a:rPr lang="en-GB" dirty="0">
                <a:highlight>
                  <a:srgbClr val="00FF00"/>
                </a:highlight>
              </a:rPr>
              <a:t>2 * </a:t>
            </a:r>
            <a:r>
              <a:rPr lang="en-GB" dirty="0" err="1">
                <a:highlight>
                  <a:srgbClr val="00FF00"/>
                </a:highlight>
              </a:rPr>
              <a:t>sepal_length</a:t>
            </a:r>
            <a:r>
              <a:rPr lang="en-GB" dirty="0"/>
              <a:t>)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FFCCC5-DA5B-47A0-AAF0-B69B5B63B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7298"/>
            <a:ext cx="12192000" cy="2810702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6B75944C-A016-4820-9DE4-A5732503C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97" y="2527373"/>
            <a:ext cx="2613064" cy="12328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FCCBB2-8067-4E55-9F81-0C07DC0D9D49}"/>
              </a:ext>
            </a:extLst>
          </p:cNvPr>
          <p:cNvCxnSpPr>
            <a:cxnSpLocks/>
          </p:cNvCxnSpPr>
          <p:nvPr/>
        </p:nvCxnSpPr>
        <p:spPr>
          <a:xfrm>
            <a:off x="11610474" y="3669632"/>
            <a:ext cx="0" cy="6316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07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Example:</a:t>
            </a:r>
            <a:r>
              <a:rPr lang="en-AU" b="1" dirty="0"/>
              <a:t>   </a:t>
            </a:r>
            <a:r>
              <a:rPr lang="en-GB" dirty="0" err="1"/>
              <a:t>df</a:t>
            </a:r>
            <a:r>
              <a:rPr lang="en-GB" dirty="0"/>
              <a:t> %&gt;% mutate(</a:t>
            </a:r>
            <a:r>
              <a:rPr lang="en-GB" dirty="0" err="1">
                <a:highlight>
                  <a:srgbClr val="00FFFF"/>
                </a:highlight>
              </a:rPr>
              <a:t>twox_sepal_width</a:t>
            </a:r>
            <a:r>
              <a:rPr lang="en-GB" dirty="0"/>
              <a:t> = </a:t>
            </a:r>
            <a:r>
              <a:rPr lang="en-GB" dirty="0">
                <a:highlight>
                  <a:srgbClr val="00FF00"/>
                </a:highlight>
              </a:rPr>
              <a:t>2 * </a:t>
            </a:r>
            <a:r>
              <a:rPr lang="en-GB" dirty="0" err="1">
                <a:highlight>
                  <a:srgbClr val="00FF00"/>
                </a:highlight>
              </a:rPr>
              <a:t>sepal_width</a:t>
            </a:r>
            <a:r>
              <a:rPr lang="en-GB" dirty="0"/>
              <a:t>)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EE14A5-B4A5-4969-BC96-74198F454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49" y="4411674"/>
            <a:ext cx="5801535" cy="80021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461DC8-3426-451A-B0B8-0623BA096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7868653" y="4411674"/>
            <a:ext cx="3346808" cy="22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2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Example:</a:t>
            </a:r>
            <a:r>
              <a:rPr lang="en-AU" b="1" dirty="0"/>
              <a:t>   </a:t>
            </a:r>
            <a:r>
              <a:rPr lang="en-GB" dirty="0" err="1"/>
              <a:t>df</a:t>
            </a:r>
            <a:r>
              <a:rPr lang="en-GB" dirty="0"/>
              <a:t> %&gt;% mutate(</a:t>
            </a:r>
            <a:r>
              <a:rPr lang="en-GB" dirty="0" err="1">
                <a:highlight>
                  <a:srgbClr val="00FFFF"/>
                </a:highlight>
              </a:rPr>
              <a:t>twox_sepal_width</a:t>
            </a:r>
            <a:r>
              <a:rPr lang="en-GB" dirty="0"/>
              <a:t> = </a:t>
            </a:r>
            <a:r>
              <a:rPr lang="en-GB" dirty="0">
                <a:highlight>
                  <a:srgbClr val="00FF00"/>
                </a:highlight>
              </a:rPr>
              <a:t>2 * </a:t>
            </a:r>
            <a:r>
              <a:rPr lang="en-GB" dirty="0" err="1">
                <a:highlight>
                  <a:srgbClr val="00FF00"/>
                </a:highlight>
              </a:rPr>
              <a:t>sepal_width</a:t>
            </a:r>
            <a:r>
              <a:rPr lang="en-GB" dirty="0"/>
              <a:t>)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EE14A5-B4A5-4969-BC96-74198F454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7" y="4411674"/>
            <a:ext cx="5801535" cy="80021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461DC8-3426-451A-B0B8-0623BA096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7868653" y="4411674"/>
            <a:ext cx="3346808" cy="227788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62801D8-18ED-4CC6-913A-BA979A8A30F4}"/>
              </a:ext>
            </a:extLst>
          </p:cNvPr>
          <p:cNvSpPr/>
          <p:nvPr/>
        </p:nvSpPr>
        <p:spPr>
          <a:xfrm>
            <a:off x="10252778" y="4845287"/>
            <a:ext cx="489109" cy="193057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33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1. Quick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0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have a way of overwriting variables in a column -- mutate()</a:t>
            </a:r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b="1" dirty="0" err="1"/>
              <a:t>str_replace_all</a:t>
            </a:r>
            <a:r>
              <a:rPr lang="en-AU" dirty="0"/>
              <a:t> function lets us change strings: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have a way of overwriting variables in a column -- mutate()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function lets us change strings:</a:t>
            </a:r>
          </a:p>
          <a:p>
            <a:endParaRPr lang="en-AU" dirty="0"/>
          </a:p>
          <a:p>
            <a:pPr lvl="1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 = input vector (vectorized – like mutate)</a:t>
            </a:r>
          </a:p>
          <a:p>
            <a:pPr lvl="2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= the pattern to look for – e.g. cat</a:t>
            </a:r>
          </a:p>
          <a:p>
            <a:pPr lvl="2"/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 = the replacement character vector – e.g. dog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have a way of overwriting variables in a column -- mutate()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function lets us change strings:</a:t>
            </a:r>
          </a:p>
          <a:p>
            <a:endParaRPr lang="en-AU" dirty="0"/>
          </a:p>
          <a:p>
            <a:pPr lvl="1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 = input vector (vectorized – like mutate)</a:t>
            </a:r>
          </a:p>
          <a:p>
            <a:pPr lvl="2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= the pattern to look for – e.g. cat</a:t>
            </a:r>
          </a:p>
          <a:p>
            <a:pPr lvl="2"/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 = the replacement character vector – e.g. dog</a:t>
            </a:r>
          </a:p>
          <a:p>
            <a:pPr lvl="2"/>
            <a:endParaRPr lang="en-AU" dirty="0"/>
          </a:p>
          <a:p>
            <a:pPr lvl="3"/>
            <a:r>
              <a:rPr lang="en-AU" dirty="0"/>
              <a:t>pets &lt;- c(“cat”, “cat”, “dog”) #Create a character vector called pets</a:t>
            </a:r>
          </a:p>
          <a:p>
            <a:pPr lvl="3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pets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“cat”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“dog”</a:t>
            </a:r>
            <a:r>
              <a:rPr lang="en-AU" dirty="0"/>
              <a:t>) #Replace all appearances of “cat” with “dog</a:t>
            </a:r>
          </a:p>
          <a:p>
            <a:pPr lvl="3"/>
            <a:r>
              <a:rPr lang="en-AU" dirty="0"/>
              <a:t>output = “dog” “dog” “dog”</a:t>
            </a:r>
          </a:p>
          <a:p>
            <a:pPr lvl="3"/>
            <a:endParaRPr lang="en-AU" dirty="0"/>
          </a:p>
          <a:p>
            <a:pPr lvl="3"/>
            <a:r>
              <a:rPr lang="en-AU" b="1" dirty="0"/>
              <a:t>Note that we need to use “”, as these are character values!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7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have a way of overwriting variables in a column -- mutate()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function lets us change strings:</a:t>
            </a:r>
          </a:p>
          <a:p>
            <a:endParaRPr lang="en-AU" dirty="0"/>
          </a:p>
          <a:p>
            <a:pPr lvl="1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 = input vector (vectorized – like mutate)</a:t>
            </a:r>
          </a:p>
          <a:p>
            <a:pPr lvl="2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= the pattern to look for – e.g. cat</a:t>
            </a:r>
          </a:p>
          <a:p>
            <a:pPr lvl="2"/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 = the replacement character vector – e.g. dog</a:t>
            </a:r>
          </a:p>
          <a:p>
            <a:pPr lvl="2"/>
            <a:endParaRPr lang="en-AU" dirty="0"/>
          </a:p>
          <a:p>
            <a:pPr lvl="3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can itself be a vector if we have multiple patterns to match! E.g. “dog”, “cat”</a:t>
            </a:r>
          </a:p>
          <a:p>
            <a:pPr lvl="3"/>
            <a:r>
              <a:rPr lang="en-AU" dirty="0"/>
              <a:t>In this case, our character vector needs to have “|” separating each value (“|” = OR)</a:t>
            </a:r>
          </a:p>
          <a:p>
            <a:pPr lvl="3"/>
            <a:r>
              <a:rPr lang="en-AU" dirty="0"/>
              <a:t>patterns &lt;- c(“</a:t>
            </a:r>
            <a:r>
              <a:rPr lang="en-AU" dirty="0" err="1"/>
              <a:t>cat|dog</a:t>
            </a:r>
            <a:r>
              <a:rPr lang="en-AU" dirty="0"/>
              <a:t>")</a:t>
            </a:r>
          </a:p>
          <a:p>
            <a:pPr lvl="3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pets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patterns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“possum”</a:t>
            </a:r>
            <a:r>
              <a:rPr lang="en-AU" dirty="0"/>
              <a:t>)</a:t>
            </a:r>
          </a:p>
          <a:p>
            <a:pPr lvl="3"/>
            <a:r>
              <a:rPr lang="en-AU" dirty="0"/>
              <a:t>output = “possum” “possum” “possum”</a:t>
            </a:r>
          </a:p>
          <a:p>
            <a:pPr lvl="3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15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now need a way of applying this function across all columns to clean up the </a:t>
            </a:r>
            <a:r>
              <a:rPr lang="en-AU" dirty="0" err="1"/>
              <a:t>Nas</a:t>
            </a:r>
            <a:endParaRPr lang="en-AU" dirty="0"/>
          </a:p>
          <a:p>
            <a:pPr lvl="2"/>
            <a:r>
              <a:rPr lang="en-AU" dirty="0"/>
              <a:t>Because </a:t>
            </a:r>
            <a:r>
              <a:rPr lang="en-AU" dirty="0" err="1"/>
              <a:t>str_replace_all</a:t>
            </a:r>
            <a:r>
              <a:rPr lang="en-AU" dirty="0"/>
              <a:t> works on a vector (remember </a:t>
            </a:r>
            <a:r>
              <a:rPr lang="en-AU" dirty="0" err="1"/>
              <a:t>tibbles</a:t>
            </a:r>
            <a:r>
              <a:rPr lang="en-AU" dirty="0"/>
              <a:t> can be considered a list of vectors!)</a:t>
            </a:r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now need a way of applying this function across all columns to clean up the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Nas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Because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works on a vector (remember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tibbles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can be considered a list of vectors!)</a:t>
            </a:r>
          </a:p>
          <a:p>
            <a:endParaRPr lang="en-AU" dirty="0"/>
          </a:p>
          <a:p>
            <a:r>
              <a:rPr lang="en-AU" dirty="0"/>
              <a:t>Meet the </a:t>
            </a:r>
            <a:r>
              <a:rPr lang="en-AU" b="1" dirty="0"/>
              <a:t>across() </a:t>
            </a:r>
            <a:r>
              <a:rPr lang="en-AU" dirty="0"/>
              <a:t>function</a:t>
            </a:r>
          </a:p>
          <a:p>
            <a:pPr lvl="1"/>
            <a:r>
              <a:rPr lang="en-AU" dirty="0"/>
              <a:t>across(</a:t>
            </a:r>
            <a:r>
              <a:rPr lang="en-AU" dirty="0">
                <a:highlight>
                  <a:srgbClr val="FFFF00"/>
                </a:highlight>
              </a:rPr>
              <a:t>.cols</a:t>
            </a:r>
            <a:r>
              <a:rPr lang="en-AU" dirty="0"/>
              <a:t> = X, </a:t>
            </a:r>
            <a:r>
              <a:rPr lang="en-AU" dirty="0">
                <a:highlight>
                  <a:srgbClr val="00FF00"/>
                </a:highlight>
              </a:rPr>
              <a:t>.</a:t>
            </a:r>
            <a:r>
              <a:rPr lang="en-AU" dirty="0" err="1">
                <a:highlight>
                  <a:srgbClr val="00FF00"/>
                </a:highlight>
              </a:rPr>
              <a:t>fns</a:t>
            </a:r>
            <a:r>
              <a:rPr lang="en-AU" dirty="0"/>
              <a:t> = X)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.cols</a:t>
            </a:r>
            <a:r>
              <a:rPr lang="en-AU" dirty="0"/>
              <a:t> = the columns that you want to apply a function</a:t>
            </a:r>
          </a:p>
          <a:p>
            <a:pPr lvl="2"/>
            <a:r>
              <a:rPr lang="en-AU" dirty="0"/>
              <a:t>.</a:t>
            </a:r>
            <a:r>
              <a:rPr lang="en-AU" dirty="0" err="1">
                <a:highlight>
                  <a:srgbClr val="00FF00"/>
                </a:highlight>
              </a:rPr>
              <a:t>fns</a:t>
            </a:r>
            <a:r>
              <a:rPr lang="en-AU" dirty="0"/>
              <a:t> = the function that you want to apply to the chosen columns</a:t>
            </a:r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9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now need a way of applying this function across all columns to clean up the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Nas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Because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works on a vector (remember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tibbles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can be considered a list of vectors!)</a:t>
            </a:r>
          </a:p>
          <a:p>
            <a:endParaRPr lang="en-AU" dirty="0"/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Meet the 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</a:rPr>
              <a:t>across()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across(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X,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X)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columns that you want to apply a function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function that you want to apply to the chosen columns</a:t>
            </a:r>
          </a:p>
          <a:p>
            <a:endParaRPr lang="en-AU" dirty="0"/>
          </a:p>
          <a:p>
            <a:r>
              <a:rPr lang="en-AU" dirty="0"/>
              <a:t>.cols examples: </a:t>
            </a:r>
          </a:p>
          <a:p>
            <a:pPr lvl="2"/>
            <a:r>
              <a:rPr lang="en-AU" dirty="0"/>
              <a:t>c(</a:t>
            </a:r>
            <a:r>
              <a:rPr lang="en-AU" dirty="0" err="1"/>
              <a:t>sepal.length</a:t>
            </a:r>
            <a:r>
              <a:rPr lang="en-AU" dirty="0"/>
              <a:t>, </a:t>
            </a:r>
            <a:r>
              <a:rPr lang="en-AU" dirty="0" err="1"/>
              <a:t>sepal.width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starts_with</a:t>
            </a:r>
            <a:r>
              <a:rPr lang="en-AU" dirty="0"/>
              <a:t>(“sepal”)  #see also </a:t>
            </a:r>
            <a:r>
              <a:rPr lang="en-AU" dirty="0" err="1"/>
              <a:t>ends_with</a:t>
            </a:r>
            <a:r>
              <a:rPr lang="en-AU" dirty="0"/>
              <a:t>() and contains() </a:t>
            </a:r>
          </a:p>
          <a:p>
            <a:pPr lvl="2"/>
            <a:r>
              <a:rPr lang="en-AU" dirty="0"/>
              <a:t>everything()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35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now need a way of applying this function across all columns to clean up the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Nas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Because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works on a vector (remember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tibbles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can be considered a list of vectors!)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Meet the 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</a:rPr>
              <a:t>across()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across(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X,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X)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columns that you want to apply a function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function that you want to apply to the chosen columns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.cols examples: 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c(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sepal.length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sepal.width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starts_with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(“sepal”) #see also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ends_with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() and contains() 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everything()</a:t>
            </a:r>
          </a:p>
          <a:p>
            <a:r>
              <a:rPr lang="en-AU" b="1" dirty="0"/>
              <a:t>Note: across() is only used within </a:t>
            </a:r>
            <a:r>
              <a:rPr lang="en-AU" b="1" dirty="0" err="1"/>
              <a:t>dpylr</a:t>
            </a:r>
            <a:r>
              <a:rPr lang="en-AU" b="1" dirty="0"/>
              <a:t> functions 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7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Combining these functions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Let’s now combine these functions we learned to fix our NA problem!</a:t>
            </a:r>
          </a:p>
          <a:p>
            <a:endParaRPr lang="en-AU" dirty="0"/>
          </a:p>
          <a:p>
            <a:r>
              <a:rPr lang="en-AU" dirty="0"/>
              <a:t>See the </a:t>
            </a:r>
            <a:r>
              <a:rPr lang="en-AU" dirty="0" err="1"/>
              <a:t>Fixing_NAs.R</a:t>
            </a:r>
            <a:r>
              <a:rPr lang="en-AU" dirty="0"/>
              <a:t> file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8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DF3-168F-4249-8812-A8046B1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5E8C-0288-4852-B474-472D2BF9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See the exercises in “</a:t>
            </a:r>
            <a:r>
              <a:rPr lang="en-AU" dirty="0" err="1"/>
              <a:t>Exercises.R</a:t>
            </a:r>
            <a:r>
              <a:rPr lang="en-AU" dirty="0"/>
              <a:t>”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A picture containing dog, indoor, sitting, floor&#10;&#10;Description automatically generated">
            <a:extLst>
              <a:ext uri="{FF2B5EF4-FFF2-40B4-BE49-F238E27FC236}">
                <a16:creationId xmlns:a16="http://schemas.microsoft.com/office/drawing/2014/main" id="{1976B8CB-09A8-4E56-B820-4FE20AF6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83" y="180975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Tidyverse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4295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514-B9E6-45F7-81EA-607B69DE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0760-5369-41BE-A04D-C91FFAA5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/>
              <a:t>group_by</a:t>
            </a:r>
            <a:r>
              <a:rPr lang="en-AU" dirty="0"/>
              <a:t>() and summarise()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mutate()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str_replace</a:t>
            </a:r>
            <a:r>
              <a:rPr lang="en-AU" dirty="0"/>
              <a:t>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across()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7D42F95-1A2E-46D5-A66E-78DB71CA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13" y="1690688"/>
            <a:ext cx="3168266" cy="36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  <a:p>
            <a:r>
              <a:rPr lang="en-AU" dirty="0"/>
              <a:t>Pipes %&gt;%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7AF7-FDEC-4D81-B6FC-AEDB9B54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05" r="85815" b="42995"/>
          <a:stretch/>
        </p:blipFill>
        <p:spPr>
          <a:xfrm>
            <a:off x="7436127" y="4161183"/>
            <a:ext cx="4755873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4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Pipes %&gt;%</a:t>
            </a:r>
          </a:p>
          <a:p>
            <a:endParaRPr lang="en-AU" dirty="0"/>
          </a:p>
          <a:p>
            <a:r>
              <a:rPr lang="en-AU" dirty="0"/>
              <a:t>Importing tables</a:t>
            </a:r>
          </a:p>
          <a:p>
            <a:pPr lvl="1"/>
            <a:r>
              <a:rPr lang="en-AU" dirty="0" err="1"/>
              <a:t>read_xlsx</a:t>
            </a:r>
            <a:r>
              <a:rPr lang="en-AU" dirty="0"/>
              <a:t>() and </a:t>
            </a:r>
            <a:r>
              <a:rPr lang="en-AU" dirty="0" err="1"/>
              <a:t>read_delim</a:t>
            </a:r>
            <a:r>
              <a:rPr lang="en-AU" dirty="0"/>
              <a:t>()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7AF7-FDEC-4D81-B6FC-AEDB9B54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05" r="85815" b="42995"/>
          <a:stretch/>
        </p:blipFill>
        <p:spPr>
          <a:xfrm>
            <a:off x="7436127" y="4161183"/>
            <a:ext cx="4755873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Pipes %&gt;%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Importing tables</a:t>
            </a:r>
          </a:p>
          <a:p>
            <a:pPr lvl="1"/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read_xlsx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() and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read_delim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endParaRPr lang="en-AU" dirty="0"/>
          </a:p>
          <a:p>
            <a:r>
              <a:rPr lang="en-AU" dirty="0"/>
              <a:t>Initial cleaning with janitor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7AF7-FDEC-4D81-B6FC-AEDB9B54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05" r="85815" b="42995"/>
          <a:stretch/>
        </p:blipFill>
        <p:spPr>
          <a:xfrm>
            <a:off x="7436127" y="4161183"/>
            <a:ext cx="4755873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8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og&#10;&#10;Description automatically generated">
            <a:extLst>
              <a:ext uri="{FF2B5EF4-FFF2-40B4-BE49-F238E27FC236}">
                <a16:creationId xmlns:a16="http://schemas.microsoft.com/office/drawing/2014/main" id="{82FB864C-CF18-4F73-A25C-A5572B772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75" y="-16340"/>
            <a:ext cx="6874340" cy="6874340"/>
          </a:xfrm>
        </p:spPr>
      </p:pic>
    </p:spTree>
    <p:extLst>
      <p:ext uri="{BB962C8B-B14F-4D97-AF65-F5344CB8AC3E}">
        <p14:creationId xmlns:p14="http://schemas.microsoft.com/office/powerpoint/2010/main" val="40053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213" y="638616"/>
            <a:ext cx="10076213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2. </a:t>
            </a:r>
            <a:r>
              <a:rPr lang="en-AU" dirty="0">
                <a:solidFill>
                  <a:schemeClr val="bg1"/>
                </a:solidFill>
              </a:rPr>
              <a:t>Identifying problems in table data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1879</Words>
  <Application>Microsoft Office PowerPoint</Application>
  <PresentationFormat>Widescreen</PresentationFormat>
  <Paragraphs>426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Gill Sans MT</vt:lpstr>
      <vt:lpstr>Office Theme</vt:lpstr>
      <vt:lpstr>Cleaning table data 2</vt:lpstr>
      <vt:lpstr>Outline for today:</vt:lpstr>
      <vt:lpstr>1. Quick recap</vt:lpstr>
      <vt:lpstr>A quick recap</vt:lpstr>
      <vt:lpstr>A quick recap</vt:lpstr>
      <vt:lpstr>A quick recap</vt:lpstr>
      <vt:lpstr>A quick recap</vt:lpstr>
      <vt:lpstr>PowerPoint Presentation</vt:lpstr>
      <vt:lpstr>2. Identifying problems in table data</vt:lpstr>
      <vt:lpstr>Finding issues with our table</vt:lpstr>
      <vt:lpstr>Finding issues with our table</vt:lpstr>
      <vt:lpstr>Finding issues with our table</vt:lpstr>
      <vt:lpstr>Finding issues with our table</vt:lpstr>
      <vt:lpstr>Finding issues with our table</vt:lpstr>
      <vt:lpstr>How to identify in a large table</vt:lpstr>
      <vt:lpstr>How to identify in a large table</vt:lpstr>
      <vt:lpstr>How to identify in a large table</vt:lpstr>
      <vt:lpstr>How to identify in a large table</vt:lpstr>
      <vt:lpstr>How to identify in a large table</vt:lpstr>
      <vt:lpstr>How to identify in a large table</vt:lpstr>
      <vt:lpstr>How to identify in a large table</vt:lpstr>
      <vt:lpstr>A quick aside</vt:lpstr>
      <vt:lpstr>3. Fixing problems in table data</vt:lpstr>
      <vt:lpstr>The mutate() function</vt:lpstr>
      <vt:lpstr>The mutate() function</vt:lpstr>
      <vt:lpstr>The mutate() function</vt:lpstr>
      <vt:lpstr>The mutate() function</vt:lpstr>
      <vt:lpstr>The mutate() function</vt:lpstr>
      <vt:lpstr>The mutate() function</vt:lpstr>
      <vt:lpstr>Correcting variables with stringr</vt:lpstr>
      <vt:lpstr>Correcting variables with stringr</vt:lpstr>
      <vt:lpstr>Correcting variables with stringr</vt:lpstr>
      <vt:lpstr>Correcting variables with stringr</vt:lpstr>
      <vt:lpstr>Applying a function across all  columns</vt:lpstr>
      <vt:lpstr>Applying a function across all  columns</vt:lpstr>
      <vt:lpstr>Applying a function across all  columns</vt:lpstr>
      <vt:lpstr>Applying a function across all  columns</vt:lpstr>
      <vt:lpstr>Combining these functions</vt:lpstr>
      <vt:lpstr>Exercise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Eisenhofer</cp:lastModifiedBy>
  <cp:revision>47</cp:revision>
  <dcterms:created xsi:type="dcterms:W3CDTF">2022-02-16T23:38:29Z</dcterms:created>
  <dcterms:modified xsi:type="dcterms:W3CDTF">2022-04-20T03:07:55Z</dcterms:modified>
</cp:coreProperties>
</file>