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7" r:id="rId4"/>
    <p:sldId id="259" r:id="rId5"/>
    <p:sldId id="262" r:id="rId6"/>
    <p:sldId id="269" r:id="rId7"/>
    <p:sldId id="263" r:id="rId8"/>
    <p:sldId id="261" r:id="rId9"/>
    <p:sldId id="270" r:id="rId10"/>
    <p:sldId id="264" r:id="rId11"/>
    <p:sldId id="265" r:id="rId12"/>
    <p:sldId id="272" r:id="rId13"/>
    <p:sldId id="271" r:id="rId14"/>
    <p:sldId id="273" r:id="rId15"/>
    <p:sldId id="274" r:id="rId16"/>
    <p:sldId id="266" r:id="rId17"/>
    <p:sldId id="267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573"/>
    <a:srgbClr val="85B3D3"/>
    <a:srgbClr val="D89F77"/>
    <a:srgbClr val="8BD1BB"/>
    <a:srgbClr val="A4D0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697"/>
    <p:restoredTop sz="94677"/>
  </p:normalViewPr>
  <p:slideViewPr>
    <p:cSldViewPr snapToGrid="0" showGuides="1">
      <p:cViewPr varScale="1">
        <p:scale>
          <a:sx n="65" d="100"/>
          <a:sy n="65" d="100"/>
        </p:scale>
        <p:origin x="224" y="204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512E4-45F5-D24D-87A3-7EFFB6579D93}" type="datetimeFigureOut">
              <a:rPr lang="en-AU" smtClean="0"/>
              <a:t>1/2/2023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6E6D5-52DF-E642-9B16-1142FE7BD5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318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6E6D5-52DF-E642-9B16-1142FE7BD54F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8877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BD894-47FA-BD0E-0AAE-AB649BCEB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088E5-1074-CBED-1FC8-B0877CF3A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95698-0332-0F82-A558-280B3ABEA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5C61-EB80-EC40-ADF7-14610F89A035}" type="datetimeFigureOut">
              <a:rPr lang="en-AU" smtClean="0"/>
              <a:t>1/2/2023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1AC6B-1292-3FA3-CC8B-EA21FAB7E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9171C-50A3-7DDD-4DA2-2F9661C0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53FC-5851-844B-A702-B1629C7212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2224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C398-F814-B9E9-E09F-22E04589D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A1E55F-B670-910F-DCE0-79628F590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00FAC-B274-40BE-11EE-EE904C40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5C61-EB80-EC40-ADF7-14610F89A035}" type="datetimeFigureOut">
              <a:rPr lang="en-AU" smtClean="0"/>
              <a:t>1/2/2023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DCC6C-DED3-7593-DD18-C24FC17AF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6A2EF-DD18-F728-8ED9-AD22FEC4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53FC-5851-844B-A702-B1629C7212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116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2A74A2-7ADF-4872-B1C7-9B9BA6895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3FE6B-50FE-53BF-4524-462DACCB6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C897B-BA64-70DD-4417-7D27CA2B8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5C61-EB80-EC40-ADF7-14610F89A035}" type="datetimeFigureOut">
              <a:rPr lang="en-AU" smtClean="0"/>
              <a:t>1/2/2023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38928-9FAA-DABD-4A5A-868782824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D2548-46F8-3610-F224-87BD7A7FF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53FC-5851-844B-A702-B1629C7212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843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200A5-B60D-BE42-5780-CFBF38BF8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DE1F1-CF9E-7AFC-00B7-785AA30A5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27789-368E-699B-E9C6-F57FCD48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5C61-EB80-EC40-ADF7-14610F89A035}" type="datetimeFigureOut">
              <a:rPr lang="en-AU" smtClean="0"/>
              <a:t>1/2/2023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7746A-147C-18EA-B7FA-7F471416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4162A-A46E-DC1B-2600-BDB65C8B9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53FC-5851-844B-A702-B1629C7212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809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E00E4-9F60-775E-3F50-21A0A795D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0EF68-0650-B662-5C8A-8478E2CA4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CD5D8-9CEB-2159-9D44-9D32496DF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5C61-EB80-EC40-ADF7-14610F89A035}" type="datetimeFigureOut">
              <a:rPr lang="en-AU" smtClean="0"/>
              <a:t>1/2/2023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52FCC-2360-DB5B-03FD-DF929306B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AED1C-421B-A697-DFB9-50A4BB8A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53FC-5851-844B-A702-B1629C7212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990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E287-D0E6-E365-FD0E-AC0479A57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199A0-FD89-15A8-663D-2385C8B386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EA943-9F31-2FC7-0F41-88D74FF02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149F9-7245-1F32-D6E5-546300647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5C61-EB80-EC40-ADF7-14610F89A035}" type="datetimeFigureOut">
              <a:rPr lang="en-AU" smtClean="0"/>
              <a:t>1/2/2023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2CF78-3A4A-EBC9-9B8D-F5E9A2940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B606C-D37A-70B6-5944-6BEAA3D5F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53FC-5851-844B-A702-B1629C7212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646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F3951-1BE3-3BAB-0BF9-A29A2CE40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7F82E-DF19-DA26-0018-9180AB021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8E726-8A8A-812E-C0F3-4FC4F8F96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F56EBD-C09E-FA79-4F67-82BEEE609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9079B0-64EC-1A37-FAA7-EDB61DFA3F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12AFB5-CC41-5994-B0A0-65E7AF020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5C61-EB80-EC40-ADF7-14610F89A035}" type="datetimeFigureOut">
              <a:rPr lang="en-AU" smtClean="0"/>
              <a:t>1/2/2023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294181-ACDC-2D2B-472A-71CEB68E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643759-D494-7F97-71FD-BB05136B6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53FC-5851-844B-A702-B1629C7212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778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621A-553C-C268-9911-0426AD2D0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8CC911-1442-E8A9-B0E0-C593F77F7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5C61-EB80-EC40-ADF7-14610F89A035}" type="datetimeFigureOut">
              <a:rPr lang="en-AU" smtClean="0"/>
              <a:t>1/2/2023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923711-AC63-B635-C659-CA588FD9F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5A679-5060-7E7F-2B35-8E2DCD29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53FC-5851-844B-A702-B1629C7212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441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F6E853-185A-31FA-40F2-FEB2E1E3E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5C61-EB80-EC40-ADF7-14610F89A035}" type="datetimeFigureOut">
              <a:rPr lang="en-AU" smtClean="0"/>
              <a:t>1/2/2023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F58AD0-8F30-D34C-6103-192035C3C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56AA6-8D82-77FE-7842-32E17148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53FC-5851-844B-A702-B1629C7212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559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B306F-8799-B985-5324-304A6F920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44CFB-6CC8-20B0-2117-7AE723FCD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F322D-75B6-718F-E1F8-3C7E38B58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F9E91-792A-2E4D-C92B-A6073442E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5C61-EB80-EC40-ADF7-14610F89A035}" type="datetimeFigureOut">
              <a:rPr lang="en-AU" smtClean="0"/>
              <a:t>1/2/2023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B401E-AC7D-C715-E50D-370520350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D96E8-3C66-C004-8736-60B28390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53FC-5851-844B-A702-B1629C7212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490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58906-DF85-7601-AEC9-9B4BD2B76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FE0D6D-D13A-AE8E-AF82-F66EE1CC9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61C54-C343-C4BC-6FB1-BAD988535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F818D-FB63-8708-43E4-B811F7605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5C61-EB80-EC40-ADF7-14610F89A035}" type="datetimeFigureOut">
              <a:rPr lang="en-AU" smtClean="0"/>
              <a:t>1/2/2023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FC0F3-EFA1-E34D-B071-000522799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8C78F-81FE-7B10-9281-633EFD3F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53FC-5851-844B-A702-B1629C7212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485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8DB89D-5B90-A6AD-1A1C-E47AA9DDC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5EF51-597B-647C-659B-0DAC39476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60769-1F34-57A4-0EAB-AD3E0B291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65C61-EB80-EC40-ADF7-14610F89A035}" type="datetimeFigureOut">
              <a:rPr lang="en-AU" smtClean="0"/>
              <a:t>1/2/2023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BF13A-6849-A2A3-99F4-D81590C14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16240-E21B-CF5A-D1E2-D54483DA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F53FC-5851-844B-A702-B1629C7212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314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nor.com/view/cat-computer-typing-funny-cats-anonymous-gif-1479715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E7C2C0B-7560-220D-AD12-26209445E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8748" y="4220103"/>
            <a:ext cx="5727494" cy="165576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Tenorite" pitchFamily="2" charset="0"/>
              </a:rPr>
              <a:t>Olivia Johnson</a:t>
            </a:r>
          </a:p>
          <a:p>
            <a:r>
              <a:rPr lang="en-AU" sz="3200" dirty="0">
                <a:latin typeface="Tenorite" pitchFamily="2" charset="0"/>
              </a:rPr>
              <a:t>Adelaide Code Club</a:t>
            </a:r>
          </a:p>
          <a:p>
            <a:r>
              <a:rPr lang="en-AU" sz="3200" dirty="0">
                <a:latin typeface="Tenorite" pitchFamily="2" charset="0"/>
              </a:rPr>
              <a:t>2 February 2023 </a:t>
            </a:r>
          </a:p>
          <a:p>
            <a:endParaRPr lang="en-AU" sz="3200" dirty="0">
              <a:latin typeface="Tenorite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7FE07D-C3B4-57C1-F192-8F37C6FC3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242" y="772886"/>
            <a:ext cx="5552667" cy="608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CB8B56-E256-D497-A259-ECDC9E8DB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495" y="1185333"/>
            <a:ext cx="6858000" cy="2218267"/>
          </a:xfrm>
        </p:spPr>
        <p:txBody>
          <a:bodyPr>
            <a:normAutofit/>
          </a:bodyPr>
          <a:lstStyle/>
          <a:p>
            <a:r>
              <a:rPr lang="en-AU" sz="7200" b="1" dirty="0">
                <a:latin typeface="Tenorite" pitchFamily="2" charset="0"/>
              </a:rPr>
              <a:t>Introduction to python</a:t>
            </a:r>
          </a:p>
        </p:txBody>
      </p:sp>
    </p:spTree>
    <p:extLst>
      <p:ext uri="{BB962C8B-B14F-4D97-AF65-F5344CB8AC3E}">
        <p14:creationId xmlns:p14="http://schemas.microsoft.com/office/powerpoint/2010/main" val="3366105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8368E-5AA0-8F0F-F49E-F4A9AC067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E6D2-B67F-AA98-80C7-DB8F8F419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181238-2BA0-6F06-9F90-0598D4BBD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81037"/>
            <a:ext cx="7772400" cy="5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839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7D1B-E6A0-491F-F24E-442D1C29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latin typeface="Tenorite" pitchFamily="2" charset="0"/>
              </a:rPr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11E5C-F8FB-2446-FD48-83DEE1596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AU" sz="3600" dirty="0"/>
              <a:t>Python lists much simpler than R</a:t>
            </a:r>
          </a:p>
          <a:p>
            <a:pPr>
              <a:lnSpc>
                <a:spcPct val="150000"/>
              </a:lnSpc>
            </a:pPr>
            <a:r>
              <a:rPr lang="en-AU" sz="3600" dirty="0"/>
              <a:t>Also act as vectors, in python called a single dimension array</a:t>
            </a:r>
          </a:p>
          <a:p>
            <a:pPr>
              <a:lnSpc>
                <a:spcPct val="150000"/>
              </a:lnSpc>
            </a:pPr>
            <a:r>
              <a:rPr lang="en-AU" sz="3600" dirty="0"/>
              <a:t>Use squares when assigning name</a:t>
            </a:r>
          </a:p>
          <a:p>
            <a:pPr>
              <a:lnSpc>
                <a:spcPct val="150000"/>
              </a:lnSpc>
            </a:pPr>
            <a:r>
              <a:rPr lang="en-AU" sz="3600" dirty="0"/>
              <a:t>list1 = [1, 2,  3]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5744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9506B-E3EB-19EA-5BDD-3D1FAEBE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latin typeface="Tenorite" pitchFamily="2" charset="0"/>
              </a:rPr>
              <a:t>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BE4D6-45B9-AE38-841E-E89DC6972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AU" sz="3600" dirty="0"/>
              <a:t>Index of first value is 0</a:t>
            </a:r>
          </a:p>
          <a:p>
            <a:pPr>
              <a:lnSpc>
                <a:spcPct val="150000"/>
              </a:lnSpc>
            </a:pPr>
            <a:r>
              <a:rPr lang="en-AU" sz="3600" dirty="0"/>
              <a:t>If multidimensional [x, y, …]</a:t>
            </a:r>
          </a:p>
          <a:p>
            <a:pPr>
              <a:lnSpc>
                <a:spcPct val="150000"/>
              </a:lnSpc>
            </a:pPr>
            <a:r>
              <a:rPr lang="en-AU" sz="3600" dirty="0"/>
              <a:t>To splice use colons [</a:t>
            </a:r>
            <a:r>
              <a:rPr lang="en-AU" sz="3600" dirty="0" err="1"/>
              <a:t>start:stop:step</a:t>
            </a:r>
            <a:r>
              <a:rPr lang="en-AU" sz="3600" dirty="0"/>
              <a:t>]</a:t>
            </a:r>
          </a:p>
          <a:p>
            <a:pPr>
              <a:lnSpc>
                <a:spcPct val="150000"/>
              </a:lnSpc>
            </a:pPr>
            <a:r>
              <a:rPr lang="en-AU" sz="3600" dirty="0"/>
              <a:t>list1[2:] </a:t>
            </a:r>
            <a:r>
              <a:rPr lang="en-AU" sz="3600" dirty="0">
                <a:sym typeface="Wingdings" pitchFamily="2" charset="2"/>
              </a:rPr>
              <a:t> [3]</a:t>
            </a:r>
          </a:p>
          <a:p>
            <a:pPr>
              <a:lnSpc>
                <a:spcPct val="150000"/>
              </a:lnSpc>
            </a:pPr>
            <a:r>
              <a:rPr lang="en-AU" sz="3600" dirty="0"/>
              <a:t>list1[::2] </a:t>
            </a:r>
            <a:r>
              <a:rPr lang="en-AU" sz="3600" dirty="0">
                <a:sym typeface="Wingdings" pitchFamily="2" charset="2"/>
              </a:rPr>
              <a:t> [1,3]</a:t>
            </a:r>
            <a:endParaRPr lang="en-AU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9EDDD9-1172-79D1-C5AD-B376CC75B3FF}"/>
              </a:ext>
            </a:extLst>
          </p:cNvPr>
          <p:cNvSpPr txBox="1"/>
          <p:nvPr/>
        </p:nvSpPr>
        <p:spPr>
          <a:xfrm>
            <a:off x="6271592" y="4583509"/>
            <a:ext cx="6102626" cy="1533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3300" dirty="0"/>
              <a:t>list1[-1] </a:t>
            </a:r>
            <a:r>
              <a:rPr lang="en-AU" sz="3300" dirty="0">
                <a:sym typeface="Wingdings" pitchFamily="2" charset="2"/>
              </a:rPr>
              <a:t> [3]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3300" dirty="0"/>
              <a:t>list1[::-1] </a:t>
            </a:r>
            <a:r>
              <a:rPr lang="en-AU" sz="3300" dirty="0">
                <a:sym typeface="Wingdings" pitchFamily="2" charset="2"/>
              </a:rPr>
              <a:t> [3,2,1]</a:t>
            </a:r>
            <a:endParaRPr lang="en-AU" sz="3300" dirty="0"/>
          </a:p>
        </p:txBody>
      </p:sp>
    </p:spTree>
    <p:extLst>
      <p:ext uri="{BB962C8B-B14F-4D97-AF65-F5344CB8AC3E}">
        <p14:creationId xmlns:p14="http://schemas.microsoft.com/office/powerpoint/2010/main" val="3551035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0CDE1-AF82-6EE6-159F-32E7B43AD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latin typeface="Tenorite" pitchFamily="2" charset="0"/>
              </a:rPr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4CBA7-26CA-41C3-7199-46580EF22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600" dirty="0"/>
              <a:t>Loops use colons and indentations rather than brackets</a:t>
            </a:r>
          </a:p>
          <a:p>
            <a:r>
              <a:rPr lang="en-AU" sz="3600" dirty="0"/>
              <a:t>In r, </a:t>
            </a:r>
          </a:p>
          <a:p>
            <a:pPr marL="0" indent="0">
              <a:buNone/>
            </a:pPr>
            <a:r>
              <a:rPr lang="en-AU" sz="3600" dirty="0"/>
              <a:t>	for (</a:t>
            </a:r>
            <a:r>
              <a:rPr lang="en-AU" sz="3600" dirty="0" err="1"/>
              <a:t>i</a:t>
            </a:r>
            <a:r>
              <a:rPr lang="en-AU" sz="3600" dirty="0"/>
              <a:t> in sequence) {statement}</a:t>
            </a:r>
          </a:p>
          <a:p>
            <a:r>
              <a:rPr lang="en-AU" sz="3600" dirty="0"/>
              <a:t>In python,</a:t>
            </a:r>
          </a:p>
          <a:p>
            <a:pPr marL="0" indent="0">
              <a:buNone/>
            </a:pPr>
            <a:r>
              <a:rPr lang="en-AU" sz="3600" dirty="0"/>
              <a:t>	for i in sequence: </a:t>
            </a:r>
          </a:p>
          <a:p>
            <a:pPr marL="0" indent="0">
              <a:buNone/>
            </a:pPr>
            <a:r>
              <a:rPr lang="en-AU" sz="3600" dirty="0"/>
              <a:t>	</a:t>
            </a:r>
            <a:r>
              <a:rPr lang="en-AU" sz="3600" dirty="0">
                <a:solidFill>
                  <a:srgbClr val="FF0000"/>
                </a:solidFill>
              </a:rPr>
              <a:t>	</a:t>
            </a:r>
            <a:r>
              <a:rPr lang="en-AU" sz="3600" dirty="0"/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3006881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0CDE1-AF82-6EE6-159F-32E7B43AD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latin typeface="Tenorite" pitchFamily="2" charset="0"/>
              </a:rPr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4CBA7-26CA-41C3-7199-46580EF22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sz="3600" dirty="0"/>
              <a:t>Loops use colons and indentations rather than brackets</a:t>
            </a:r>
          </a:p>
          <a:p>
            <a:r>
              <a:rPr lang="en-AU" sz="3600" dirty="0"/>
              <a:t>In r, </a:t>
            </a:r>
          </a:p>
          <a:p>
            <a:pPr marL="0" indent="0">
              <a:buNone/>
            </a:pPr>
            <a:r>
              <a:rPr lang="en-AU" sz="3600" dirty="0"/>
              <a:t>	for (</a:t>
            </a:r>
            <a:r>
              <a:rPr lang="en-AU" sz="3600" dirty="0" err="1"/>
              <a:t>i</a:t>
            </a:r>
            <a:r>
              <a:rPr lang="en-AU" sz="3600" dirty="0"/>
              <a:t> in sequence) {statement}</a:t>
            </a:r>
          </a:p>
          <a:p>
            <a:r>
              <a:rPr lang="en-AU" sz="3600" dirty="0"/>
              <a:t>In python,</a:t>
            </a:r>
          </a:p>
          <a:p>
            <a:pPr marL="0" indent="0">
              <a:buNone/>
            </a:pPr>
            <a:r>
              <a:rPr lang="en-AU" sz="3600" dirty="0"/>
              <a:t>	for i in sequence: </a:t>
            </a:r>
          </a:p>
          <a:p>
            <a:pPr marL="0" indent="0">
              <a:buNone/>
            </a:pPr>
            <a:r>
              <a:rPr lang="en-AU" sz="3600" dirty="0"/>
              <a:t>	</a:t>
            </a:r>
            <a:r>
              <a:rPr lang="en-AU" sz="3600" dirty="0">
                <a:solidFill>
                  <a:srgbClr val="FF0000"/>
                </a:solidFill>
              </a:rPr>
              <a:t>tab	</a:t>
            </a:r>
            <a:r>
              <a:rPr lang="en-AU" sz="3600" dirty="0"/>
              <a:t>statement</a:t>
            </a:r>
          </a:p>
          <a:p>
            <a:pPr marL="0" indent="0">
              <a:buNone/>
            </a:pPr>
            <a:r>
              <a:rPr lang="en-AU" sz="3600" dirty="0"/>
              <a:t>Will not work if even a space in in the wrong place.</a:t>
            </a:r>
          </a:p>
          <a:p>
            <a:pPr marL="0" indent="0">
              <a:buNone/>
            </a:pPr>
            <a:r>
              <a:rPr lang="en-AU" sz="3600" dirty="0"/>
              <a:t> Indents must align throughout whole script</a:t>
            </a:r>
          </a:p>
        </p:txBody>
      </p:sp>
    </p:spTree>
    <p:extLst>
      <p:ext uri="{BB962C8B-B14F-4D97-AF65-F5344CB8AC3E}">
        <p14:creationId xmlns:p14="http://schemas.microsoft.com/office/powerpoint/2010/main" val="152291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3ABA0-FEAC-8745-9A12-046C9EBD2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latin typeface="Tenorite" pitchFamily="2" charset="0"/>
              </a:rPr>
              <a:t>Indentation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94E88-0DD2-E4A7-7328-8E84EC55E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65125"/>
            <a:ext cx="5257800" cy="5811838"/>
          </a:xfrm>
        </p:spPr>
        <p:txBody>
          <a:bodyPr numCol="1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AU" sz="4000" dirty="0"/>
              <a:t>Many features have this syntax</a:t>
            </a:r>
          </a:p>
          <a:p>
            <a:pPr lvl="1">
              <a:lnSpc>
                <a:spcPct val="150000"/>
              </a:lnSpc>
            </a:pPr>
            <a:r>
              <a:rPr lang="en-AU" sz="3600" dirty="0"/>
              <a:t>while</a:t>
            </a:r>
          </a:p>
          <a:p>
            <a:pPr lvl="1">
              <a:lnSpc>
                <a:spcPct val="150000"/>
              </a:lnSpc>
            </a:pPr>
            <a:r>
              <a:rPr lang="en-AU" sz="3600" dirty="0"/>
              <a:t>if, else</a:t>
            </a:r>
          </a:p>
          <a:p>
            <a:pPr lvl="1">
              <a:lnSpc>
                <a:spcPct val="150000"/>
              </a:lnSpc>
            </a:pPr>
            <a:r>
              <a:rPr lang="en-AU" sz="3600" dirty="0"/>
              <a:t>with</a:t>
            </a:r>
          </a:p>
          <a:p>
            <a:pPr lvl="1">
              <a:lnSpc>
                <a:spcPct val="150000"/>
              </a:lnSpc>
            </a:pPr>
            <a:r>
              <a:rPr lang="en-AU" sz="3600" dirty="0"/>
              <a:t>def – to create a function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46C83E-F3DC-94FC-058C-2BFF7C7F87EB}"/>
              </a:ext>
            </a:extLst>
          </p:cNvPr>
          <p:cNvGrpSpPr/>
          <p:nvPr/>
        </p:nvGrpSpPr>
        <p:grpSpPr>
          <a:xfrm>
            <a:off x="1097972" y="1951943"/>
            <a:ext cx="4998027" cy="4058981"/>
            <a:chOff x="1097972" y="1951944"/>
            <a:chExt cx="4998027" cy="3720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8C6372F-DDE3-3F9B-E9CE-CA38ED6E866D}"/>
                </a:ext>
              </a:extLst>
            </p:cNvPr>
            <p:cNvSpPr/>
            <p:nvPr/>
          </p:nvSpPr>
          <p:spPr>
            <a:xfrm>
              <a:off x="1097972" y="4172302"/>
              <a:ext cx="4998027" cy="756000"/>
            </a:xfrm>
            <a:prstGeom prst="rect">
              <a:avLst/>
            </a:prstGeom>
            <a:solidFill>
              <a:srgbClr val="FF9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26E404D-0FB2-A65F-D456-53945021ED75}"/>
                </a:ext>
              </a:extLst>
            </p:cNvPr>
            <p:cNvSpPr/>
            <p:nvPr/>
          </p:nvSpPr>
          <p:spPr>
            <a:xfrm>
              <a:off x="1097972" y="1951944"/>
              <a:ext cx="4998027" cy="756000"/>
            </a:xfrm>
            <a:prstGeom prst="rect">
              <a:avLst/>
            </a:prstGeom>
            <a:solidFill>
              <a:srgbClr val="A4D0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07EC481-3915-CC3C-27F0-FE348904D95B}"/>
                </a:ext>
              </a:extLst>
            </p:cNvPr>
            <p:cNvSpPr/>
            <p:nvPr/>
          </p:nvSpPr>
          <p:spPr>
            <a:xfrm>
              <a:off x="1097972" y="4915952"/>
              <a:ext cx="4998027" cy="756000"/>
            </a:xfrm>
            <a:prstGeom prst="rect">
              <a:avLst/>
            </a:prstGeom>
            <a:solidFill>
              <a:srgbClr val="A4D0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E9ECAB8-E38E-8AD7-BEEB-3DCF1BCBDC4A}"/>
                </a:ext>
              </a:extLst>
            </p:cNvPr>
            <p:cNvSpPr/>
            <p:nvPr/>
          </p:nvSpPr>
          <p:spPr>
            <a:xfrm>
              <a:off x="1097972" y="2669969"/>
              <a:ext cx="4998027" cy="756000"/>
            </a:xfrm>
            <a:prstGeom prst="rect">
              <a:avLst/>
            </a:prstGeom>
            <a:solidFill>
              <a:srgbClr val="FF9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BC38D8B-CFF3-A51D-6A56-D36006BF81A8}"/>
                </a:ext>
              </a:extLst>
            </p:cNvPr>
            <p:cNvSpPr/>
            <p:nvPr/>
          </p:nvSpPr>
          <p:spPr>
            <a:xfrm>
              <a:off x="1097972" y="3425995"/>
              <a:ext cx="4998027" cy="756000"/>
            </a:xfrm>
            <a:prstGeom prst="rect">
              <a:avLst/>
            </a:prstGeom>
            <a:solidFill>
              <a:srgbClr val="85B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3E1FA7F-1BA2-5126-5173-BA89F28AD767}"/>
              </a:ext>
            </a:extLst>
          </p:cNvPr>
          <p:cNvSpPr txBox="1"/>
          <p:nvPr/>
        </p:nvSpPr>
        <p:spPr>
          <a:xfrm>
            <a:off x="1262683" y="1849529"/>
            <a:ext cx="5680363" cy="4161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3600" dirty="0"/>
              <a:t>Block 1</a:t>
            </a:r>
          </a:p>
          <a:p>
            <a:pPr>
              <a:lnSpc>
                <a:spcPct val="150000"/>
              </a:lnSpc>
            </a:pPr>
            <a:r>
              <a:rPr lang="en-AU" sz="3600" dirty="0"/>
              <a:t>	Block 2</a:t>
            </a:r>
          </a:p>
          <a:p>
            <a:pPr>
              <a:lnSpc>
                <a:spcPct val="150000"/>
              </a:lnSpc>
            </a:pPr>
            <a:r>
              <a:rPr lang="en-AU" sz="3600" dirty="0"/>
              <a:t>		Block 3</a:t>
            </a:r>
          </a:p>
          <a:p>
            <a:pPr>
              <a:lnSpc>
                <a:spcPct val="150000"/>
              </a:lnSpc>
            </a:pPr>
            <a:r>
              <a:rPr lang="en-AU" sz="3600" dirty="0"/>
              <a:t>	Block 2 continued</a:t>
            </a:r>
          </a:p>
          <a:p>
            <a:pPr>
              <a:lnSpc>
                <a:spcPct val="150000"/>
              </a:lnSpc>
            </a:pPr>
            <a:r>
              <a:rPr lang="en-AU" sz="3600" dirty="0"/>
              <a:t>Block 1 continued</a:t>
            </a:r>
          </a:p>
        </p:txBody>
      </p:sp>
    </p:spTree>
    <p:extLst>
      <p:ext uri="{BB962C8B-B14F-4D97-AF65-F5344CB8AC3E}">
        <p14:creationId xmlns:p14="http://schemas.microsoft.com/office/powerpoint/2010/main" val="3335513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C5173-0E07-1E9C-1C0E-1EC0D94C3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latin typeface="Tenorite" pitchFamily="2" charset="0"/>
              </a:rPr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8B56A-5E6A-0131-9D1C-4D8C4F508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AU" sz="3600" dirty="0"/>
              <a:t>Load packages using ‘import’</a:t>
            </a:r>
          </a:p>
          <a:p>
            <a:pPr>
              <a:lnSpc>
                <a:spcPct val="150000"/>
              </a:lnSpc>
            </a:pPr>
            <a:r>
              <a:rPr lang="en-AU" sz="3600" dirty="0"/>
              <a:t>Need to download first</a:t>
            </a:r>
          </a:p>
          <a:p>
            <a:pPr>
              <a:lnSpc>
                <a:spcPct val="150000"/>
              </a:lnSpc>
            </a:pPr>
            <a:r>
              <a:rPr lang="en-AU" sz="3600" dirty="0"/>
              <a:t>Can give packages shortened names</a:t>
            </a:r>
          </a:p>
          <a:p>
            <a:pPr>
              <a:lnSpc>
                <a:spcPct val="150000"/>
              </a:lnSpc>
            </a:pPr>
            <a:r>
              <a:rPr lang="en-AU" sz="3600" dirty="0"/>
              <a:t>i.e. import </a:t>
            </a:r>
            <a:r>
              <a:rPr lang="en-AU" sz="3600" dirty="0" err="1"/>
              <a:t>numpy</a:t>
            </a:r>
            <a:r>
              <a:rPr lang="en-AU" sz="3600" dirty="0"/>
              <a:t> as np</a:t>
            </a:r>
          </a:p>
          <a:p>
            <a:pPr>
              <a:lnSpc>
                <a:spcPct val="150000"/>
              </a:lnSpc>
            </a:pPr>
            <a:r>
              <a:rPr lang="en-AU" sz="3600" dirty="0" err="1"/>
              <a:t>Numpy</a:t>
            </a:r>
            <a:r>
              <a:rPr lang="en-AU" sz="3600" dirty="0"/>
              <a:t> used for fast operations on arrays</a:t>
            </a:r>
          </a:p>
        </p:txBody>
      </p:sp>
    </p:spTree>
    <p:extLst>
      <p:ext uri="{BB962C8B-B14F-4D97-AF65-F5344CB8AC3E}">
        <p14:creationId xmlns:p14="http://schemas.microsoft.com/office/powerpoint/2010/main" val="3447556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4D77F-11E3-69B9-4BFF-DFD0B903B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latin typeface="Tenorite" pitchFamily="2" charset="0"/>
              </a:rPr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502A-3462-360E-A8F5-A4359610C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AU" sz="3600" dirty="0"/>
              <a:t>Called from package</a:t>
            </a:r>
          </a:p>
          <a:p>
            <a:pPr lvl="1">
              <a:lnSpc>
                <a:spcPct val="150000"/>
              </a:lnSpc>
            </a:pPr>
            <a:r>
              <a:rPr lang="en-AU" sz="3200" dirty="0" err="1"/>
              <a:t>np.array</a:t>
            </a:r>
            <a:r>
              <a:rPr lang="en-AU" sz="3200" dirty="0"/>
              <a:t>(list1)</a:t>
            </a:r>
          </a:p>
          <a:p>
            <a:pPr>
              <a:lnSpc>
                <a:spcPct val="150000"/>
              </a:lnSpc>
            </a:pPr>
            <a:r>
              <a:rPr lang="en-AU" sz="3600" dirty="0"/>
              <a:t>As a function of an object</a:t>
            </a:r>
          </a:p>
          <a:p>
            <a:pPr lvl="1">
              <a:lnSpc>
                <a:spcPct val="150000"/>
              </a:lnSpc>
            </a:pPr>
            <a:r>
              <a:rPr lang="en-AU" sz="3200" dirty="0"/>
              <a:t>list1.append()</a:t>
            </a:r>
          </a:p>
          <a:p>
            <a:pPr>
              <a:lnSpc>
                <a:spcPct val="150000"/>
              </a:lnSpc>
            </a:pPr>
            <a:r>
              <a:rPr lang="en-AU" sz="3600" dirty="0"/>
              <a:t>Base functions can be stand alone</a:t>
            </a:r>
          </a:p>
          <a:p>
            <a:pPr lvl="1">
              <a:lnSpc>
                <a:spcPct val="150000"/>
              </a:lnSpc>
            </a:pPr>
            <a:r>
              <a:rPr lang="en-AU" sz="3200" dirty="0" err="1"/>
              <a:t>len</a:t>
            </a:r>
            <a:r>
              <a:rPr lang="en-AU" sz="3200" dirty="0"/>
              <a:t>(), print(), str(), int(), min(), max(), range(), round()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76790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A97E-8873-8D5A-EF21-821101ACE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338" y="2766218"/>
            <a:ext cx="10515600" cy="1325563"/>
          </a:xfrm>
        </p:spPr>
        <p:txBody>
          <a:bodyPr/>
          <a:lstStyle/>
          <a:p>
            <a:r>
              <a:rPr lang="en-AU" b="1" dirty="0">
                <a:latin typeface="Tenorite" pitchFamily="2" charset="0"/>
              </a:rPr>
              <a:t>Time to Practise!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50AA39-142A-9B9A-32D1-E932507BB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995848" y="667256"/>
            <a:ext cx="5523488" cy="552348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1EA06F-D57F-AA42-E9E4-3B819B0A1079}"/>
              </a:ext>
            </a:extLst>
          </p:cNvPr>
          <p:cNvSpPr txBox="1"/>
          <p:nvPr/>
        </p:nvSpPr>
        <p:spPr>
          <a:xfrm>
            <a:off x="672664" y="4264100"/>
            <a:ext cx="39451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err="1"/>
              <a:t>jupyter.org</a:t>
            </a:r>
            <a:r>
              <a:rPr lang="en-AU" sz="3200" dirty="0"/>
              <a:t>/try-</a:t>
            </a:r>
            <a:r>
              <a:rPr lang="en-AU" sz="3200" dirty="0" err="1"/>
              <a:t>jupyter</a:t>
            </a:r>
            <a:endParaRPr lang="en-AU" sz="3200" dirty="0"/>
          </a:p>
          <a:p>
            <a:r>
              <a:rPr lang="en-AU" sz="3200" dirty="0" err="1"/>
              <a:t>Intro_to_python.ipynb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88268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2A1C0-D176-58F0-D43C-51D90EB6F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latin typeface="Tenorite" pitchFamily="2" charset="0"/>
              </a:rPr>
              <a:t>What is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A558D-FCD9-A015-728C-1CBB59A78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sz="3600" dirty="0"/>
              <a:t>General-purpose programming language </a:t>
            </a:r>
          </a:p>
          <a:p>
            <a:pPr>
              <a:lnSpc>
                <a:spcPct val="150000"/>
              </a:lnSpc>
            </a:pPr>
            <a:r>
              <a:rPr lang="en-AU" sz="3600" dirty="0"/>
              <a:t>Designed to:</a:t>
            </a:r>
          </a:p>
          <a:p>
            <a:pPr lvl="1">
              <a:lnSpc>
                <a:spcPct val="150000"/>
              </a:lnSpc>
            </a:pPr>
            <a:r>
              <a:rPr lang="en-AU" sz="3200" dirty="0"/>
              <a:t>be more readable (than java, C++ etc),</a:t>
            </a:r>
          </a:p>
          <a:p>
            <a:pPr lvl="1">
              <a:lnSpc>
                <a:spcPct val="150000"/>
              </a:lnSpc>
            </a:pPr>
            <a:r>
              <a:rPr lang="en-AU" sz="3200" dirty="0"/>
              <a:t>use fewer lines of code.</a:t>
            </a:r>
          </a:p>
        </p:txBody>
      </p:sp>
    </p:spTree>
    <p:extLst>
      <p:ext uri="{BB962C8B-B14F-4D97-AF65-F5344CB8AC3E}">
        <p14:creationId xmlns:p14="http://schemas.microsoft.com/office/powerpoint/2010/main" val="1540899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EC86C-ADD7-D837-4069-BFA9286E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latin typeface="Tenorite" pitchFamily="2" charset="0"/>
              </a:rPr>
              <a:t>Using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A0D77-9A21-DF46-16C1-F0891C50E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AU" sz="3600" dirty="0"/>
              <a:t>Python doesn’t have specific interface. </a:t>
            </a:r>
          </a:p>
          <a:p>
            <a:pPr>
              <a:lnSpc>
                <a:spcPct val="150000"/>
              </a:lnSpc>
            </a:pPr>
            <a:r>
              <a:rPr lang="en-AU" sz="3600" dirty="0"/>
              <a:t>Can be written in a text file and run in command line.</a:t>
            </a:r>
          </a:p>
          <a:p>
            <a:pPr>
              <a:lnSpc>
                <a:spcPct val="150000"/>
              </a:lnSpc>
            </a:pPr>
            <a:r>
              <a:rPr lang="en-AU" sz="3600" dirty="0"/>
              <a:t>A number of editors available:</a:t>
            </a:r>
          </a:p>
          <a:p>
            <a:pPr lvl="1">
              <a:lnSpc>
                <a:spcPct val="150000"/>
              </a:lnSpc>
            </a:pPr>
            <a:r>
              <a:rPr lang="en-AU" sz="3200" dirty="0"/>
              <a:t>Visual studio code</a:t>
            </a:r>
          </a:p>
          <a:p>
            <a:pPr lvl="1">
              <a:lnSpc>
                <a:spcPct val="150000"/>
              </a:lnSpc>
            </a:pPr>
            <a:r>
              <a:rPr lang="en-AU" sz="3200" dirty="0"/>
              <a:t>Spyder</a:t>
            </a:r>
          </a:p>
          <a:p>
            <a:pPr lvl="1">
              <a:lnSpc>
                <a:spcPct val="150000"/>
              </a:lnSpc>
            </a:pPr>
            <a:r>
              <a:rPr lang="en-AU" sz="3200" dirty="0" err="1"/>
              <a:t>Pycharm</a:t>
            </a:r>
            <a:endParaRPr lang="en-AU" sz="3200" dirty="0"/>
          </a:p>
          <a:p>
            <a:pPr lvl="1">
              <a:lnSpc>
                <a:spcPct val="150000"/>
              </a:lnSpc>
            </a:pPr>
            <a:r>
              <a:rPr lang="en-AU" sz="3200" dirty="0"/>
              <a:t>Atom etc.</a:t>
            </a:r>
          </a:p>
        </p:txBody>
      </p:sp>
    </p:spTree>
    <p:extLst>
      <p:ext uri="{BB962C8B-B14F-4D97-AF65-F5344CB8AC3E}">
        <p14:creationId xmlns:p14="http://schemas.microsoft.com/office/powerpoint/2010/main" val="30015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FEAFD-0C01-48F3-F96A-4CFC62336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latin typeface="Tenorite" pitchFamily="2" charset="0"/>
              </a:rPr>
              <a:t>Key differences from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3FEF0-D2A7-5626-4775-124AD9F1F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AU" sz="3600" dirty="0"/>
              <a:t>0-based language</a:t>
            </a:r>
          </a:p>
          <a:p>
            <a:pPr>
              <a:lnSpc>
                <a:spcPct val="150000"/>
              </a:lnSpc>
            </a:pPr>
            <a:r>
              <a:rPr lang="en-AU" sz="3600" dirty="0"/>
              <a:t>Uses indentation rather than brackets</a:t>
            </a:r>
          </a:p>
          <a:p>
            <a:pPr>
              <a:lnSpc>
                <a:spcPct val="150000"/>
              </a:lnSpc>
            </a:pPr>
            <a:r>
              <a:rPr lang="en-AU" sz="3600" dirty="0"/>
              <a:t>Built more for programming than statistical analysis</a:t>
            </a:r>
          </a:p>
          <a:p>
            <a:pPr>
              <a:lnSpc>
                <a:spcPct val="150000"/>
              </a:lnSpc>
            </a:pPr>
            <a:r>
              <a:rPr lang="en-AU" sz="3600" dirty="0"/>
              <a:t>For our purposes, base functions not as helpful*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57962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513F-9FEC-086B-21F9-5BF1DC10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latin typeface="Tenorite" pitchFamily="2" charset="0"/>
              </a:rPr>
              <a:t>Operators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6AA7E-2D44-6FAD-7240-19B6E4637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30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AU" sz="3600" dirty="0"/>
              <a:t>The standard (+, -, *, /, ==, != , &lt; , &lt;= , &gt; , &gt;=)</a:t>
            </a:r>
          </a:p>
          <a:p>
            <a:pPr>
              <a:lnSpc>
                <a:spcPct val="150000"/>
              </a:lnSpc>
            </a:pPr>
            <a:r>
              <a:rPr lang="en-AU" sz="3600" dirty="0"/>
              <a:t>% - modulus</a:t>
            </a:r>
          </a:p>
          <a:p>
            <a:pPr>
              <a:lnSpc>
                <a:spcPct val="150000"/>
              </a:lnSpc>
            </a:pPr>
            <a:r>
              <a:rPr lang="en-AU" sz="3600" dirty="0"/>
              <a:t>** - exponential</a:t>
            </a:r>
          </a:p>
          <a:p>
            <a:pPr>
              <a:lnSpc>
                <a:spcPct val="150000"/>
              </a:lnSpc>
            </a:pPr>
            <a:r>
              <a:rPr lang="en-AU" sz="3600" dirty="0"/>
              <a:t>// - floor division</a:t>
            </a:r>
          </a:p>
        </p:txBody>
      </p:sp>
    </p:spTree>
    <p:extLst>
      <p:ext uri="{BB962C8B-B14F-4D97-AF65-F5344CB8AC3E}">
        <p14:creationId xmlns:p14="http://schemas.microsoft.com/office/powerpoint/2010/main" val="4051010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513F-9FEC-086B-21F9-5BF1DC10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latin typeface="Tenorite" pitchFamily="2" charset="0"/>
              </a:rPr>
              <a:t>Operators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6AA7E-2D44-6FAD-7240-19B6E4637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30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AU" sz="3600" dirty="0"/>
              <a:t>The standard (+, -, *, /, ==, != , &lt; , &lt;= , &gt; , &gt;=)</a:t>
            </a:r>
          </a:p>
          <a:p>
            <a:pPr>
              <a:lnSpc>
                <a:spcPct val="150000"/>
              </a:lnSpc>
            </a:pPr>
            <a:r>
              <a:rPr lang="en-AU" sz="3600" dirty="0"/>
              <a:t>% - modulus</a:t>
            </a:r>
          </a:p>
          <a:p>
            <a:pPr>
              <a:lnSpc>
                <a:spcPct val="150000"/>
              </a:lnSpc>
            </a:pPr>
            <a:r>
              <a:rPr lang="en-AU" sz="3600" dirty="0"/>
              <a:t>** - exponential</a:t>
            </a:r>
          </a:p>
          <a:p>
            <a:pPr>
              <a:lnSpc>
                <a:spcPct val="150000"/>
              </a:lnSpc>
            </a:pPr>
            <a:r>
              <a:rPr lang="en-AU" sz="3600" dirty="0"/>
              <a:t>// - floor division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DD08D83-4B15-A641-26C1-DB58FC7B5A1D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4953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AU" sz="3600" dirty="0"/>
              <a:t>And, or, not, is , is not, in, not in (written)</a:t>
            </a:r>
          </a:p>
          <a:p>
            <a:pPr>
              <a:lnSpc>
                <a:spcPct val="150000"/>
              </a:lnSpc>
            </a:pPr>
            <a:r>
              <a:rPr lang="en-AU" sz="3600" dirty="0"/>
              <a:t>&amp;, |, only used to compare binary numbers</a:t>
            </a:r>
          </a:p>
        </p:txBody>
      </p:sp>
    </p:spTree>
    <p:extLst>
      <p:ext uri="{BB962C8B-B14F-4D97-AF65-F5344CB8AC3E}">
        <p14:creationId xmlns:p14="http://schemas.microsoft.com/office/powerpoint/2010/main" val="2746643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F310-2BEC-3308-EE02-8FBBCAEFD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latin typeface="Tenorite" pitchFamily="2" charset="0"/>
              </a:rPr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FE628-EEF0-8985-1910-215924925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sz="3600" dirty="0"/>
              <a:t>Can only use ‘=‘ to assign</a:t>
            </a:r>
          </a:p>
          <a:p>
            <a:pPr>
              <a:lnSpc>
                <a:spcPct val="150000"/>
              </a:lnSpc>
            </a:pP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3694077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978F8-6565-4DBD-8046-D76BC994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latin typeface="Tenorite" pitchFamily="2" charset="0"/>
              </a:rPr>
              <a:t>Assignment operators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DCBFE9-613F-6E87-C02E-195FB852CAF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AU" sz="4000" dirty="0"/>
              <a:t>Assignment operators</a:t>
            </a:r>
          </a:p>
          <a:p>
            <a:pPr lvl="1">
              <a:lnSpc>
                <a:spcPct val="150000"/>
              </a:lnSpc>
            </a:pPr>
            <a:r>
              <a:rPr lang="en-AU" sz="3600" dirty="0"/>
              <a:t>x </a:t>
            </a:r>
            <a:r>
              <a:rPr lang="en-AU" sz="3600" i="1" dirty="0"/>
              <a:t>n</a:t>
            </a:r>
            <a:r>
              <a:rPr lang="en-AU" sz="3600" dirty="0"/>
              <a:t>= 3 </a:t>
            </a:r>
            <a:r>
              <a:rPr lang="en-AU" sz="3600" dirty="0">
                <a:sym typeface="Wingdings" pitchFamily="2" charset="2"/>
              </a:rPr>
              <a:t> x = x </a:t>
            </a:r>
            <a:r>
              <a:rPr lang="en-AU" sz="3600" i="1" dirty="0">
                <a:sym typeface="Wingdings" pitchFamily="2" charset="2"/>
              </a:rPr>
              <a:t>n</a:t>
            </a:r>
            <a:r>
              <a:rPr lang="en-AU" sz="3600" dirty="0">
                <a:sym typeface="Wingdings" pitchFamily="2" charset="2"/>
              </a:rPr>
              <a:t> 3</a:t>
            </a:r>
          </a:p>
          <a:p>
            <a:pPr lvl="1">
              <a:lnSpc>
                <a:spcPct val="150000"/>
              </a:lnSpc>
            </a:pPr>
            <a:r>
              <a:rPr lang="en-AU" sz="3600" dirty="0">
                <a:sym typeface="Wingdings" pitchFamily="2" charset="2"/>
              </a:rPr>
              <a:t>Where n can be any operator</a:t>
            </a:r>
          </a:p>
          <a:p>
            <a:pPr lvl="1">
              <a:lnSpc>
                <a:spcPct val="150000"/>
              </a:lnSpc>
            </a:pPr>
            <a:r>
              <a:rPr lang="en-AU" sz="3600" dirty="0">
                <a:sym typeface="Wingdings" pitchFamily="2" charset="2"/>
              </a:rPr>
              <a:t>x*=3  x = x * 3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3639971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F310-2BEC-3308-EE02-8FBBCAEFD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latin typeface="Tenorite" pitchFamily="2" charset="0"/>
              </a:rPr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FE628-EEF0-8985-1910-215924925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sz="3600" dirty="0"/>
              <a:t>Can only use ‘=‘ to assign</a:t>
            </a:r>
          </a:p>
          <a:p>
            <a:pPr>
              <a:lnSpc>
                <a:spcPct val="150000"/>
              </a:lnSpc>
            </a:pPr>
            <a:r>
              <a:rPr lang="en-AU" sz="3600" dirty="0"/>
              <a:t>Can be text, number, or logical</a:t>
            </a:r>
          </a:p>
          <a:p>
            <a:pPr>
              <a:lnSpc>
                <a:spcPct val="150000"/>
              </a:lnSpc>
            </a:pPr>
            <a:r>
              <a:rPr lang="en-AU" sz="3600" dirty="0"/>
              <a:t>Cant assign variable to any of python’s keywords (if using editor will become coloured)</a:t>
            </a:r>
          </a:p>
          <a:p>
            <a:pPr>
              <a:lnSpc>
                <a:spcPct val="150000"/>
              </a:lnSpc>
            </a:pP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2991410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549</Words>
  <Application>Microsoft Macintosh PowerPoint</Application>
  <PresentationFormat>Widescreen</PresentationFormat>
  <Paragraphs>102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Tenorite</vt:lpstr>
      <vt:lpstr>Office Theme</vt:lpstr>
      <vt:lpstr>Introduction to python</vt:lpstr>
      <vt:lpstr>What is python?</vt:lpstr>
      <vt:lpstr>Using python</vt:lpstr>
      <vt:lpstr>Key differences from R</vt:lpstr>
      <vt:lpstr>Operators </vt:lpstr>
      <vt:lpstr>Operators </vt:lpstr>
      <vt:lpstr>Variables</vt:lpstr>
      <vt:lpstr>Assignment operators</vt:lpstr>
      <vt:lpstr>Variables</vt:lpstr>
      <vt:lpstr>PowerPoint Presentation</vt:lpstr>
      <vt:lpstr>Lists</vt:lpstr>
      <vt:lpstr>Indexing</vt:lpstr>
      <vt:lpstr>Loops</vt:lpstr>
      <vt:lpstr>Loops</vt:lpstr>
      <vt:lpstr>Indentation</vt:lpstr>
      <vt:lpstr>Packages</vt:lpstr>
      <vt:lpstr>Functions</vt:lpstr>
      <vt:lpstr>Time to Practise!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Olivia Lenore Johnson</dc:creator>
  <cp:lastModifiedBy>Olivia Lenore Johnson</cp:lastModifiedBy>
  <cp:revision>9</cp:revision>
  <dcterms:created xsi:type="dcterms:W3CDTF">2023-01-30T05:51:57Z</dcterms:created>
  <dcterms:modified xsi:type="dcterms:W3CDTF">2023-02-01T05:41:16Z</dcterms:modified>
</cp:coreProperties>
</file>