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  <p:sldId id="261" r:id="rId9"/>
    <p:sldId id="268" r:id="rId10"/>
    <p:sldId id="262" r:id="rId11"/>
    <p:sldId id="272" r:id="rId12"/>
    <p:sldId id="271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314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77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4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08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485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1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95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51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0B84AC-8510-E240-996C-CA6F9E3822D4}" type="datetimeFigureOut">
              <a:rPr lang="en-AU" smtClean="0"/>
              <a:t>27/7/2022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5B985D-8132-6F42-8AFE-43AB930C20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7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7F74-FD87-22E9-1076-29BFDAF2A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Iterative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8DCFB-A4F4-22A3-DF0E-E6475CF58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Olivia Johnson</a:t>
            </a:r>
          </a:p>
          <a:p>
            <a:r>
              <a:rPr lang="en-AU" dirty="0"/>
              <a:t>Adelaide Code Club</a:t>
            </a:r>
          </a:p>
          <a:p>
            <a:r>
              <a:rPr lang="en-AU" dirty="0"/>
              <a:t>28 July 2022</a:t>
            </a:r>
          </a:p>
        </p:txBody>
      </p:sp>
    </p:spTree>
    <p:extLst>
      <p:ext uri="{BB962C8B-B14F-4D97-AF65-F5344CB8AC3E}">
        <p14:creationId xmlns:p14="http://schemas.microsoft.com/office/powerpoint/2010/main" val="294602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D17D-4E0F-9F62-3D7F-B7F1EA52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B46D-A37E-CFC2-05F7-AA74C529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4857"/>
            <a:ext cx="9731828" cy="3918857"/>
          </a:xfrm>
        </p:spPr>
        <p:txBody>
          <a:bodyPr>
            <a:normAutofit/>
          </a:bodyPr>
          <a:lstStyle/>
          <a:p>
            <a:r>
              <a:rPr lang="en-AU" sz="2400" dirty="0"/>
              <a:t>Base iterative functions</a:t>
            </a:r>
          </a:p>
          <a:p>
            <a:r>
              <a:rPr lang="en-AU" sz="2400" dirty="0"/>
              <a:t>Often used as faster than a for loop</a:t>
            </a:r>
          </a:p>
          <a:p>
            <a:r>
              <a:rPr lang="en-AU" sz="2400" b="1" dirty="0">
                <a:latin typeface="Courier" pitchFamily="2" charset="0"/>
              </a:rPr>
              <a:t>apply(</a:t>
            </a:r>
            <a:r>
              <a:rPr lang="en-AU" sz="2400" dirty="0">
                <a:latin typeface="Courier" pitchFamily="2" charset="0"/>
              </a:rPr>
              <a:t>x, MARGIN (1 for rows, 2 for columns), function</a:t>
            </a:r>
            <a:r>
              <a:rPr lang="en-AU" sz="2400" b="1" dirty="0">
                <a:latin typeface="Courier" pitchFamily="2" charset="0"/>
              </a:rPr>
              <a:t>)</a:t>
            </a:r>
          </a:p>
          <a:p>
            <a:pPr lvl="1"/>
            <a:r>
              <a:rPr lang="en-AU" sz="2000" dirty="0"/>
              <a:t>For </a:t>
            </a:r>
            <a:r>
              <a:rPr lang="en-AU" sz="2000" dirty="0" err="1"/>
              <a:t>dataframe</a:t>
            </a:r>
            <a:r>
              <a:rPr lang="en-AU" sz="2000" dirty="0"/>
              <a:t> or matrix</a:t>
            </a:r>
          </a:p>
        </p:txBody>
      </p:sp>
    </p:spTree>
    <p:extLst>
      <p:ext uri="{BB962C8B-B14F-4D97-AF65-F5344CB8AC3E}">
        <p14:creationId xmlns:p14="http://schemas.microsoft.com/office/powerpoint/2010/main" val="184991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D17D-4E0F-9F62-3D7F-B7F1EA52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B46D-A37E-CFC2-05F7-AA74C529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4857"/>
            <a:ext cx="9731828" cy="3918857"/>
          </a:xfrm>
        </p:spPr>
        <p:txBody>
          <a:bodyPr>
            <a:normAutofit/>
          </a:bodyPr>
          <a:lstStyle/>
          <a:p>
            <a:r>
              <a:rPr lang="en-AU" sz="2400" dirty="0"/>
              <a:t>Base iterative functions</a:t>
            </a:r>
          </a:p>
          <a:p>
            <a:r>
              <a:rPr lang="en-AU" sz="2400" dirty="0"/>
              <a:t>Often used as faster than a for loop</a:t>
            </a:r>
          </a:p>
          <a:p>
            <a:r>
              <a:rPr lang="en-AU" sz="2400" b="1" dirty="0">
                <a:latin typeface="Courier" pitchFamily="2" charset="0"/>
              </a:rPr>
              <a:t>apply(</a:t>
            </a:r>
            <a:r>
              <a:rPr lang="en-AU" sz="2400" dirty="0">
                <a:latin typeface="Courier" pitchFamily="2" charset="0"/>
              </a:rPr>
              <a:t>x, MARGIN (1 for rows, 2 for columns), function</a:t>
            </a:r>
            <a:r>
              <a:rPr lang="en-AU" sz="2400" b="1" dirty="0">
                <a:latin typeface="Courier" pitchFamily="2" charset="0"/>
              </a:rPr>
              <a:t>)</a:t>
            </a:r>
          </a:p>
          <a:p>
            <a:pPr lvl="1"/>
            <a:r>
              <a:rPr lang="en-AU" sz="2000" dirty="0"/>
              <a:t>For </a:t>
            </a:r>
            <a:r>
              <a:rPr lang="en-AU" sz="2000" dirty="0" err="1"/>
              <a:t>dataframe</a:t>
            </a:r>
            <a:r>
              <a:rPr lang="en-AU" sz="2000" dirty="0"/>
              <a:t> or matrix </a:t>
            </a:r>
          </a:p>
          <a:p>
            <a:r>
              <a:rPr lang="en-AU" sz="2400" b="1" dirty="0" err="1">
                <a:latin typeface="Courier" pitchFamily="2" charset="0"/>
              </a:rPr>
              <a:t>lapply</a:t>
            </a:r>
            <a:r>
              <a:rPr lang="en-AU" sz="2400" b="1" dirty="0">
                <a:latin typeface="Courier" pitchFamily="2" charset="0"/>
              </a:rPr>
              <a:t>(</a:t>
            </a:r>
            <a:r>
              <a:rPr lang="en-AU" sz="2400" dirty="0">
                <a:latin typeface="Courier" pitchFamily="2" charset="0"/>
              </a:rPr>
              <a:t>x, function</a:t>
            </a:r>
            <a:r>
              <a:rPr lang="en-AU" sz="2400" b="1" dirty="0">
                <a:latin typeface="Courier" pitchFamily="2" charset="0"/>
              </a:rPr>
              <a:t>)</a:t>
            </a:r>
          </a:p>
          <a:p>
            <a:pPr lvl="1"/>
            <a:r>
              <a:rPr lang="en-AU" sz="2000" dirty="0"/>
              <a:t>Output is a </a:t>
            </a:r>
            <a:r>
              <a:rPr lang="en-AU" sz="2000" b="1" dirty="0"/>
              <a:t>l</a:t>
            </a:r>
            <a:r>
              <a:rPr lang="en-AU" sz="2000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275914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D17D-4E0F-9F62-3D7F-B7F1EA52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B46D-A37E-CFC2-05F7-AA74C529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4857"/>
            <a:ext cx="9731828" cy="3918857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Base iterative functions</a:t>
            </a:r>
          </a:p>
          <a:p>
            <a:r>
              <a:rPr lang="en-AU" sz="2400" dirty="0"/>
              <a:t>Often used as faster than a for loop</a:t>
            </a:r>
          </a:p>
          <a:p>
            <a:r>
              <a:rPr lang="en-AU" sz="2400" b="1" dirty="0">
                <a:latin typeface="Courier" pitchFamily="2" charset="0"/>
              </a:rPr>
              <a:t>apply(</a:t>
            </a:r>
            <a:r>
              <a:rPr lang="en-AU" sz="2400" dirty="0">
                <a:latin typeface="Courier" pitchFamily="2" charset="0"/>
              </a:rPr>
              <a:t>x, MARGIN (1 for rows, 2 for columns), function</a:t>
            </a:r>
            <a:r>
              <a:rPr lang="en-AU" sz="2400" b="1" dirty="0">
                <a:latin typeface="Courier" pitchFamily="2" charset="0"/>
              </a:rPr>
              <a:t>)</a:t>
            </a:r>
          </a:p>
          <a:p>
            <a:pPr lvl="1"/>
            <a:r>
              <a:rPr lang="en-AU" sz="2000" dirty="0"/>
              <a:t>For </a:t>
            </a:r>
            <a:r>
              <a:rPr lang="en-AU" sz="2000" dirty="0" err="1"/>
              <a:t>dataframe</a:t>
            </a:r>
            <a:r>
              <a:rPr lang="en-AU" sz="2000" dirty="0"/>
              <a:t> or matrix </a:t>
            </a:r>
          </a:p>
          <a:p>
            <a:r>
              <a:rPr lang="en-AU" sz="2400" b="1" dirty="0" err="1">
                <a:latin typeface="Courier" pitchFamily="2" charset="0"/>
              </a:rPr>
              <a:t>lapply</a:t>
            </a:r>
            <a:r>
              <a:rPr lang="en-AU" sz="2400" b="1" dirty="0">
                <a:latin typeface="Courier" pitchFamily="2" charset="0"/>
              </a:rPr>
              <a:t>(</a:t>
            </a:r>
            <a:r>
              <a:rPr lang="en-AU" sz="2400" dirty="0">
                <a:latin typeface="Courier" pitchFamily="2" charset="0"/>
              </a:rPr>
              <a:t>x, function</a:t>
            </a:r>
            <a:r>
              <a:rPr lang="en-AU" sz="2400" b="1" dirty="0">
                <a:latin typeface="Courier" pitchFamily="2" charset="0"/>
              </a:rPr>
              <a:t>)</a:t>
            </a:r>
          </a:p>
          <a:p>
            <a:pPr lvl="1"/>
            <a:r>
              <a:rPr lang="en-AU" sz="2000" dirty="0"/>
              <a:t>Output is a </a:t>
            </a:r>
            <a:r>
              <a:rPr lang="en-AU" sz="2000" b="1" dirty="0"/>
              <a:t>l</a:t>
            </a:r>
            <a:r>
              <a:rPr lang="en-AU" sz="2000" dirty="0"/>
              <a:t>ist</a:t>
            </a:r>
          </a:p>
          <a:p>
            <a:r>
              <a:rPr lang="en-AU" sz="2400" b="1" dirty="0" err="1">
                <a:latin typeface="Courier" pitchFamily="2" charset="0"/>
              </a:rPr>
              <a:t>sapply</a:t>
            </a:r>
            <a:r>
              <a:rPr lang="en-AU" sz="2400" b="1" dirty="0">
                <a:latin typeface="Courier" pitchFamily="2" charset="0"/>
              </a:rPr>
              <a:t>(</a:t>
            </a:r>
            <a:r>
              <a:rPr lang="en-AU" sz="2400" dirty="0">
                <a:latin typeface="Courier" pitchFamily="2" charset="0"/>
              </a:rPr>
              <a:t>x, function</a:t>
            </a:r>
            <a:r>
              <a:rPr lang="en-AU" sz="2400" b="1" dirty="0">
                <a:latin typeface="Courier" pitchFamily="2" charset="0"/>
              </a:rPr>
              <a:t>)</a:t>
            </a:r>
          </a:p>
          <a:p>
            <a:pPr lvl="1"/>
            <a:r>
              <a:rPr lang="en-AU" sz="2000" b="1" dirty="0"/>
              <a:t>S</a:t>
            </a:r>
            <a:r>
              <a:rPr lang="en-AU" sz="2000" dirty="0"/>
              <a:t>implified, output is a vector.</a:t>
            </a:r>
          </a:p>
          <a:p>
            <a:pPr lvl="1"/>
            <a:endParaRPr lang="en-AU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7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4103-1BD5-A6F4-7CB5-33D8C340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- apply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B8A56-8CEE-92C8-188F-ABCB04DC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064DE-3106-5527-9544-B005806A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4" y="2417523"/>
            <a:ext cx="9422530" cy="42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4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0C16-1B3F-4D64-4EAD-BFCC0AF6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- </a:t>
            </a:r>
            <a:r>
              <a:rPr lang="en-AU" dirty="0" err="1"/>
              <a:t>lapply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C53B-8155-6A6C-644C-8EAF20F9A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B75E5-6ED8-759B-8A8D-D9085B09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07" y="2372550"/>
            <a:ext cx="6290385" cy="41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E1FC-D4DA-A009-041B-B328844F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- </a:t>
            </a:r>
            <a:r>
              <a:rPr lang="en-AU" dirty="0" err="1"/>
              <a:t>sapply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4A79-5DFC-7F3D-659F-6357CAFA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46C8F-39C1-15EB-7470-4CC111A0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25" y="2638044"/>
            <a:ext cx="6953750" cy="29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1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8DEB-689A-8DDC-96C1-95EAB02A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8044"/>
            <a:ext cx="7729728" cy="1188720"/>
          </a:xfrm>
        </p:spPr>
        <p:txBody>
          <a:bodyPr/>
          <a:lstStyle/>
          <a:p>
            <a:r>
              <a:rPr lang="en-AU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8EB77-66A7-3B95-98CE-2424BF9C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225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667F-F931-9813-5521-000A4F7B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727-41A3-94DC-3F0D-4BA77882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86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For loops – the most basic iterative function</a:t>
            </a:r>
          </a:p>
          <a:p>
            <a:r>
              <a:rPr lang="en-AU" dirty="0">
                <a:latin typeface="Courier" pitchFamily="2" charset="0"/>
              </a:rPr>
              <a:t>for ( x in sequence ) { statement }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else statements can be useful in iterative functions</a:t>
            </a:r>
          </a:p>
          <a:p>
            <a:r>
              <a:rPr lang="en-AU" dirty="0">
                <a:latin typeface="Courier" pitchFamily="2" charset="0"/>
              </a:rPr>
              <a:t>if ( condition ) { statement } else { statement }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Apply functions – often faster than for loops</a:t>
            </a:r>
          </a:p>
          <a:p>
            <a:r>
              <a:rPr lang="en-AU" dirty="0">
                <a:latin typeface="Courier" pitchFamily="2" charset="0"/>
              </a:rPr>
              <a:t>apply(), </a:t>
            </a:r>
            <a:r>
              <a:rPr lang="en-AU" dirty="0" err="1">
                <a:latin typeface="Courier" pitchFamily="2" charset="0"/>
              </a:rPr>
              <a:t>lapply</a:t>
            </a:r>
            <a:r>
              <a:rPr lang="en-AU" dirty="0">
                <a:latin typeface="Courier" pitchFamily="2" charset="0"/>
              </a:rPr>
              <a:t>(), </a:t>
            </a:r>
            <a:r>
              <a:rPr lang="en-AU" dirty="0" err="1">
                <a:latin typeface="Courier" pitchFamily="2" charset="0"/>
              </a:rPr>
              <a:t>sapply</a:t>
            </a:r>
            <a:r>
              <a:rPr lang="en-AU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358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EC6-F9B1-2629-CE90-A2630394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44DA-53F2-E811-A954-4F597F03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Recap of iterative functions</a:t>
            </a:r>
          </a:p>
          <a:p>
            <a:r>
              <a:rPr lang="en-AU" sz="2400" dirty="0"/>
              <a:t>For loops</a:t>
            </a:r>
          </a:p>
          <a:p>
            <a:r>
              <a:rPr lang="en-AU" sz="2400" dirty="0"/>
              <a:t>If </a:t>
            </a:r>
            <a:r>
              <a:rPr lang="en-AU" sz="2400" dirty="0" err="1"/>
              <a:t>statments</a:t>
            </a:r>
            <a:endParaRPr lang="en-AU" sz="2400" dirty="0"/>
          </a:p>
          <a:p>
            <a:r>
              <a:rPr lang="en-AU" sz="2400" dirty="0"/>
              <a:t>Apply functions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1523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BC96-C3F3-2695-2A04-2DC9A8C9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6234-291A-F9AD-21C2-14570FBC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383972"/>
            <a:ext cx="9840685" cy="4016828"/>
          </a:xfrm>
        </p:spPr>
        <p:txBody>
          <a:bodyPr>
            <a:normAutofit/>
          </a:bodyPr>
          <a:lstStyle/>
          <a:p>
            <a:r>
              <a:rPr lang="en-AU" sz="2400" b="1" dirty="0">
                <a:latin typeface="Courier" pitchFamily="2" charset="0"/>
              </a:rPr>
              <a:t>glue(</a:t>
            </a:r>
            <a:r>
              <a:rPr lang="en-AU" sz="2400" dirty="0">
                <a:latin typeface="Courier" pitchFamily="2" charset="0"/>
              </a:rPr>
              <a:t>“text </a:t>
            </a:r>
            <a:r>
              <a:rPr lang="en-AU" sz="2400" dirty="0">
                <a:solidFill>
                  <a:schemeClr val="tx1"/>
                </a:solidFill>
                <a:latin typeface="Courier" pitchFamily="2" charset="0"/>
              </a:rPr>
              <a:t>and </a:t>
            </a:r>
            <a:r>
              <a:rPr lang="en-AU" sz="2400" b="1" dirty="0">
                <a:solidFill>
                  <a:schemeClr val="tx1"/>
                </a:solidFill>
                <a:latin typeface="Courier" pitchFamily="2" charset="0"/>
              </a:rPr>
              <a:t>{</a:t>
            </a:r>
            <a:r>
              <a:rPr lang="en-AU" sz="2400" dirty="0">
                <a:solidFill>
                  <a:schemeClr val="tx1"/>
                </a:solidFill>
                <a:latin typeface="Courier" pitchFamily="2" charset="0"/>
              </a:rPr>
              <a:t>values to iterates over</a:t>
            </a:r>
            <a:r>
              <a:rPr lang="en-AU" sz="2400" b="1" dirty="0">
                <a:solidFill>
                  <a:schemeClr val="tx1"/>
                </a:solidFill>
                <a:latin typeface="Courier" pitchFamily="2" charset="0"/>
              </a:rPr>
              <a:t>}</a:t>
            </a:r>
            <a:r>
              <a:rPr lang="en-AU" sz="2400" dirty="0">
                <a:solidFill>
                  <a:schemeClr val="tx1"/>
                </a:solidFill>
                <a:latin typeface="Courier" pitchFamily="2" charset="0"/>
              </a:rPr>
              <a:t>”</a:t>
            </a:r>
            <a:r>
              <a:rPr lang="en-AU" sz="2400" b="1" dirty="0">
                <a:solidFill>
                  <a:schemeClr val="tx1"/>
                </a:solidFill>
                <a:latin typeface="Courier" pitchFamily="2" charset="0"/>
              </a:rPr>
              <a:t>)</a:t>
            </a:r>
            <a:r>
              <a:rPr lang="en-AU" sz="2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lvl="1"/>
            <a:r>
              <a:rPr lang="en-AU" sz="2000" dirty="0">
                <a:latin typeface="Courier" pitchFamily="2" charset="0"/>
              </a:rPr>
              <a:t>year &lt;- 1998:2022</a:t>
            </a:r>
          </a:p>
          <a:p>
            <a:pPr lvl="1"/>
            <a:r>
              <a:rPr lang="en-AU" sz="2000" dirty="0" err="1">
                <a:latin typeface="Courier" pitchFamily="2" charset="0"/>
              </a:rPr>
              <a:t>year_searches</a:t>
            </a:r>
            <a:r>
              <a:rPr lang="en-AU" sz="2000" dirty="0">
                <a:latin typeface="Courier" pitchFamily="2" charset="0"/>
              </a:rPr>
              <a:t> &lt;- glue(“wombats AND {year}[PDAT]”)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3F75D-9ABB-F510-9063-B0010561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238" y="2153413"/>
            <a:ext cx="1670138" cy="193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6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BC96-C3F3-2695-2A04-2DC9A8C9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6234-291A-F9AD-21C2-14570FBC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383972"/>
            <a:ext cx="9840685" cy="4016828"/>
          </a:xfrm>
        </p:spPr>
        <p:txBody>
          <a:bodyPr>
            <a:normAutofit/>
          </a:bodyPr>
          <a:lstStyle/>
          <a:p>
            <a:r>
              <a:rPr lang="en-AU" sz="2400" b="1" dirty="0">
                <a:latin typeface="Courier" pitchFamily="2" charset="0"/>
              </a:rPr>
              <a:t>glue(</a:t>
            </a:r>
            <a:r>
              <a:rPr lang="en-AU" sz="2400" dirty="0">
                <a:latin typeface="Courier" pitchFamily="2" charset="0"/>
              </a:rPr>
              <a:t>“text </a:t>
            </a:r>
            <a:r>
              <a:rPr lang="en-AU" sz="2400" dirty="0">
                <a:solidFill>
                  <a:schemeClr val="tx1"/>
                </a:solidFill>
                <a:latin typeface="Courier" pitchFamily="2" charset="0"/>
              </a:rPr>
              <a:t>and </a:t>
            </a:r>
            <a:r>
              <a:rPr lang="en-AU" sz="2400" b="1" dirty="0">
                <a:solidFill>
                  <a:schemeClr val="tx1"/>
                </a:solidFill>
                <a:latin typeface="Courier" pitchFamily="2" charset="0"/>
              </a:rPr>
              <a:t>{</a:t>
            </a:r>
            <a:r>
              <a:rPr lang="en-AU" sz="2400" dirty="0">
                <a:solidFill>
                  <a:schemeClr val="tx1"/>
                </a:solidFill>
                <a:latin typeface="Courier" pitchFamily="2" charset="0"/>
              </a:rPr>
              <a:t>values to iterates over</a:t>
            </a:r>
            <a:r>
              <a:rPr lang="en-AU" sz="2400" b="1" dirty="0">
                <a:solidFill>
                  <a:schemeClr val="tx1"/>
                </a:solidFill>
                <a:latin typeface="Courier" pitchFamily="2" charset="0"/>
              </a:rPr>
              <a:t>}</a:t>
            </a:r>
            <a:r>
              <a:rPr lang="en-AU" sz="2400" dirty="0">
                <a:solidFill>
                  <a:schemeClr val="tx1"/>
                </a:solidFill>
                <a:latin typeface="Courier" pitchFamily="2" charset="0"/>
              </a:rPr>
              <a:t>”</a:t>
            </a:r>
            <a:r>
              <a:rPr lang="en-AU" sz="2400" b="1" dirty="0">
                <a:solidFill>
                  <a:schemeClr val="tx1"/>
                </a:solidFill>
                <a:latin typeface="Courier" pitchFamily="2" charset="0"/>
              </a:rPr>
              <a:t>)</a:t>
            </a:r>
            <a:r>
              <a:rPr lang="en-AU" sz="2400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lvl="1"/>
            <a:r>
              <a:rPr lang="en-AU" sz="2000" dirty="0">
                <a:latin typeface="Courier" pitchFamily="2" charset="0"/>
              </a:rPr>
              <a:t>year &lt;- 1998:2022</a:t>
            </a:r>
          </a:p>
          <a:p>
            <a:pPr lvl="1"/>
            <a:r>
              <a:rPr lang="en-AU" sz="2000" dirty="0" err="1">
                <a:latin typeface="Courier" pitchFamily="2" charset="0"/>
              </a:rPr>
              <a:t>year_searches</a:t>
            </a:r>
            <a:r>
              <a:rPr lang="en-AU" sz="2000" dirty="0">
                <a:latin typeface="Courier" pitchFamily="2" charset="0"/>
              </a:rPr>
              <a:t> &lt;- glue(“wombats AND {year}[PDAT]”)</a:t>
            </a:r>
          </a:p>
          <a:p>
            <a:pPr lvl="1"/>
            <a:endParaRPr lang="en-AU" sz="2000" dirty="0">
              <a:latin typeface="Courier" pitchFamily="2" charset="0"/>
            </a:endParaRPr>
          </a:p>
          <a:p>
            <a:r>
              <a:rPr lang="en-AU" sz="2400" b="1" dirty="0" err="1">
                <a:latin typeface="Courier" pitchFamily="2" charset="0"/>
              </a:rPr>
              <a:t>map_dbl</a:t>
            </a:r>
            <a:r>
              <a:rPr lang="en-AU" sz="2400" b="1" dirty="0">
                <a:latin typeface="Courier" pitchFamily="2" charset="0"/>
              </a:rPr>
              <a:t>(.x = </a:t>
            </a:r>
            <a:r>
              <a:rPr lang="en-AU" sz="2400" dirty="0">
                <a:latin typeface="Courier" pitchFamily="2" charset="0"/>
              </a:rPr>
              <a:t>things to iterate over</a:t>
            </a:r>
            <a:r>
              <a:rPr lang="en-AU" sz="2400" b="1" dirty="0">
                <a:latin typeface="Courier" pitchFamily="2" charset="0"/>
              </a:rPr>
              <a:t>, .f=</a:t>
            </a:r>
            <a:r>
              <a:rPr lang="en-AU" sz="2400" dirty="0">
                <a:latin typeface="Courier" pitchFamily="2" charset="0"/>
              </a:rPr>
              <a:t>function or formula (need ~ before function)</a:t>
            </a:r>
            <a:r>
              <a:rPr lang="en-AU" sz="2400" b="1" dirty="0">
                <a:latin typeface="Courier" pitchFamily="2" charset="0"/>
              </a:rPr>
              <a:t>)</a:t>
            </a:r>
          </a:p>
          <a:p>
            <a:pPr lvl="1"/>
            <a:r>
              <a:rPr lang="en-AU" sz="2000" dirty="0" err="1">
                <a:latin typeface="Courier" pitchFamily="2" charset="0"/>
              </a:rPr>
              <a:t>map_dbl</a:t>
            </a:r>
            <a:r>
              <a:rPr lang="en-AU" sz="2000" dirty="0">
                <a:latin typeface="Courier" pitchFamily="2" charset="0"/>
              </a:rPr>
              <a:t>(.x=</a:t>
            </a:r>
            <a:r>
              <a:rPr lang="en-AU" sz="2000" dirty="0" err="1">
                <a:latin typeface="Courier" pitchFamily="2" charset="0"/>
              </a:rPr>
              <a:t>year_searches</a:t>
            </a:r>
            <a:r>
              <a:rPr lang="en-AU" sz="2000" dirty="0">
                <a:latin typeface="Courier" pitchFamily="2" charset="0"/>
              </a:rPr>
              <a:t>, .f=~</a:t>
            </a:r>
            <a:r>
              <a:rPr lang="en-AU" sz="2000" dirty="0" err="1">
                <a:latin typeface="Courier" pitchFamily="2" charset="0"/>
              </a:rPr>
              <a:t>entrez_search</a:t>
            </a:r>
            <a:r>
              <a:rPr lang="en-AU" sz="2000" dirty="0">
                <a:latin typeface="Courier" pitchFamily="2" charset="0"/>
              </a:rPr>
              <a:t>(</a:t>
            </a:r>
            <a:r>
              <a:rPr lang="en-AU" sz="2000" dirty="0" err="1">
                <a:latin typeface="Courier" pitchFamily="2" charset="0"/>
              </a:rPr>
              <a:t>db</a:t>
            </a:r>
            <a:r>
              <a:rPr lang="en-AU" sz="2000" dirty="0">
                <a:latin typeface="Courier" pitchFamily="2" charset="0"/>
              </a:rPr>
              <a:t>=“</a:t>
            </a:r>
            <a:r>
              <a:rPr lang="en-AU" sz="2000" dirty="0" err="1">
                <a:latin typeface="Courier" pitchFamily="2" charset="0"/>
              </a:rPr>
              <a:t>pubmed</a:t>
            </a:r>
            <a:r>
              <a:rPr lang="en-AU" sz="2000" dirty="0">
                <a:latin typeface="Courier" pitchFamily="2" charset="0"/>
              </a:rPr>
              <a:t>”, term= .x))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3F75D-9ABB-F510-9063-B0010561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238" y="2153413"/>
            <a:ext cx="1670138" cy="193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897EA8-D299-1467-8048-F3DE13000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238" y="4537987"/>
            <a:ext cx="1670138" cy="19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F8C-5317-B9CA-AEA4-2DC80BC8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7967-BD61-630F-72C4-2CB3585AE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229" y="2638044"/>
            <a:ext cx="9731828" cy="3101983"/>
          </a:xfrm>
        </p:spPr>
        <p:txBody>
          <a:bodyPr>
            <a:normAutofit/>
          </a:bodyPr>
          <a:lstStyle/>
          <a:p>
            <a:r>
              <a:rPr lang="en-AU" sz="2400" dirty="0"/>
              <a:t>Most basic iterative function</a:t>
            </a:r>
          </a:p>
          <a:p>
            <a:r>
              <a:rPr lang="en-AU" sz="2400" dirty="0"/>
              <a:t>Can be slow</a:t>
            </a:r>
          </a:p>
          <a:p>
            <a:r>
              <a:rPr lang="en-AU" sz="2400" b="1" dirty="0">
                <a:latin typeface="Courier" pitchFamily="2" charset="0"/>
              </a:rPr>
              <a:t>for (</a:t>
            </a:r>
            <a:r>
              <a:rPr lang="en-AU" sz="2400" dirty="0" err="1">
                <a:latin typeface="Courier" pitchFamily="2" charset="0"/>
              </a:rPr>
              <a:t>i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b="1" dirty="0">
                <a:latin typeface="Courier" pitchFamily="2" charset="0"/>
              </a:rPr>
              <a:t>in</a:t>
            </a:r>
            <a:r>
              <a:rPr lang="en-AU" sz="2400" dirty="0">
                <a:latin typeface="Courier" pitchFamily="2" charset="0"/>
              </a:rPr>
              <a:t> sequence</a:t>
            </a:r>
            <a:r>
              <a:rPr lang="en-AU" sz="2400" b="1" dirty="0">
                <a:latin typeface="Courier" pitchFamily="2" charset="0"/>
              </a:rPr>
              <a:t>){</a:t>
            </a:r>
            <a:br>
              <a:rPr lang="en-AU" sz="2400" dirty="0">
                <a:latin typeface="Courier" pitchFamily="2" charset="0"/>
              </a:rPr>
            </a:br>
            <a:r>
              <a:rPr lang="en-AU" sz="2400" dirty="0">
                <a:latin typeface="Courier" pitchFamily="2" charset="0"/>
              </a:rPr>
              <a:t>	statement</a:t>
            </a:r>
            <a:br>
              <a:rPr lang="en-AU" sz="2400" dirty="0">
                <a:latin typeface="Courier" pitchFamily="2" charset="0"/>
              </a:rPr>
            </a:br>
            <a:r>
              <a:rPr lang="en-AU" sz="2400" b="1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28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E396-F359-0925-9202-2DAECC1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8FA8-F4D5-BB32-3DCF-F314FA1A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47258"/>
            <a:ext cx="10112828" cy="392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for (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 in 1:10){</a:t>
            </a: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	print(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)</a:t>
            </a:r>
            <a:br>
              <a:rPr lang="en-AU" dirty="0">
                <a:latin typeface="Courier" pitchFamily="2" charset="0"/>
              </a:rPr>
            </a:br>
            <a:r>
              <a:rPr lang="en-AU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4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E396-F359-0925-9202-2DAECC1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 loop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8FA8-F4D5-BB32-3DCF-F314FA1A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47258"/>
            <a:ext cx="10112828" cy="3929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for (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 in 1:10){</a:t>
            </a: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	print(</a:t>
            </a:r>
            <a:r>
              <a:rPr lang="en-AU" dirty="0" err="1">
                <a:latin typeface="Courier" pitchFamily="2" charset="0"/>
              </a:rPr>
              <a:t>i</a:t>
            </a:r>
            <a:r>
              <a:rPr lang="en-AU" dirty="0">
                <a:latin typeface="Courier" pitchFamily="2" charset="0"/>
              </a:rPr>
              <a:t>)</a:t>
            </a:r>
            <a:br>
              <a:rPr lang="en-AU" dirty="0">
                <a:latin typeface="Courier" pitchFamily="2" charset="0"/>
              </a:rPr>
            </a:br>
            <a:r>
              <a:rPr lang="en-AU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AU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groups &lt;- c(1:25)</a:t>
            </a:r>
          </a:p>
          <a:p>
            <a:pPr marL="0" indent="0">
              <a:buNone/>
            </a:pPr>
            <a:r>
              <a:rPr lang="en-AU" dirty="0" err="1">
                <a:latin typeface="Courier" pitchFamily="2" charset="0"/>
              </a:rPr>
              <a:t>all_groups</a:t>
            </a:r>
            <a:r>
              <a:rPr lang="en-AU" dirty="0">
                <a:latin typeface="Courier" pitchFamily="2" charset="0"/>
              </a:rPr>
              <a:t>=NULL</a:t>
            </a:r>
            <a:br>
              <a:rPr lang="en-AU" dirty="0">
                <a:latin typeface="Courier" pitchFamily="2" charset="0"/>
              </a:rPr>
            </a:br>
            <a:r>
              <a:rPr lang="en-AU" dirty="0">
                <a:latin typeface="Courier" pitchFamily="2" charset="0"/>
              </a:rPr>
              <a:t>for (g in groups){</a:t>
            </a: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	parameters &lt;- </a:t>
            </a:r>
            <a:r>
              <a:rPr lang="en-AU" dirty="0" err="1">
                <a:latin typeface="Courier" pitchFamily="2" charset="0"/>
              </a:rPr>
              <a:t>fread</a:t>
            </a:r>
            <a:r>
              <a:rPr lang="en-AU" dirty="0">
                <a:latin typeface="Courier" pitchFamily="2" charset="0"/>
              </a:rPr>
              <a:t>(file=paste0("~/data/parameters_”, g, “.txt"))</a:t>
            </a: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	</a:t>
            </a:r>
            <a:r>
              <a:rPr lang="en-AU" dirty="0" err="1">
                <a:latin typeface="Courier" pitchFamily="2" charset="0"/>
              </a:rPr>
              <a:t>all_groups</a:t>
            </a:r>
            <a:r>
              <a:rPr lang="en-AU" dirty="0">
                <a:latin typeface="Courier" pitchFamily="2" charset="0"/>
              </a:rPr>
              <a:t> = </a:t>
            </a:r>
            <a:r>
              <a:rPr lang="en-AU" dirty="0" err="1">
                <a:latin typeface="Courier" pitchFamily="2" charset="0"/>
              </a:rPr>
              <a:t>cbind</a:t>
            </a:r>
            <a:r>
              <a:rPr lang="en-AU" dirty="0">
                <a:latin typeface="Courier" pitchFamily="2" charset="0"/>
              </a:rPr>
              <a:t>(</a:t>
            </a:r>
            <a:r>
              <a:rPr lang="en-AU" dirty="0" err="1">
                <a:latin typeface="Courier" pitchFamily="2" charset="0"/>
              </a:rPr>
              <a:t>all_groups</a:t>
            </a:r>
            <a:r>
              <a:rPr lang="en-AU" dirty="0">
                <a:latin typeface="Courier" pitchFamily="2" charset="0"/>
              </a:rPr>
              <a:t>, parameters)</a:t>
            </a:r>
          </a:p>
          <a:p>
            <a:pPr marL="0" indent="0">
              <a:buNone/>
            </a:pPr>
            <a:r>
              <a:rPr lang="en-AU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83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350F-A94F-0A42-FBF8-6F174946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5007-DFEA-E4C1-5DB2-96D5F91B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>
                <a:latin typeface="Courier" pitchFamily="2" charset="0"/>
              </a:rPr>
              <a:t>for (</a:t>
            </a:r>
            <a:r>
              <a:rPr lang="en-AU" sz="2800" dirty="0">
                <a:latin typeface="Courier" pitchFamily="2" charset="0"/>
              </a:rPr>
              <a:t>x </a:t>
            </a:r>
            <a:r>
              <a:rPr lang="en-AU" sz="2800" b="1" dirty="0">
                <a:latin typeface="Courier" pitchFamily="2" charset="0"/>
              </a:rPr>
              <a:t>in</a:t>
            </a:r>
            <a:r>
              <a:rPr lang="en-AU" sz="2800" dirty="0">
                <a:latin typeface="Courier" pitchFamily="2" charset="0"/>
              </a:rPr>
              <a:t> </a:t>
            </a:r>
            <a:r>
              <a:rPr lang="en-AU" sz="2800" dirty="0" err="1">
                <a:latin typeface="Courier" pitchFamily="2" charset="0"/>
              </a:rPr>
              <a:t>x_vals</a:t>
            </a:r>
            <a:r>
              <a:rPr lang="en-AU" sz="2800" b="1" dirty="0">
                <a:latin typeface="Courier" pitchFamily="2" charset="0"/>
              </a:rPr>
              <a:t>){</a:t>
            </a:r>
          </a:p>
          <a:p>
            <a:pPr marL="228600" lvl="1" indent="0">
              <a:buNone/>
            </a:pPr>
            <a:r>
              <a:rPr lang="en-AU" sz="2400" b="1" dirty="0">
                <a:latin typeface="Courier" pitchFamily="2" charset="0"/>
              </a:rPr>
              <a:t>for (</a:t>
            </a:r>
            <a:r>
              <a:rPr lang="en-AU" sz="2400" dirty="0">
                <a:latin typeface="Courier" pitchFamily="2" charset="0"/>
              </a:rPr>
              <a:t>y </a:t>
            </a:r>
            <a:r>
              <a:rPr lang="en-AU" sz="2400" b="1" dirty="0">
                <a:latin typeface="Courier" pitchFamily="2" charset="0"/>
              </a:rPr>
              <a:t>in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 err="1">
                <a:latin typeface="Courier" pitchFamily="2" charset="0"/>
              </a:rPr>
              <a:t>y_vals</a:t>
            </a:r>
            <a:r>
              <a:rPr lang="en-AU" sz="2400" b="1" dirty="0">
                <a:latin typeface="Courier" pitchFamily="2" charset="0"/>
              </a:rPr>
              <a:t>){</a:t>
            </a:r>
          </a:p>
          <a:p>
            <a:pPr marL="457200" lvl="2" indent="0">
              <a:buNone/>
            </a:pPr>
            <a:r>
              <a:rPr lang="en-AU" sz="2400" dirty="0">
                <a:latin typeface="Courier" pitchFamily="2" charset="0"/>
              </a:rPr>
              <a:t>print(paste(“x =“, x, “, y =”, y)) </a:t>
            </a:r>
          </a:p>
          <a:p>
            <a:pPr marL="228600" lvl="1" indent="0">
              <a:buNone/>
            </a:pPr>
            <a:r>
              <a:rPr lang="en-AU" sz="2400" b="1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AU" sz="2800" b="1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84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3C9B-4AA0-0A55-B05D-5BB8D887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If 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A4AD-C190-F513-50E3-26B545F4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657" y="2638043"/>
            <a:ext cx="9089571" cy="4089327"/>
          </a:xfrm>
        </p:spPr>
        <p:txBody>
          <a:bodyPr>
            <a:normAutofit/>
          </a:bodyPr>
          <a:lstStyle/>
          <a:p>
            <a:r>
              <a:rPr lang="en-AU" sz="2800" dirty="0"/>
              <a:t>If statements have the same syntax</a:t>
            </a:r>
          </a:p>
          <a:p>
            <a:r>
              <a:rPr lang="en-AU" sz="2800" dirty="0"/>
              <a:t>Can leave out else if just want to use the if statement</a:t>
            </a:r>
          </a:p>
          <a:p>
            <a:pPr marL="0" indent="0">
              <a:buNone/>
            </a:pPr>
            <a:r>
              <a:rPr lang="en-AU" sz="2800" b="1" dirty="0">
                <a:latin typeface="Courier" pitchFamily="2" charset="0"/>
              </a:rPr>
              <a:t>if (</a:t>
            </a:r>
            <a:r>
              <a:rPr lang="en-AU" sz="2800" dirty="0">
                <a:latin typeface="Courier" pitchFamily="2" charset="0"/>
              </a:rPr>
              <a:t>condition</a:t>
            </a:r>
            <a:r>
              <a:rPr lang="en-AU" sz="2800" b="1" dirty="0">
                <a:latin typeface="Courier" pitchFamily="2" charset="0"/>
              </a:rPr>
              <a:t>){</a:t>
            </a:r>
          </a:p>
          <a:p>
            <a:pPr marL="0" indent="0">
              <a:buNone/>
            </a:pPr>
            <a:r>
              <a:rPr lang="en-AU" sz="2800" dirty="0">
                <a:latin typeface="Courier" pitchFamily="2" charset="0"/>
              </a:rPr>
              <a:t>	statement</a:t>
            </a:r>
          </a:p>
          <a:p>
            <a:pPr marL="0" indent="0">
              <a:buNone/>
            </a:pPr>
            <a:r>
              <a:rPr lang="en-AU" sz="2800" b="1" dirty="0">
                <a:latin typeface="Courier" pitchFamily="2" charset="0"/>
              </a:rPr>
              <a:t>} else {</a:t>
            </a:r>
          </a:p>
          <a:p>
            <a:pPr marL="0" indent="0">
              <a:buNone/>
            </a:pPr>
            <a:r>
              <a:rPr lang="en-AU" sz="2800" dirty="0">
                <a:latin typeface="Courier" pitchFamily="2" charset="0"/>
              </a:rPr>
              <a:t>	statement</a:t>
            </a:r>
          </a:p>
          <a:p>
            <a:pPr marL="0" indent="0">
              <a:buNone/>
            </a:pPr>
            <a:r>
              <a:rPr lang="en-AU" sz="2800" b="1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9984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{0FCF121C-9A1A-E24A-9455-22033258182F}tf10001120</Template>
  <TotalTime>202</TotalTime>
  <Words>492</Words>
  <Application>Microsoft Macintosh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</vt:lpstr>
      <vt:lpstr>Gill Sans MT</vt:lpstr>
      <vt:lpstr>Parcel</vt:lpstr>
      <vt:lpstr>Iterative Functions</vt:lpstr>
      <vt:lpstr>Outline for today</vt:lpstr>
      <vt:lpstr>Quick Recap</vt:lpstr>
      <vt:lpstr>Quick Recap</vt:lpstr>
      <vt:lpstr>For loops</vt:lpstr>
      <vt:lpstr>For loop examples</vt:lpstr>
      <vt:lpstr>For loop examples</vt:lpstr>
      <vt:lpstr>Nested loops</vt:lpstr>
      <vt:lpstr>If else statements</vt:lpstr>
      <vt:lpstr>Apply functions</vt:lpstr>
      <vt:lpstr>Apply functions</vt:lpstr>
      <vt:lpstr>Apply functions</vt:lpstr>
      <vt:lpstr>Example - apply</vt:lpstr>
      <vt:lpstr>Example - lapply</vt:lpstr>
      <vt:lpstr>Example - sapply</vt:lpstr>
      <vt:lpstr>Exercise time!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Functions</dc:title>
  <dc:creator>Olivia Lenore Johnson</dc:creator>
  <cp:lastModifiedBy>Olivia Lenore Johnson</cp:lastModifiedBy>
  <cp:revision>4</cp:revision>
  <dcterms:created xsi:type="dcterms:W3CDTF">2022-07-26T09:44:14Z</dcterms:created>
  <dcterms:modified xsi:type="dcterms:W3CDTF">2022-07-27T07:37:40Z</dcterms:modified>
</cp:coreProperties>
</file>