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7" r:id="rId6"/>
    <p:sldId id="269" r:id="rId7"/>
    <p:sldId id="272" r:id="rId8"/>
    <p:sldId id="273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4"/>
    <p:restoredTop sz="94694"/>
  </p:normalViewPr>
  <p:slideViewPr>
    <p:cSldViewPr snapToGrid="0" showGuides="1">
      <p:cViewPr varScale="1">
        <p:scale>
          <a:sx n="81" d="100"/>
          <a:sy n="81" d="100"/>
        </p:scale>
        <p:origin x="184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FF48D-584E-B34D-A6ED-A3CDD83DF0EA}" type="datetimeFigureOut">
              <a:rPr lang="en-AU" smtClean="0"/>
              <a:t>23/8/2022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B922-40BF-C240-BDD2-232FA4E8D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4B922-40BF-C240-BDD2-232FA4E8DB3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5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758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72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1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86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24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8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7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49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4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7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B1B13E-9B3E-5246-8F5F-A94BA337C4D3}" type="datetimeFigureOut">
              <a:rPr lang="en-AU" smtClean="0"/>
              <a:t>23/8/2022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3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CD9D-846D-71BD-753D-F4303E412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Manipulating </a:t>
            </a:r>
            <a:r>
              <a:rPr lang="en-AU" dirty="0" err="1"/>
              <a:t>Data.tables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07E8-AC89-61BA-F5C7-042B7E942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Olivia Johnson</a:t>
            </a:r>
          </a:p>
          <a:p>
            <a:r>
              <a:rPr lang="en-AU" dirty="0"/>
              <a:t>Adelaide Code Club</a:t>
            </a:r>
          </a:p>
          <a:p>
            <a:r>
              <a:rPr lang="en-AU" dirty="0"/>
              <a:t>25 August 2022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92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015-0076-5C8B-122B-926F32E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2834640"/>
            <a:ext cx="7729728" cy="1188720"/>
          </a:xfrm>
        </p:spPr>
        <p:txBody>
          <a:bodyPr/>
          <a:lstStyle/>
          <a:p>
            <a:r>
              <a:rPr lang="en-AU" dirty="0"/>
              <a:t>Exercise time!</a:t>
            </a:r>
          </a:p>
        </p:txBody>
      </p:sp>
    </p:spTree>
    <p:extLst>
      <p:ext uri="{BB962C8B-B14F-4D97-AF65-F5344CB8AC3E}">
        <p14:creationId xmlns:p14="http://schemas.microsoft.com/office/powerpoint/2010/main" val="3822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71D-C629-EFCE-B218-B26CBF75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09AA-C396-DF4C-3B81-C26AE5C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1" y="2427514"/>
            <a:ext cx="8719458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Recap of last week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Adding columns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Converting columns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Extracting summaries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Time to practise!</a:t>
            </a:r>
          </a:p>
          <a:p>
            <a:pPr>
              <a:lnSpc>
                <a:spcPct val="150000"/>
              </a:lnSpc>
            </a:pPr>
            <a:endParaRPr lang="en-AU" sz="2800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03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D9BA-0466-7806-058D-EBAC037C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3CA7-D4A8-A11B-9208-D9C7A878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3" y="2529183"/>
            <a:ext cx="9960429" cy="3577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 err="1"/>
              <a:t>data.table</a:t>
            </a:r>
            <a:r>
              <a:rPr lang="en-AU" sz="2800" dirty="0"/>
              <a:t> considered the fasted R package for data manipulation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Create/read in data</a:t>
            </a:r>
          </a:p>
          <a:p>
            <a:pPr lvl="1">
              <a:lnSpc>
                <a:spcPct val="150000"/>
              </a:lnSpc>
            </a:pPr>
            <a:r>
              <a:rPr lang="en-AU" sz="2200" b="1" dirty="0" err="1">
                <a:latin typeface="Courier" pitchFamily="2" charset="0"/>
              </a:rPr>
              <a:t>fread</a:t>
            </a:r>
            <a:r>
              <a:rPr lang="en-AU" sz="2200" b="1" dirty="0">
                <a:latin typeface="Courier" pitchFamily="2" charset="0"/>
              </a:rPr>
              <a:t>(</a:t>
            </a:r>
            <a:r>
              <a:rPr lang="en-AU" sz="2200" dirty="0">
                <a:latin typeface="Courier" pitchFamily="2" charset="0"/>
              </a:rPr>
              <a:t>path to data or webpage</a:t>
            </a:r>
            <a:r>
              <a:rPr lang="en-AU" sz="22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b="1" dirty="0" err="1">
                <a:latin typeface="Courier" pitchFamily="2" charset="0"/>
              </a:rPr>
              <a:t>setDT</a:t>
            </a:r>
            <a:r>
              <a:rPr lang="en-AU" sz="2000" b="1" dirty="0">
                <a:latin typeface="Courier" pitchFamily="2" charset="0"/>
              </a:rPr>
              <a:t>(</a:t>
            </a:r>
            <a:r>
              <a:rPr lang="en-AU" sz="2000" dirty="0">
                <a:latin typeface="Courier" pitchFamily="2" charset="0"/>
              </a:rPr>
              <a:t>data frames and lists</a:t>
            </a:r>
            <a:r>
              <a:rPr lang="en-AU" sz="20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b="1" dirty="0" err="1">
                <a:latin typeface="Courier" pitchFamily="2" charset="0"/>
              </a:rPr>
              <a:t>as.data.table</a:t>
            </a:r>
            <a:r>
              <a:rPr lang="en-AU" sz="2000" b="1" dirty="0">
                <a:latin typeface="Courier" pitchFamily="2" charset="0"/>
              </a:rPr>
              <a:t>(</a:t>
            </a:r>
            <a:r>
              <a:rPr lang="en-AU" sz="2000" dirty="0">
                <a:latin typeface="Courier" pitchFamily="2" charset="0"/>
              </a:rPr>
              <a:t>for other structures</a:t>
            </a:r>
            <a:r>
              <a:rPr lang="en-AU" sz="20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b="1" dirty="0" err="1">
                <a:latin typeface="Courier" pitchFamily="2" charset="0"/>
              </a:rPr>
              <a:t>data.table</a:t>
            </a:r>
            <a:r>
              <a:rPr lang="en-AU" sz="2000" b="1" dirty="0">
                <a:latin typeface="Courier" pitchFamily="2" charset="0"/>
              </a:rPr>
              <a:t>(</a:t>
            </a:r>
            <a:r>
              <a:rPr lang="en-AU" sz="2000" dirty="0">
                <a:latin typeface="Courier" pitchFamily="2" charset="0"/>
              </a:rPr>
              <a:t>values</a:t>
            </a:r>
            <a:r>
              <a:rPr lang="en-AU" sz="20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AU" sz="2800" b="1" dirty="0">
              <a:latin typeface="Courier" pitchFamily="2" charset="0"/>
            </a:endParaRPr>
          </a:p>
          <a:p>
            <a:pPr lvl="1">
              <a:lnSpc>
                <a:spcPct val="150000"/>
              </a:lnSpc>
            </a:pPr>
            <a:endParaRPr lang="en-AU" sz="2600" dirty="0"/>
          </a:p>
          <a:p>
            <a:pPr marL="0" indent="0">
              <a:lnSpc>
                <a:spcPct val="150000"/>
              </a:lnSpc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738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2D94-2153-953D-3C67-D70AC7E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914B-6EA7-ED72-BC74-6F9CE26D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2536372"/>
            <a:ext cx="10254343" cy="3799114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+mj-lt"/>
              </a:rPr>
              <a:t>Basic syntax</a:t>
            </a:r>
          </a:p>
          <a:p>
            <a:pPr marL="0" indent="0" algn="ctr">
              <a:buNone/>
            </a:pPr>
            <a:r>
              <a:rPr lang="en-AU" sz="2800" b="1" dirty="0">
                <a:latin typeface="Courier" pitchFamily="2" charset="0"/>
              </a:rPr>
              <a:t>DT[i, j, by]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Use square brackets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i </a:t>
            </a:r>
            <a:r>
              <a:rPr lang="en-AU" sz="2000" dirty="0">
                <a:latin typeface="Courier" pitchFamily="2" charset="0"/>
              </a:rPr>
              <a:t>subsets rows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j </a:t>
            </a:r>
            <a:r>
              <a:rPr lang="en-AU" sz="2000" dirty="0">
                <a:latin typeface="Courier" pitchFamily="2" charset="0"/>
              </a:rPr>
              <a:t>subsets columns</a:t>
            </a:r>
            <a:endParaRPr lang="en-AU" sz="2000" b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Group by </a:t>
            </a:r>
            <a:r>
              <a:rPr lang="en-AU" sz="2000" b="1" dirty="0">
                <a:latin typeface="Courier" pitchFamily="2" charset="0"/>
              </a:rPr>
              <a:t>by</a:t>
            </a:r>
          </a:p>
          <a:p>
            <a:endParaRPr lang="en-AU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8809-FECA-7707-96E3-B749C48C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C24-B2D6-3053-FB54-3340D52F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68" y="2648930"/>
            <a:ext cx="8894064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Can apply functions to the data</a:t>
            </a:r>
          </a:p>
          <a:p>
            <a:pPr lvl="1"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DT[, </a:t>
            </a:r>
            <a:r>
              <a:rPr lang="en-AU" sz="2200" b="1" dirty="0">
                <a:latin typeface="Courier" pitchFamily="2" charset="0"/>
              </a:rPr>
              <a:t>sum</a:t>
            </a:r>
            <a:r>
              <a:rPr lang="en-AU" sz="2200" dirty="0">
                <a:latin typeface="Courier" pitchFamily="2" charset="0"/>
              </a:rPr>
              <a:t>(column)]</a:t>
            </a:r>
          </a:p>
          <a:p>
            <a:pPr lvl="1"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DT[, </a:t>
            </a:r>
            <a:r>
              <a:rPr lang="en-AU" sz="2200" b="1" dirty="0">
                <a:latin typeface="Courier" pitchFamily="2" charset="0"/>
              </a:rPr>
              <a:t>mean</a:t>
            </a:r>
            <a:r>
              <a:rPr lang="en-AU" sz="2200" dirty="0">
                <a:latin typeface="Courier" pitchFamily="2" charset="0"/>
              </a:rPr>
              <a:t>(col2),by=“col1”]</a:t>
            </a:r>
          </a:p>
          <a:p>
            <a:pPr lvl="1">
              <a:lnSpc>
                <a:spcPct val="150000"/>
              </a:lnSpc>
            </a:pPr>
            <a:r>
              <a:rPr lang="en-AU" sz="2200" b="1" dirty="0">
                <a:latin typeface="Courier" pitchFamily="2" charset="0"/>
              </a:rPr>
              <a:t>.N  </a:t>
            </a:r>
            <a:r>
              <a:rPr lang="en-AU" sz="2200" dirty="0">
                <a:latin typeface="Courier" pitchFamily="2" charset="0"/>
              </a:rPr>
              <a:t>- returns the number of rows, goes in j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FA11-4D7F-6C7F-6F3E-4DDB9A5C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2"/>
          <a:stretch/>
        </p:blipFill>
        <p:spPr>
          <a:xfrm>
            <a:off x="4592030" y="5332041"/>
            <a:ext cx="3007940" cy="13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3DD2-7A66-74DE-BB01-CCDFBCA1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columns (</a:t>
            </a:r>
            <a:r>
              <a:rPr lang="en-AU" dirty="0">
                <a:latin typeface="Courier" pitchFamily="2" charset="0"/>
              </a:rPr>
              <a:t> := 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5397-7A08-F722-8ABE-8D02997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57" y="2638044"/>
            <a:ext cx="9789260" cy="3920411"/>
          </a:xfrm>
        </p:spPr>
        <p:txBody>
          <a:bodyPr>
            <a:normAutofit/>
          </a:bodyPr>
          <a:lstStyle/>
          <a:p>
            <a:r>
              <a:rPr lang="en-AU" sz="2400" dirty="0" err="1"/>
              <a:t>Data.table</a:t>
            </a:r>
            <a:r>
              <a:rPr lang="en-AU" sz="2400" dirty="0"/>
              <a:t> allows you to compute values and add them to the table in a new column</a:t>
            </a:r>
          </a:p>
          <a:p>
            <a:r>
              <a:rPr lang="en-AU" sz="2400" dirty="0"/>
              <a:t>Can use other columns to compute values</a:t>
            </a:r>
          </a:p>
          <a:p>
            <a:pPr marL="0" indent="0" algn="ctr">
              <a:buNone/>
            </a:pPr>
            <a:r>
              <a:rPr lang="en-AU" sz="2400" dirty="0">
                <a:latin typeface="Courier" pitchFamily="2" charset="0"/>
              </a:rPr>
              <a:t>DT[, </a:t>
            </a:r>
            <a:r>
              <a:rPr lang="en-AU" sz="2400" dirty="0" err="1">
                <a:latin typeface="Courier" pitchFamily="2" charset="0"/>
              </a:rPr>
              <a:t>col_name</a:t>
            </a:r>
            <a:r>
              <a:rPr lang="en-AU" sz="2400" b="1" dirty="0">
                <a:latin typeface="Courier" pitchFamily="2" charset="0"/>
              </a:rPr>
              <a:t>:=</a:t>
            </a:r>
            <a:r>
              <a:rPr lang="en-AU" sz="2400" dirty="0">
                <a:latin typeface="Courier" pitchFamily="2" charset="0"/>
              </a:rPr>
              <a:t>function or equation]</a:t>
            </a:r>
          </a:p>
          <a:p>
            <a:r>
              <a:rPr lang="en-AU" sz="2400" dirty="0" err="1"/>
              <a:t>ie</a:t>
            </a:r>
            <a:r>
              <a:rPr lang="en-AU" sz="2400" dirty="0"/>
              <a:t>. </a:t>
            </a:r>
            <a:r>
              <a:rPr lang="en-AU" sz="2400" dirty="0">
                <a:latin typeface="Courier" pitchFamily="2" charset="0"/>
              </a:rPr>
              <a:t>iris[, </a:t>
            </a:r>
            <a:r>
              <a:rPr lang="en-AU" sz="2400" dirty="0" err="1">
                <a:latin typeface="Courier" pitchFamily="2" charset="0"/>
              </a:rPr>
              <a:t>sepal_ratio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b="1" dirty="0">
                <a:latin typeface="Courier" pitchFamily="2" charset="0"/>
              </a:rPr>
              <a:t>:=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 err="1">
                <a:latin typeface="Courier" pitchFamily="2" charset="0"/>
              </a:rPr>
              <a:t>Sepal.Width</a:t>
            </a:r>
            <a:r>
              <a:rPr lang="en-AU" sz="2400" dirty="0">
                <a:latin typeface="Courier" pitchFamily="2" charset="0"/>
              </a:rPr>
              <a:t>/</a:t>
            </a:r>
            <a:r>
              <a:rPr lang="en-AU" sz="2400" dirty="0" err="1">
                <a:latin typeface="Courier" pitchFamily="2" charset="0"/>
              </a:rPr>
              <a:t>Sepal.Length</a:t>
            </a:r>
            <a:r>
              <a:rPr lang="en-AU" sz="2400" dirty="0">
                <a:latin typeface="Courier" pitchFamily="2" charset="0"/>
              </a:rPr>
              <a:t>]</a:t>
            </a:r>
          </a:p>
          <a:p>
            <a:r>
              <a:rPr lang="en-AU" sz="2400" dirty="0">
                <a:latin typeface="Courier" pitchFamily="2" charset="0"/>
              </a:rPr>
              <a:t>iris[, </a:t>
            </a:r>
            <a:r>
              <a:rPr lang="en-AU" sz="2400" dirty="0" err="1">
                <a:latin typeface="Courier" pitchFamily="2" charset="0"/>
              </a:rPr>
              <a:t>species_ratio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b="1" dirty="0">
                <a:latin typeface="Courier" pitchFamily="2" charset="0"/>
              </a:rPr>
              <a:t>:=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 err="1">
                <a:latin typeface="Courier" pitchFamily="2" charset="0"/>
              </a:rPr>
              <a:t>Sepal.Width</a:t>
            </a:r>
            <a:r>
              <a:rPr lang="en-AU" sz="2400" dirty="0">
                <a:latin typeface="Courier" pitchFamily="2" charset="0"/>
              </a:rPr>
              <a:t>/</a:t>
            </a:r>
            <a:r>
              <a:rPr lang="en-AU" sz="2400" dirty="0" err="1">
                <a:latin typeface="Courier" pitchFamily="2" charset="0"/>
              </a:rPr>
              <a:t>Sepal.Length</a:t>
            </a:r>
            <a:r>
              <a:rPr lang="en-AU" sz="2400" dirty="0">
                <a:latin typeface="Courier" pitchFamily="2" charset="0"/>
              </a:rPr>
              <a:t>, by=“species”] </a:t>
            </a:r>
          </a:p>
          <a:p>
            <a:pPr lvl="1"/>
            <a:r>
              <a:rPr lang="en-AU" sz="2000" dirty="0">
                <a:latin typeface="+mj-lt"/>
              </a:rPr>
              <a:t>this will assign the same value to all observations in each grouping</a:t>
            </a:r>
          </a:p>
        </p:txBody>
      </p:sp>
    </p:spTree>
    <p:extLst>
      <p:ext uri="{BB962C8B-B14F-4D97-AF65-F5344CB8AC3E}">
        <p14:creationId xmlns:p14="http://schemas.microsoft.com/office/powerpoint/2010/main" val="33469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3DD2-7A66-74DE-BB01-CCDFBCA1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5397-7A08-F722-8ABE-8D02997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57" y="2638044"/>
            <a:ext cx="9437914" cy="31019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Can compute multiple columns at once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2800" dirty="0">
                <a:latin typeface="Courier" pitchFamily="2" charset="0"/>
              </a:rPr>
              <a:t>DT[, </a:t>
            </a:r>
            <a:r>
              <a:rPr lang="en-AU" sz="2800" b="1" dirty="0">
                <a:latin typeface="Courier" pitchFamily="2" charset="0"/>
              </a:rPr>
              <a:t>‘:=‘ (</a:t>
            </a:r>
            <a:r>
              <a:rPr lang="en-AU" sz="2800" dirty="0">
                <a:latin typeface="Courier" pitchFamily="2" charset="0"/>
              </a:rPr>
              <a:t>col_1</a:t>
            </a:r>
            <a:r>
              <a:rPr lang="en-AU" sz="2800" b="1" dirty="0">
                <a:latin typeface="Courier" pitchFamily="2" charset="0"/>
              </a:rPr>
              <a:t>=</a:t>
            </a:r>
            <a:r>
              <a:rPr lang="en-AU" sz="2800" dirty="0">
                <a:latin typeface="Courier" pitchFamily="2" charset="0"/>
              </a:rPr>
              <a:t>value</a:t>
            </a:r>
            <a:r>
              <a:rPr lang="en-AU" sz="2800" b="1" dirty="0">
                <a:latin typeface="Courier" pitchFamily="2" charset="0"/>
              </a:rPr>
              <a:t>, </a:t>
            </a:r>
            <a:r>
              <a:rPr lang="en-AU" sz="2800" dirty="0">
                <a:latin typeface="Courier" pitchFamily="2" charset="0"/>
              </a:rPr>
              <a:t>col_2</a:t>
            </a:r>
            <a:r>
              <a:rPr lang="en-AU" sz="2800" b="1" dirty="0">
                <a:latin typeface="Courier" pitchFamily="2" charset="0"/>
              </a:rPr>
              <a:t>=</a:t>
            </a:r>
            <a:r>
              <a:rPr lang="en-AU" sz="2800" dirty="0">
                <a:latin typeface="Courier" pitchFamily="2" charset="0"/>
              </a:rPr>
              <a:t>value</a:t>
            </a:r>
            <a:r>
              <a:rPr lang="en-AU" sz="2800" b="1" dirty="0">
                <a:latin typeface="Courier" pitchFamily="2" charset="0"/>
              </a:rPr>
              <a:t>)</a:t>
            </a:r>
            <a:r>
              <a:rPr lang="en-AU" sz="2800" dirty="0">
                <a:latin typeface="Courier" pitchFamily="2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AU" sz="2800" dirty="0" err="1"/>
              <a:t>ie</a:t>
            </a:r>
            <a:r>
              <a:rPr lang="en-AU" sz="2800" dirty="0"/>
              <a:t>. </a:t>
            </a:r>
            <a:r>
              <a:rPr lang="en-AU" sz="2800" dirty="0">
                <a:latin typeface="Courier" pitchFamily="2" charset="0"/>
              </a:rPr>
              <a:t>iris[, ‘</a:t>
            </a:r>
            <a:r>
              <a:rPr lang="en-AU" sz="2800" b="1" dirty="0">
                <a:latin typeface="Courier" pitchFamily="2" charset="0"/>
              </a:rPr>
              <a:t>:=‘</a:t>
            </a:r>
            <a:r>
              <a:rPr lang="en-AU" sz="2800" dirty="0">
                <a:latin typeface="Courier" pitchFamily="2" charset="0"/>
              </a:rPr>
              <a:t> (</a:t>
            </a:r>
            <a:r>
              <a:rPr lang="en-AU" sz="2800" dirty="0" err="1">
                <a:latin typeface="Courier" pitchFamily="2" charset="0"/>
              </a:rPr>
              <a:t>Sepal_ratio</a:t>
            </a:r>
            <a:r>
              <a:rPr lang="en-AU" sz="2800" dirty="0">
                <a:latin typeface="Courier" pitchFamily="2" charset="0"/>
              </a:rPr>
              <a:t>=</a:t>
            </a:r>
            <a:r>
              <a:rPr lang="en-AU" sz="2800" dirty="0" err="1">
                <a:latin typeface="Courier" pitchFamily="2" charset="0"/>
              </a:rPr>
              <a:t>Sepal.Width</a:t>
            </a:r>
            <a:r>
              <a:rPr lang="en-AU" sz="2800" dirty="0">
                <a:latin typeface="Courier" pitchFamily="2" charset="0"/>
              </a:rPr>
              <a:t>/</a:t>
            </a:r>
            <a:r>
              <a:rPr lang="en-AU" sz="2800" dirty="0" err="1">
                <a:latin typeface="Courier" pitchFamily="2" charset="0"/>
              </a:rPr>
              <a:t>Sepal.Length</a:t>
            </a:r>
            <a:r>
              <a:rPr lang="en-AU" sz="2800" dirty="0">
                <a:latin typeface="Courier" pitchFamily="2" charset="0"/>
              </a:rPr>
              <a:t>, </a:t>
            </a:r>
            <a:r>
              <a:rPr lang="en-AU" sz="2800" dirty="0" err="1">
                <a:latin typeface="Courier" pitchFamily="2" charset="0"/>
              </a:rPr>
              <a:t>Petal_ratio</a:t>
            </a:r>
            <a:r>
              <a:rPr lang="en-AU" sz="2800" dirty="0">
                <a:latin typeface="Courier" pitchFamily="2" charset="0"/>
              </a:rPr>
              <a:t>=</a:t>
            </a:r>
            <a:r>
              <a:rPr lang="en-AU" sz="2800" dirty="0" err="1">
                <a:latin typeface="Courier" pitchFamily="2" charset="0"/>
              </a:rPr>
              <a:t>Petal.Width</a:t>
            </a:r>
            <a:r>
              <a:rPr lang="en-AU" sz="2800" dirty="0">
                <a:latin typeface="Courier" pitchFamily="2" charset="0"/>
              </a:rPr>
              <a:t>/</a:t>
            </a:r>
            <a:r>
              <a:rPr lang="en-AU" sz="2800" dirty="0" err="1">
                <a:latin typeface="Courier" pitchFamily="2" charset="0"/>
              </a:rPr>
              <a:t>Petal.Length</a:t>
            </a:r>
            <a:r>
              <a:rPr lang="en-AU" sz="2800" dirty="0">
                <a:latin typeface="Courier" pitchFamily="2" charset="0"/>
              </a:rPr>
              <a:t>)]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7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BDD1-E0B7-2280-DC6B-96808447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B32B-900E-3EC8-8475-2D77F653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65" y="2638044"/>
            <a:ext cx="9301655" cy="3101983"/>
          </a:xfrm>
        </p:spPr>
        <p:txBody>
          <a:bodyPr>
            <a:normAutofit/>
          </a:bodyPr>
          <a:lstStyle/>
          <a:p>
            <a:r>
              <a:rPr lang="en-AU" sz="2800" dirty="0"/>
              <a:t>Can also use := to covert the data type of column values</a:t>
            </a:r>
          </a:p>
          <a:p>
            <a:pPr marL="0" indent="0">
              <a:buNone/>
            </a:pPr>
            <a:r>
              <a:rPr lang="en-AU" sz="2800" dirty="0">
                <a:latin typeface="Courier" pitchFamily="2" charset="0"/>
              </a:rPr>
              <a:t>		DT[, b := </a:t>
            </a:r>
            <a:r>
              <a:rPr lang="en-AU" sz="2800" dirty="0" err="1">
                <a:latin typeface="Courier" pitchFamily="2" charset="0"/>
              </a:rPr>
              <a:t>as.integer</a:t>
            </a:r>
            <a:r>
              <a:rPr lang="en-AU" sz="2800" dirty="0">
                <a:latin typeface="Courier" pitchFamily="2" charset="0"/>
              </a:rPr>
              <a:t>(b)]</a:t>
            </a:r>
          </a:p>
          <a:p>
            <a:pPr marL="0" indent="0">
              <a:buNone/>
            </a:pPr>
            <a:endParaRPr lang="en-AU" sz="2800" dirty="0">
              <a:latin typeface="Courier" pitchFamily="2" charset="0"/>
            </a:endParaRPr>
          </a:p>
          <a:p>
            <a:r>
              <a:rPr lang="en-AU" sz="2800" dirty="0"/>
              <a:t>And delete columns</a:t>
            </a:r>
          </a:p>
          <a:p>
            <a:pPr marL="0" indent="0">
              <a:buNone/>
            </a:pPr>
            <a:r>
              <a:rPr lang="en-AU" sz="2800" dirty="0">
                <a:latin typeface="Courier" pitchFamily="2" charset="0"/>
              </a:rPr>
              <a:t>		DT[, b := NULL ]</a:t>
            </a:r>
          </a:p>
          <a:p>
            <a:endParaRPr lang="en-AU" sz="2800" dirty="0"/>
          </a:p>
          <a:p>
            <a:pPr marL="0" indent="0">
              <a:buNone/>
            </a:pPr>
            <a:endParaRPr lang="en-AU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0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F294-81AC-F475-8D2A-D343519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8198-1F15-BD28-8CF6-68AE1525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4" y="2638044"/>
            <a:ext cx="9318172" cy="3101983"/>
          </a:xfrm>
        </p:spPr>
        <p:txBody>
          <a:bodyPr>
            <a:normAutofit/>
          </a:bodyPr>
          <a:lstStyle/>
          <a:p>
            <a:r>
              <a:rPr lang="en-AU" sz="2400" dirty="0"/>
              <a:t>You can also calculate values from a </a:t>
            </a:r>
            <a:r>
              <a:rPr lang="en-AU" sz="2400" dirty="0" err="1"/>
              <a:t>data.table</a:t>
            </a:r>
            <a:r>
              <a:rPr lang="en-AU" sz="2400" dirty="0"/>
              <a:t> and output them in another </a:t>
            </a:r>
            <a:r>
              <a:rPr lang="en-AU" sz="2400" dirty="0" err="1"/>
              <a:t>data.table</a:t>
            </a:r>
            <a:endParaRPr lang="en-AU" sz="2400" dirty="0"/>
          </a:p>
          <a:p>
            <a:pPr marL="0" indent="0">
              <a:buNone/>
            </a:pPr>
            <a:r>
              <a:rPr lang="en-AU" sz="2400" dirty="0">
                <a:latin typeface="Courier" pitchFamily="2" charset="0"/>
              </a:rPr>
              <a:t>dt[, </a:t>
            </a:r>
            <a:r>
              <a:rPr lang="en-AU" sz="2400" b="1" dirty="0">
                <a:latin typeface="Courier" pitchFamily="2" charset="0"/>
              </a:rPr>
              <a:t>.(</a:t>
            </a:r>
            <a:r>
              <a:rPr lang="en-AU" sz="2400" dirty="0">
                <a:latin typeface="Courier" pitchFamily="2" charset="0"/>
              </a:rPr>
              <a:t>mean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latin typeface="Courier" pitchFamily="2" charset="0"/>
              </a:rPr>
              <a:t>mean(</a:t>
            </a:r>
            <a:r>
              <a:rPr lang="en-AU" sz="2400" dirty="0" err="1">
                <a:latin typeface="Courier" pitchFamily="2" charset="0"/>
              </a:rPr>
              <a:t>Petal.Length</a:t>
            </a:r>
            <a:r>
              <a:rPr lang="en-AU" sz="2400" dirty="0">
                <a:latin typeface="Courier" pitchFamily="2" charset="0"/>
              </a:rPr>
              <a:t>), median=median(</a:t>
            </a:r>
            <a:r>
              <a:rPr lang="en-AU" sz="2400" dirty="0" err="1">
                <a:latin typeface="Courier" pitchFamily="2" charset="0"/>
              </a:rPr>
              <a:t>Petal.Length</a:t>
            </a:r>
            <a:r>
              <a:rPr lang="en-AU" sz="2400" dirty="0">
                <a:latin typeface="Courier" pitchFamily="2" charset="0"/>
              </a:rPr>
              <a:t>), min=min(</a:t>
            </a:r>
            <a:r>
              <a:rPr lang="en-AU" sz="2400" dirty="0" err="1">
                <a:latin typeface="Courier" pitchFamily="2" charset="0"/>
              </a:rPr>
              <a:t>Petal.Length</a:t>
            </a:r>
            <a:r>
              <a:rPr lang="en-AU" sz="2400" dirty="0">
                <a:latin typeface="Courier" pitchFamily="2" charset="0"/>
              </a:rPr>
              <a:t>), max=max(</a:t>
            </a:r>
            <a:r>
              <a:rPr lang="en-AU" sz="2400" dirty="0" err="1">
                <a:latin typeface="Courier" pitchFamily="2" charset="0"/>
              </a:rPr>
              <a:t>Petal.Length</a:t>
            </a:r>
            <a:r>
              <a:rPr lang="en-AU" sz="2400" dirty="0">
                <a:latin typeface="Courier" pitchFamily="2" charset="0"/>
              </a:rPr>
              <a:t>)</a:t>
            </a:r>
            <a:r>
              <a:rPr lang="en-AU" sz="2400" b="1" dirty="0">
                <a:latin typeface="Courier" pitchFamily="2" charset="0"/>
              </a:rPr>
              <a:t>)</a:t>
            </a:r>
            <a:r>
              <a:rPr lang="en-AU" sz="2400" dirty="0">
                <a:latin typeface="Courier" pitchFamily="2" charset="0"/>
              </a:rPr>
              <a:t>, by=‘Species’]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79024-6ABF-A958-B5AA-4E6CCE93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5479949"/>
            <a:ext cx="402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61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653</TotalTime>
  <Words>376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Gill Sans MT</vt:lpstr>
      <vt:lpstr>Parcel</vt:lpstr>
      <vt:lpstr>Manipulating Data.tables</vt:lpstr>
      <vt:lpstr>Outline for today</vt:lpstr>
      <vt:lpstr>Recap</vt:lpstr>
      <vt:lpstr>recap</vt:lpstr>
      <vt:lpstr>recap</vt:lpstr>
      <vt:lpstr>Adding columns ( := )</vt:lpstr>
      <vt:lpstr>Adding multiple columns</vt:lpstr>
      <vt:lpstr>Converting columns</vt:lpstr>
      <vt:lpstr>Extracting summaries</vt:lpstr>
      <vt:lpstr>Exercise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Data.table</dc:title>
  <dc:creator>Olivia Lenore Johnson</dc:creator>
  <cp:lastModifiedBy>Olivia Lenore Johnson</cp:lastModifiedBy>
  <cp:revision>6</cp:revision>
  <dcterms:created xsi:type="dcterms:W3CDTF">2022-08-10T04:51:40Z</dcterms:created>
  <dcterms:modified xsi:type="dcterms:W3CDTF">2022-08-23T12:12:06Z</dcterms:modified>
</cp:coreProperties>
</file>