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73" r:id="rId8"/>
    <p:sldId id="275" r:id="rId9"/>
    <p:sldId id="262" r:id="rId10"/>
    <p:sldId id="268" r:id="rId11"/>
    <p:sldId id="269" r:id="rId12"/>
    <p:sldId id="270" r:id="rId13"/>
    <p:sldId id="271" r:id="rId14"/>
    <p:sldId id="264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54"/>
    <p:restoredTop sz="96327"/>
  </p:normalViewPr>
  <p:slideViewPr>
    <p:cSldViewPr snapToGrid="0" snapToObjects="1" showGuides="1">
      <p:cViewPr varScale="1">
        <p:scale>
          <a:sx n="65" d="100"/>
          <a:sy n="65" d="100"/>
        </p:scale>
        <p:origin x="240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6/16/22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6/16/22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6/16/22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6/16/22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6/16/22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6/16/22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6/16/22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72E5-1798-CD0A-FA5D-6272FB21A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Manipulating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C0173-0908-85F8-409E-46476B5E0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Adelaide Code Club</a:t>
            </a:r>
          </a:p>
          <a:p>
            <a:r>
              <a:rPr lang="en-AU" dirty="0"/>
              <a:t>16/06/2022</a:t>
            </a:r>
          </a:p>
        </p:txBody>
      </p:sp>
    </p:spTree>
    <p:extLst>
      <p:ext uri="{BB962C8B-B14F-4D97-AF65-F5344CB8AC3E}">
        <p14:creationId xmlns:p14="http://schemas.microsoft.com/office/powerpoint/2010/main" val="145998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setdiff(x,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setequal(x,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CB66AA-4B22-437D-83C5-744E39CA7AB7}"/>
              </a:ext>
            </a:extLst>
          </p:cNvPr>
          <p:cNvSpPr/>
          <p:nvPr/>
        </p:nvSpPr>
        <p:spPr>
          <a:xfrm>
            <a:off x="495300" y="3428999"/>
            <a:ext cx="11252200" cy="317745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94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setdiff(x,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setequal(x,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88BF77-85A2-63E1-0903-CAA927F40941}"/>
              </a:ext>
            </a:extLst>
          </p:cNvPr>
          <p:cNvSpPr/>
          <p:nvPr/>
        </p:nvSpPr>
        <p:spPr>
          <a:xfrm>
            <a:off x="730250" y="4451350"/>
            <a:ext cx="11017250" cy="20447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75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setdiff(x,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setequal(x,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sz="2800" dirty="0"/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3FEFDF-A436-5D2A-6D80-FFE26EE508BE}"/>
              </a:ext>
            </a:extLst>
          </p:cNvPr>
          <p:cNvSpPr/>
          <p:nvPr/>
        </p:nvSpPr>
        <p:spPr>
          <a:xfrm>
            <a:off x="709542" y="5473700"/>
            <a:ext cx="9251322" cy="11887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37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6ED7-8FD4-6579-9557-ED070518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Comparing similar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5C974-7069-05D2-D455-349AE8D8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2" y="2638044"/>
            <a:ext cx="9251322" cy="421995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intersect(x, y)– </a:t>
            </a:r>
            <a:r>
              <a:rPr lang="en-AU" sz="2800" dirty="0"/>
              <a:t>rows that are in both x and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setdiff(x, y)– </a:t>
            </a:r>
            <a:r>
              <a:rPr lang="en-AU" sz="2800" dirty="0"/>
              <a:t>rows that are in x but not y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union(x, y)– </a:t>
            </a:r>
            <a:r>
              <a:rPr lang="en-AU" sz="2800" dirty="0"/>
              <a:t>rows that’s are in x or y but without duplicates.</a:t>
            </a:r>
          </a:p>
          <a:p>
            <a:pPr>
              <a:lnSpc>
                <a:spcPct val="200000"/>
              </a:lnSpc>
            </a:pPr>
            <a:r>
              <a:rPr lang="en-AU" sz="2800" b="1" dirty="0">
                <a:latin typeface="Courier" pitchFamily="2" charset="0"/>
              </a:rPr>
              <a:t>setequal(x, y)– </a:t>
            </a:r>
            <a:r>
              <a:rPr lang="en-AU" sz="2800" dirty="0"/>
              <a:t>to test if two data set have the same rows in any order.</a:t>
            </a:r>
          </a:p>
          <a:p>
            <a:pPr>
              <a:lnSpc>
                <a:spcPct val="200000"/>
              </a:lnSpc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578FE-7F96-A963-ECBE-430A211C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2394" y="2296245"/>
            <a:ext cx="1250064" cy="31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4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B07-B437-7840-4B0F-55D338E6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3-8890-3DEB-1E40-E37B6E00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650744"/>
            <a:ext cx="7264400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pull(data,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values of a column into a vector</a:t>
            </a:r>
          </a:p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select(data,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column into a table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0666E-481D-57A1-73C6-BD2A9358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1" y="2507424"/>
            <a:ext cx="2266601" cy="3740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2E722-C738-6C6B-D96F-84ADC35E783F}"/>
              </a:ext>
            </a:extLst>
          </p:cNvPr>
          <p:cNvSpPr/>
          <p:nvPr/>
        </p:nvSpPr>
        <p:spPr>
          <a:xfrm>
            <a:off x="901700" y="4292600"/>
            <a:ext cx="10731500" cy="204470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28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FB07-B437-7840-4B0F-55D338E6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Extracting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3-8890-3DEB-1E40-E37B6E009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650744"/>
            <a:ext cx="7264400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pull(data,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values of a column into a vector</a:t>
            </a:r>
          </a:p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select(data, var</a:t>
            </a:r>
            <a:r>
              <a:rPr lang="en-AU" sz="2400" dirty="0">
                <a:latin typeface="Courier" pitchFamily="2" charset="0"/>
              </a:rPr>
              <a:t>=col names or position)–</a:t>
            </a:r>
            <a:r>
              <a:rPr lang="en-AU" sz="2400" b="1" dirty="0">
                <a:latin typeface="Courier" pitchFamily="2" charset="0"/>
              </a:rPr>
              <a:t> </a:t>
            </a:r>
            <a:r>
              <a:rPr lang="en-AU" sz="2400" dirty="0"/>
              <a:t>extracts the column into a table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0666E-481D-57A1-73C6-BD2A9358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1" y="2507424"/>
            <a:ext cx="2266601" cy="3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4BA3-EFE0-BD43-DC97-7261CB49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AU" dirty="0"/>
              <a:t>Exercise time!</a:t>
            </a:r>
          </a:p>
        </p:txBody>
      </p:sp>
    </p:spTree>
    <p:extLst>
      <p:ext uri="{BB962C8B-B14F-4D97-AF65-F5344CB8AC3E}">
        <p14:creationId xmlns:p14="http://schemas.microsoft.com/office/powerpoint/2010/main" val="3207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995B-AF53-D603-7D9A-7161F200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05D0-8949-4FA8-5845-C48EDD2D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How to check joins with </a:t>
            </a:r>
            <a:r>
              <a:rPr lang="en-AU" sz="2400" dirty="0">
                <a:latin typeface="Courier" pitchFamily="2" charset="0"/>
              </a:rPr>
              <a:t>semi_join </a:t>
            </a:r>
            <a:r>
              <a:rPr lang="en-AU" sz="2400" dirty="0"/>
              <a:t>and </a:t>
            </a:r>
            <a:r>
              <a:rPr lang="en-AU" sz="2400" dirty="0">
                <a:latin typeface="Courier" pitchFamily="2" charset="0"/>
              </a:rPr>
              <a:t>anti_join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How to compare similar datasets with </a:t>
            </a:r>
            <a:r>
              <a:rPr lang="en-AU" sz="2400" dirty="0">
                <a:latin typeface="Courier" pitchFamily="2" charset="0"/>
              </a:rPr>
              <a:t>intersect, setdiff </a:t>
            </a:r>
            <a:r>
              <a:rPr lang="en-AU" sz="2400" dirty="0"/>
              <a:t>and </a:t>
            </a:r>
            <a:r>
              <a:rPr lang="en-AU" sz="2400" dirty="0">
                <a:latin typeface="Courier" pitchFamily="2" charset="0"/>
              </a:rPr>
              <a:t>union</a:t>
            </a:r>
            <a:r>
              <a:rPr lang="en-AU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How to extract values using </a:t>
            </a:r>
            <a:r>
              <a:rPr lang="en-AU" sz="2400" dirty="0">
                <a:latin typeface="Courier" pitchFamily="2" charset="0"/>
              </a:rPr>
              <a:t>pull</a:t>
            </a:r>
            <a:r>
              <a:rPr lang="en-AU" sz="2400" dirty="0"/>
              <a:t> or </a:t>
            </a:r>
            <a:r>
              <a:rPr lang="en-AU" sz="2400" dirty="0">
                <a:latin typeface="Courier" pitchFamily="2" charset="0"/>
              </a:rPr>
              <a:t>select.</a:t>
            </a:r>
          </a:p>
        </p:txBody>
      </p:sp>
    </p:spTree>
    <p:extLst>
      <p:ext uri="{BB962C8B-B14F-4D97-AF65-F5344CB8AC3E}">
        <p14:creationId xmlns:p14="http://schemas.microsoft.com/office/powerpoint/2010/main" val="16460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7519-B878-302B-69DB-C544DD0C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3FAC-8D8D-7778-9EE8-ABA21EB7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Recap of last week</a:t>
            </a:r>
          </a:p>
          <a:p>
            <a:r>
              <a:rPr lang="en-AU" sz="2400" dirty="0"/>
              <a:t>A few more join functions</a:t>
            </a:r>
          </a:p>
          <a:p>
            <a:r>
              <a:rPr lang="en-AU" sz="2400" dirty="0"/>
              <a:t>Comparing similar datasets</a:t>
            </a:r>
          </a:p>
          <a:p>
            <a:r>
              <a:rPr lang="en-AU" sz="2400" dirty="0"/>
              <a:t>Extracting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300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2366487"/>
            <a:ext cx="7905801" cy="4267070"/>
          </a:xfrm>
        </p:spPr>
        <p:txBody>
          <a:bodyPr>
            <a:normAutofit fontScale="92500" lnSpcReduction="10000"/>
          </a:bodyPr>
          <a:lstStyle/>
          <a:p>
            <a:r>
              <a:rPr lang="en-AU" sz="2800" b="1" dirty="0">
                <a:latin typeface="Courier" pitchFamily="2" charset="0"/>
              </a:rPr>
              <a:t>pivot_longer</a:t>
            </a:r>
            <a:r>
              <a:rPr lang="en-AU" sz="2400" b="1" dirty="0">
                <a:latin typeface="Courier" pitchFamily="2" charset="0"/>
              </a:rPr>
              <a:t>(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x = </a:t>
            </a:r>
            <a:r>
              <a:rPr lang="en-AU" sz="2600" dirty="0">
                <a:latin typeface="Courier" pitchFamily="2" charset="0"/>
              </a:rPr>
              <a:t>data frame,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cols= </a:t>
            </a:r>
            <a:r>
              <a:rPr lang="en-AU" sz="2600" dirty="0">
                <a:latin typeface="Courier" pitchFamily="2" charset="0"/>
              </a:rPr>
              <a:t>columns to make longer,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names_to=</a:t>
            </a:r>
            <a:r>
              <a:rPr lang="en-AU" sz="2600" dirty="0">
                <a:latin typeface="Courier" pitchFamily="2" charset="0"/>
              </a:rPr>
              <a:t>new column name,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values_to = </a:t>
            </a:r>
            <a:r>
              <a:rPr lang="en-AU" sz="2600" dirty="0">
                <a:latin typeface="Courier" pitchFamily="2" charset="0"/>
              </a:rPr>
              <a:t>name of new column for values</a:t>
            </a:r>
            <a:r>
              <a:rPr lang="en-AU" sz="2600" b="1" dirty="0">
                <a:latin typeface="Courier" pitchFamily="2" charset="0"/>
              </a:rPr>
              <a:t>)</a:t>
            </a:r>
            <a:br>
              <a:rPr lang="en-AU" sz="2400" b="1" dirty="0">
                <a:latin typeface="Courier" pitchFamily="2" charset="0"/>
              </a:rPr>
            </a:br>
            <a:endParaRPr lang="en-AU" sz="2400" b="1" dirty="0">
              <a:latin typeface="Courier" pitchFamily="2" charset="0"/>
            </a:endParaRPr>
          </a:p>
          <a:p>
            <a:r>
              <a:rPr lang="en-AU" sz="2800" b="1" dirty="0">
                <a:latin typeface="Courier" pitchFamily="2" charset="0"/>
              </a:rPr>
              <a:t>pivot_wider</a:t>
            </a:r>
            <a:r>
              <a:rPr lang="en-AU" sz="2400" b="1" dirty="0">
                <a:latin typeface="Courier" pitchFamily="2" charset="0"/>
              </a:rPr>
              <a:t>(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x= </a:t>
            </a:r>
            <a:r>
              <a:rPr lang="en-AU" sz="2600" dirty="0">
                <a:latin typeface="Courier" pitchFamily="2" charset="0"/>
              </a:rPr>
              <a:t>data frame,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names_from= </a:t>
            </a:r>
            <a:r>
              <a:rPr lang="en-AU" sz="2600" dirty="0">
                <a:latin typeface="Courier" pitchFamily="2" charset="0"/>
              </a:rPr>
              <a:t>name of column to widen, </a:t>
            </a:r>
            <a:br>
              <a:rPr lang="en-AU" sz="2600" dirty="0">
                <a:latin typeface="Courier" pitchFamily="2" charset="0"/>
              </a:rPr>
            </a:br>
            <a:r>
              <a:rPr lang="en-AU" sz="2600" b="1" dirty="0">
                <a:latin typeface="Courier" pitchFamily="2" charset="0"/>
              </a:rPr>
              <a:t>values_from= </a:t>
            </a:r>
            <a:r>
              <a:rPr lang="en-AU" sz="2600" dirty="0">
                <a:latin typeface="Courier" pitchFamily="2" charset="0"/>
              </a:rPr>
              <a:t>name of column with values</a:t>
            </a:r>
            <a:r>
              <a:rPr lang="en-AU" sz="2600" b="1" dirty="0">
                <a:latin typeface="Courier" pitchFamily="2" charset="0"/>
              </a:rPr>
              <a:t>)</a:t>
            </a:r>
            <a:endParaRPr lang="en-AU" sz="2400" b="1" dirty="0">
              <a:latin typeface="Courier" pitchFamily="2" charset="0"/>
            </a:endParaRPr>
          </a:p>
        </p:txBody>
      </p:sp>
      <p:pic>
        <p:nvPicPr>
          <p:cNvPr id="4" name="Picture 2" descr="Pivoting `table4` into a longer, tidy form.">
            <a:extLst>
              <a:ext uri="{FF2B5EF4-FFF2-40B4-BE49-F238E27FC236}">
                <a16:creationId xmlns:a16="http://schemas.microsoft.com/office/drawing/2014/main" id="{E9406BC1-6604-4604-0F94-34D2BDD5CD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11877" r="18045"/>
          <a:stretch/>
        </p:blipFill>
        <p:spPr bwMode="auto">
          <a:xfrm>
            <a:off x="7958598" y="2354017"/>
            <a:ext cx="4233402" cy="1818203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ivoting `table2` into a &quot;wider&quot;, tidy form.">
            <a:extLst>
              <a:ext uri="{FF2B5EF4-FFF2-40B4-BE49-F238E27FC236}">
                <a16:creationId xmlns:a16="http://schemas.microsoft.com/office/drawing/2014/main" id="{40DBFB61-8EB7-52C7-4B0F-AC33F42BD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6392" r="11136"/>
          <a:stretch/>
        </p:blipFill>
        <p:spPr bwMode="auto">
          <a:xfrm>
            <a:off x="8188434" y="4379157"/>
            <a:ext cx="4119944" cy="24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3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02" y="2444027"/>
            <a:ext cx="7927017" cy="4206156"/>
          </a:xfrm>
        </p:spPr>
        <p:txBody>
          <a:bodyPr>
            <a:normAutofit/>
          </a:bodyPr>
          <a:lstStyle/>
          <a:p>
            <a:r>
              <a:rPr lang="en-AU" sz="2800" b="1" dirty="0">
                <a:latin typeface="Courier" pitchFamily="2" charset="0"/>
              </a:rPr>
              <a:t>separate(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col= </a:t>
            </a:r>
            <a:r>
              <a:rPr lang="en-AU" sz="2400" dirty="0">
                <a:latin typeface="Courier" pitchFamily="2" charset="0"/>
              </a:rPr>
              <a:t>name of column,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into= </a:t>
            </a:r>
            <a:r>
              <a:rPr lang="en-AU" sz="2400" dirty="0">
                <a:latin typeface="Courier" pitchFamily="2" charset="0"/>
              </a:rPr>
              <a:t>name of new columns,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sep= </a:t>
            </a:r>
            <a:r>
              <a:rPr lang="en-AU" sz="2400" dirty="0">
                <a:latin typeface="Courier" pitchFamily="2" charset="0"/>
              </a:rPr>
              <a:t>separator character,</a:t>
            </a:r>
            <a:br>
              <a:rPr lang="en-AU" sz="24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convert= </a:t>
            </a:r>
            <a:r>
              <a:rPr lang="en-AU" sz="2400" dirty="0">
                <a:latin typeface="Courier" pitchFamily="2" charset="0"/>
              </a:rPr>
              <a:t>TRUE/FALSE as to whether to leave as character or change to integer</a:t>
            </a:r>
            <a:r>
              <a:rPr lang="en-AU" sz="2400" b="1" dirty="0">
                <a:latin typeface="Courier" pitchFamily="2" charset="0"/>
              </a:rPr>
              <a:t> )</a:t>
            </a:r>
          </a:p>
          <a:p>
            <a:r>
              <a:rPr lang="en-AU" sz="2800" b="1" dirty="0">
                <a:latin typeface="Courier" pitchFamily="2" charset="0"/>
              </a:rPr>
              <a:t>unite(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col= </a:t>
            </a:r>
            <a:r>
              <a:rPr lang="en-AU" sz="2400" dirty="0">
                <a:latin typeface="Courier" pitchFamily="2" charset="0"/>
              </a:rPr>
              <a:t>name of new column,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…= </a:t>
            </a:r>
            <a:r>
              <a:rPr lang="en-AU" sz="2400" dirty="0">
                <a:latin typeface="Courier" pitchFamily="2" charset="0"/>
              </a:rPr>
              <a:t>name of columns to join,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sep= </a:t>
            </a:r>
            <a:r>
              <a:rPr lang="en-AU" sz="2400" dirty="0">
                <a:latin typeface="Courier" pitchFamily="2" charset="0"/>
              </a:rPr>
              <a:t>delimiter to put between columns</a:t>
            </a:r>
            <a:r>
              <a:rPr lang="en-AU" sz="2400" b="1" dirty="0">
                <a:latin typeface="Courier" pitchFamily="2" charset="0"/>
              </a:rPr>
              <a:t>)</a:t>
            </a:r>
            <a:endParaRPr lang="en-AU" sz="2800" dirty="0">
              <a:latin typeface="Courier" pitchFamily="2" charset="0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  <p:pic>
        <p:nvPicPr>
          <p:cNvPr id="7" name="Picture 2" descr="Uniting `table5` makes it tidy">
            <a:extLst>
              <a:ext uri="{FF2B5EF4-FFF2-40B4-BE49-F238E27FC236}">
                <a16:creationId xmlns:a16="http://schemas.microsoft.com/office/drawing/2014/main" id="{C38950B6-487E-E757-E9F2-94ED21A6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43" y="4887884"/>
            <a:ext cx="4629057" cy="193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parating `table3` makes it tidy">
            <a:extLst>
              <a:ext uri="{FF2B5EF4-FFF2-40B4-BE49-F238E27FC236}">
                <a16:creationId xmlns:a16="http://schemas.microsoft.com/office/drawing/2014/main" id="{0F863929-A289-A8BE-644A-F8422DA3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9" y="2383482"/>
            <a:ext cx="4347111" cy="206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CB11-3669-68B8-266D-B5945AE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0999-A16D-6825-48EF-1A0AF21A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93" y="2444028"/>
            <a:ext cx="7927017" cy="4206156"/>
          </a:xfrm>
        </p:spPr>
        <p:txBody>
          <a:bodyPr>
            <a:normAutofit/>
          </a:bodyPr>
          <a:lstStyle/>
          <a:p>
            <a:r>
              <a:rPr lang="en-AU" sz="2800" b="1" dirty="0">
                <a:latin typeface="Courier" pitchFamily="2" charset="0"/>
              </a:rPr>
              <a:t>*_join(</a:t>
            </a:r>
            <a:br>
              <a:rPr lang="en-AU" sz="2800" b="1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x= </a:t>
            </a:r>
            <a:r>
              <a:rPr lang="en-AU" sz="2800" dirty="0">
                <a:latin typeface="Courier" pitchFamily="2" charset="0"/>
              </a:rPr>
              <a:t>df_1,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y=</a:t>
            </a:r>
            <a:r>
              <a:rPr lang="en-AU" sz="2800" dirty="0">
                <a:latin typeface="Courier" pitchFamily="2" charset="0"/>
              </a:rPr>
              <a:t> df_2.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by=</a:t>
            </a:r>
            <a:r>
              <a:rPr lang="en-AU" sz="2800" dirty="0">
                <a:latin typeface="Courier" pitchFamily="2" charset="0"/>
              </a:rPr>
              <a:t>col_name or c(col_1, col_2) or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by=(</a:t>
            </a:r>
            <a:r>
              <a:rPr lang="en-AU" sz="2800" dirty="0">
                <a:latin typeface="Courier" pitchFamily="2" charset="0"/>
              </a:rPr>
              <a:t>x = grouping_var_x &amp; y = grouping_var_y</a:t>
            </a:r>
            <a:r>
              <a:rPr lang="en-AU" sz="2800" b="1" dirty="0">
                <a:latin typeface="Courier" pitchFamily="2" charset="0"/>
              </a:rPr>
              <a:t>)</a:t>
            </a:r>
            <a:r>
              <a:rPr lang="en-AU" sz="2800" dirty="0"/>
              <a:t> </a:t>
            </a:r>
            <a:r>
              <a:rPr lang="en-AU" dirty="0"/>
              <a:t>if x and y cols have different names</a:t>
            </a:r>
            <a:br>
              <a:rPr lang="en-AU" sz="2800" dirty="0">
                <a:latin typeface="Courier" pitchFamily="2" charset="0"/>
              </a:rPr>
            </a:br>
            <a:r>
              <a:rPr lang="en-AU" sz="2800" b="1" dirty="0">
                <a:latin typeface="Courier" pitchFamily="2" charset="0"/>
              </a:rPr>
              <a:t>)</a:t>
            </a:r>
          </a:p>
          <a:p>
            <a:endParaRPr lang="en-AU" sz="2800" dirty="0">
              <a:latin typeface="Courier" pitchFamily="2" charset="0"/>
            </a:endParaRP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F8B3B353-62EF-EB84-9A82-96D1A6D9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85" y="274665"/>
            <a:ext cx="1574351" cy="1818203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86A07D68-901D-176A-64D1-8B85F823D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090" y="2019463"/>
            <a:ext cx="1028273" cy="480361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2178E0-156E-1D11-984E-0593B80F85A1}"/>
              </a:ext>
            </a:extLst>
          </p:cNvPr>
          <p:cNvSpPr txBox="1">
            <a:spLocks/>
          </p:cNvSpPr>
          <p:nvPr/>
        </p:nvSpPr>
        <p:spPr>
          <a:xfrm>
            <a:off x="9016849" y="2444027"/>
            <a:ext cx="280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left_join()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right_join()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inner_join()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full_join()</a:t>
            </a:r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97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12B-D98B-FD40-2C89-2DDD6A23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Manipulating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3044-2184-A5A5-84AF-BF7BC4A9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You may have two of the same dataset from different sources</a:t>
            </a:r>
          </a:p>
          <a:p>
            <a:r>
              <a:rPr lang="en-AU" sz="2400" dirty="0"/>
              <a:t>These might have small differences that need to be reconciled to assimilate into one data frame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2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few more join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>
                <a:latin typeface="Courier" pitchFamily="2" charset="0"/>
              </a:rPr>
              <a:t>semi_join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>
                <a:latin typeface="Courier" pitchFamily="2" charset="0"/>
              </a:rPr>
              <a:t>anti_join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F0680-0938-8F29-A0AF-1FC3E38F2261}"/>
              </a:ext>
            </a:extLst>
          </p:cNvPr>
          <p:cNvSpPr/>
          <p:nvPr/>
        </p:nvSpPr>
        <p:spPr>
          <a:xfrm>
            <a:off x="495300" y="3880248"/>
            <a:ext cx="11252200" cy="2726206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093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few more join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>
                <a:latin typeface="Courier" pitchFamily="2" charset="0"/>
              </a:rPr>
              <a:t>semi_join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>
                <a:latin typeface="Courier" pitchFamily="2" charset="0"/>
              </a:rPr>
              <a:t>anti_join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F0680-0938-8F29-A0AF-1FC3E38F2261}"/>
              </a:ext>
            </a:extLst>
          </p:cNvPr>
          <p:cNvSpPr/>
          <p:nvPr/>
        </p:nvSpPr>
        <p:spPr>
          <a:xfrm>
            <a:off x="495300" y="5417734"/>
            <a:ext cx="11252200" cy="11887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864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25EA-D11C-2E44-CFE2-4A1124E0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few more join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5AFC-1F7E-9958-872D-CE7821B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638044"/>
            <a:ext cx="7137400" cy="3637496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There are 2 more join functions that can be useful </a:t>
            </a:r>
          </a:p>
          <a:p>
            <a:pPr lvl="1"/>
            <a:r>
              <a:rPr lang="en-AU" sz="2000" dirty="0"/>
              <a:t>to check a join is going to go how you want.</a:t>
            </a:r>
          </a:p>
          <a:p>
            <a:pPr lvl="1"/>
            <a:r>
              <a:rPr lang="en-AU" sz="2000" dirty="0"/>
              <a:t>Syntax is the same</a:t>
            </a:r>
          </a:p>
          <a:p>
            <a:r>
              <a:rPr lang="en-AU" sz="2400" b="1" dirty="0">
                <a:latin typeface="Courier" pitchFamily="2" charset="0"/>
              </a:rPr>
              <a:t>semi_join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rows of x that match in y (if you perform a left join will show what will be kept)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>
                <a:latin typeface="Courier" pitchFamily="2" charset="0"/>
              </a:rPr>
              <a:t>anti_join (x, y, by=) </a:t>
            </a:r>
            <a:r>
              <a:rPr lang="en-AU" sz="2400" dirty="0">
                <a:latin typeface="Courier" pitchFamily="2" charset="0"/>
              </a:rPr>
              <a:t>– </a:t>
            </a:r>
            <a:r>
              <a:rPr lang="en-AU" sz="2400" dirty="0"/>
              <a:t>shows what in x is not in y (and will be excluded from join)</a:t>
            </a:r>
          </a:p>
          <a:p>
            <a:endParaRPr lang="en-AU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9873E-873A-B3AC-22EE-F1E7FEF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694" y="2219706"/>
            <a:ext cx="3385856" cy="16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D2DF-58D7-CC2F-82EF-4A309CC8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51"/>
          <a:stretch/>
        </p:blipFill>
        <p:spPr>
          <a:xfrm>
            <a:off x="8507694" y="3946542"/>
            <a:ext cx="1284006" cy="131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D94B4-6774-A103-7732-147E75AC1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392"/>
          <a:stretch/>
        </p:blipFill>
        <p:spPr>
          <a:xfrm>
            <a:off x="8507694" y="5459874"/>
            <a:ext cx="1284006" cy="8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1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699</TotalTime>
  <Words>932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Gill Sans MT</vt:lpstr>
      <vt:lpstr>Parcel</vt:lpstr>
      <vt:lpstr>Manipulating tables</vt:lpstr>
      <vt:lpstr>Outline for today</vt:lpstr>
      <vt:lpstr>recap</vt:lpstr>
      <vt:lpstr>recap</vt:lpstr>
      <vt:lpstr>recap</vt:lpstr>
      <vt:lpstr>Manipulating datasets</vt:lpstr>
      <vt:lpstr>A few more join functions</vt:lpstr>
      <vt:lpstr>A few more join functions</vt:lpstr>
      <vt:lpstr>A few more join functions</vt:lpstr>
      <vt:lpstr>Comparing similar datasets</vt:lpstr>
      <vt:lpstr>Comparing similar datasets</vt:lpstr>
      <vt:lpstr>Comparing similar datasets</vt:lpstr>
      <vt:lpstr>Comparing similar datasets</vt:lpstr>
      <vt:lpstr>Extracting values</vt:lpstr>
      <vt:lpstr>Extracting values</vt:lpstr>
      <vt:lpstr>Exercise time!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Manipulating tables</dc:title>
  <dc:creator>Olivia Lenore Johnson</dc:creator>
  <cp:lastModifiedBy>Olivia Lenore Johnson</cp:lastModifiedBy>
  <cp:revision>5</cp:revision>
  <dcterms:created xsi:type="dcterms:W3CDTF">2022-06-14T11:19:13Z</dcterms:created>
  <dcterms:modified xsi:type="dcterms:W3CDTF">2022-06-16T02:29:09Z</dcterms:modified>
</cp:coreProperties>
</file>