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50" d="100"/>
          <a:sy n="50" d="100"/>
        </p:scale>
        <p:origin x="-96" y="16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2142738480"/>
        <c:axId val="-2142735568"/>
      </c:barChart>
      <c:catAx>
        <c:axId val="-2142738480"/>
        <c:scaling>
          <c:orientation val="minMax"/>
        </c:scaling>
        <c:delete val="0"/>
        <c:axPos val="b"/>
        <c:majorTickMark val="out"/>
        <c:minorTickMark val="none"/>
        <c:tickLblPos val="nextTo"/>
        <c:crossAx val="-2142735568"/>
        <c:crosses val="autoZero"/>
        <c:auto val="1"/>
        <c:lblAlgn val="ctr"/>
        <c:lblOffset val="100"/>
        <c:noMultiLvlLbl val="0"/>
      </c:catAx>
      <c:valAx>
        <c:axId val="-2142735568"/>
        <c:scaling>
          <c:orientation val="minMax"/>
        </c:scaling>
        <c:delete val="0"/>
        <c:axPos val="l"/>
        <c:majorGridlines/>
        <c:numFmt formatCode="General" sourceLinked="1"/>
        <c:majorTickMark val="out"/>
        <c:minorTickMark val="none"/>
        <c:tickLblPos val="nextTo"/>
        <c:crossAx val="-21427384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12/12/17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jpeg"/><Relationship Id="rId12" Type="http://schemas.openxmlformats.org/officeDocument/2006/relationships/image" Target="../media/image9.gif"/><Relationship Id="rId13" Type="http://schemas.openxmlformats.org/officeDocument/2006/relationships/oleObject" Target="../embeddings/oleObject1.bin"/><Relationship Id="rId14" Type="http://schemas.openxmlformats.org/officeDocument/2006/relationships/image" Target="../media/image3.emf"/><Relationship Id="rId15" Type="http://schemas.openxmlformats.org/officeDocument/2006/relationships/oleObject" Target="../embeddings/oleObject2.bin"/><Relationship Id="rId16" Type="http://schemas.openxmlformats.org/officeDocument/2006/relationships/image" Target="../media/image4.emf"/><Relationship Id="rId17"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hyperlink" Target="mailto:dharmesh@bu.edu" TargetMode="External"/><Relationship Id="rId4" Type="http://schemas.openxmlformats.org/officeDocument/2006/relationships/hyperlink" Target="mailto:kasimp93@bu.edu" TargetMode="External"/><Relationship Id="rId5" Type="http://schemas.openxmlformats.org/officeDocument/2006/relationships/hyperlink" Target="mailto:sbobhate@bu.edu" TargetMode="External"/><Relationship Id="rId6" Type="http://schemas.openxmlformats.org/officeDocument/2006/relationships/hyperlink" Target="mailto:vinwah@bu.edu?subject=CS%20542%20Final%20Project%20ACAS1" TargetMode="External"/><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553997"/>
            <a:ext cx="32918400" cy="1800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smtClean="0">
                <a:solidFill>
                  <a:schemeClr val="accent3">
                    <a:lumMod val="20000"/>
                    <a:lumOff val="80000"/>
                  </a:schemeClr>
                </a:solidFill>
                <a:latin typeface="Times New Roman"/>
                <a:cs typeface="Times New Roman"/>
              </a:rPr>
              <a:t>Generalized Aircraft </a:t>
            </a:r>
            <a:r>
              <a:rPr lang="en-US" sz="7200" b="1" dirty="0" smtClean="0">
                <a:solidFill>
                  <a:schemeClr val="accent3">
                    <a:lumMod val="20000"/>
                    <a:lumOff val="80000"/>
                  </a:schemeClr>
                </a:solidFill>
                <a:latin typeface="Times New Roman"/>
                <a:cs typeface="Times New Roman"/>
              </a:rPr>
              <a:t>Collision Avoidance Through Deep Reinforcement Learning</a:t>
            </a:r>
          </a:p>
        </p:txBody>
      </p:sp>
      <p:sp>
        <p:nvSpPr>
          <p:cNvPr id="5" name="Text Box 123"/>
          <p:cNvSpPr txBox="1">
            <a:spLocks noChangeArrowheads="1"/>
          </p:cNvSpPr>
          <p:nvPr/>
        </p:nvSpPr>
        <p:spPr bwMode="auto">
          <a:xfrm>
            <a:off x="5448300" y="2076787"/>
            <a:ext cx="32918400"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err="1" smtClean="0">
                <a:solidFill>
                  <a:schemeClr val="accent3">
                    <a:lumMod val="20000"/>
                    <a:lumOff val="80000"/>
                  </a:schemeClr>
                </a:solidFill>
                <a:latin typeface="Times New Roman"/>
                <a:cs typeface="Times New Roman"/>
              </a:rPr>
              <a:t>Dharmesh</a:t>
            </a:r>
            <a:r>
              <a:rPr lang="en-US" sz="4000" dirty="0" smtClean="0">
                <a:solidFill>
                  <a:schemeClr val="accent3">
                    <a:lumMod val="20000"/>
                    <a:lumOff val="80000"/>
                  </a:schemeClr>
                </a:solidFill>
                <a:latin typeface="Times New Roman"/>
                <a:cs typeface="Times New Roman"/>
              </a:rPr>
              <a:t> </a:t>
            </a:r>
            <a:r>
              <a:rPr lang="en-US" sz="4000" dirty="0" err="1" smtClean="0">
                <a:solidFill>
                  <a:schemeClr val="accent3">
                    <a:lumMod val="20000"/>
                    <a:lumOff val="80000"/>
                  </a:schemeClr>
                </a:solidFill>
                <a:latin typeface="Times New Roman"/>
                <a:cs typeface="Times New Roman"/>
              </a:rPr>
              <a:t>Tarapore</a:t>
            </a:r>
            <a:r>
              <a:rPr lang="en-US" sz="4000" dirty="0" smtClean="0">
                <a:solidFill>
                  <a:schemeClr val="accent3">
                    <a:lumMod val="20000"/>
                    <a:lumOff val="80000"/>
                  </a:schemeClr>
                </a:solidFill>
                <a:latin typeface="Times New Roman"/>
                <a:cs typeface="Times New Roman"/>
              </a:rPr>
              <a:t>; </a:t>
            </a:r>
            <a:r>
              <a:rPr lang="en-US" sz="4000" dirty="0" err="1" smtClean="0">
                <a:solidFill>
                  <a:schemeClr val="accent3">
                    <a:lumMod val="20000"/>
                    <a:lumOff val="80000"/>
                  </a:schemeClr>
                </a:solidFill>
                <a:latin typeface="Times New Roman"/>
                <a:cs typeface="Times New Roman"/>
              </a:rPr>
              <a:t>Kasim</a:t>
            </a:r>
            <a:r>
              <a:rPr lang="en-US" sz="4000" dirty="0" smtClean="0">
                <a:solidFill>
                  <a:schemeClr val="accent3">
                    <a:lumMod val="20000"/>
                    <a:lumOff val="80000"/>
                  </a:schemeClr>
                </a:solidFill>
                <a:latin typeface="Times New Roman"/>
                <a:cs typeface="Times New Roman"/>
              </a:rPr>
              <a:t> Patel; Shantanu Bobhate; Vincent </a:t>
            </a:r>
            <a:r>
              <a:rPr lang="en-US" sz="4000" dirty="0" smtClean="0">
                <a:solidFill>
                  <a:schemeClr val="accent3">
                    <a:lumMod val="20000"/>
                    <a:lumOff val="80000"/>
                  </a:schemeClr>
                </a:solidFill>
                <a:latin typeface="Times New Roman"/>
                <a:cs typeface="Times New Roman"/>
              </a:rPr>
              <a:t>Wahl</a:t>
            </a:r>
          </a:p>
          <a:p>
            <a:pPr algn="ctr" eaLnBrk="1" hangingPunct="1"/>
            <a:endParaRPr lang="en-US" sz="4000" baseline="30000" dirty="0" smtClean="0">
              <a:solidFill>
                <a:schemeClr val="accent3">
                  <a:lumMod val="20000"/>
                  <a:lumOff val="80000"/>
                </a:schemeClr>
              </a:solidFill>
              <a:latin typeface="Times New Roman"/>
              <a:cs typeface="Times New Roman"/>
            </a:endParaRPr>
          </a:p>
          <a:p>
            <a:pPr algn="ctr" eaLnBrk="1" hangingPunct="1"/>
            <a:r>
              <a:rPr lang="en-US" sz="4000" dirty="0" err="1" smtClean="0">
                <a:solidFill>
                  <a:schemeClr val="accent3">
                    <a:lumMod val="20000"/>
                    <a:lumOff val="80000"/>
                  </a:schemeClr>
                </a:solidFill>
                <a:latin typeface="Times New Roman"/>
                <a:cs typeface="Times New Roman"/>
                <a:hlinkClick r:id="rId3"/>
              </a:rPr>
              <a:t>dharmesh@bu.edu</a:t>
            </a:r>
            <a:r>
              <a:rPr lang="en-US" sz="4000" dirty="0" smtClean="0">
                <a:solidFill>
                  <a:schemeClr val="accent3">
                    <a:lumMod val="20000"/>
                    <a:lumOff val="80000"/>
                  </a:schemeClr>
                </a:solidFill>
                <a:latin typeface="Times New Roman"/>
                <a:cs typeface="Times New Roman"/>
              </a:rPr>
              <a:t>, </a:t>
            </a:r>
            <a:r>
              <a:rPr lang="en-US" sz="4000" dirty="0" smtClean="0">
                <a:solidFill>
                  <a:schemeClr val="accent3">
                    <a:lumMod val="20000"/>
                    <a:lumOff val="80000"/>
                  </a:schemeClr>
                </a:solidFill>
                <a:latin typeface="Times New Roman"/>
                <a:cs typeface="Times New Roman"/>
                <a:hlinkClick r:id="rId4"/>
              </a:rPr>
              <a:t>kasimp93@bu.edu</a:t>
            </a:r>
            <a:r>
              <a:rPr lang="en-US" sz="4000" dirty="0" smtClean="0">
                <a:solidFill>
                  <a:schemeClr val="accent3">
                    <a:lumMod val="20000"/>
                    <a:lumOff val="80000"/>
                  </a:schemeClr>
                </a:solidFill>
                <a:latin typeface="Times New Roman"/>
                <a:cs typeface="Times New Roman"/>
              </a:rPr>
              <a:t>, </a:t>
            </a:r>
            <a:r>
              <a:rPr lang="en-US" sz="4000" dirty="0" smtClean="0">
                <a:solidFill>
                  <a:schemeClr val="accent3">
                    <a:lumMod val="20000"/>
                    <a:lumOff val="80000"/>
                  </a:schemeClr>
                </a:solidFill>
                <a:latin typeface="Times New Roman"/>
                <a:cs typeface="Times New Roman"/>
                <a:hlinkClick r:id="rId5"/>
              </a:rPr>
              <a:t>sbobhate@bu.edu</a:t>
            </a:r>
            <a:r>
              <a:rPr lang="en-US" sz="4000" dirty="0" smtClean="0">
                <a:solidFill>
                  <a:schemeClr val="accent3">
                    <a:lumMod val="20000"/>
                    <a:lumOff val="80000"/>
                  </a:schemeClr>
                </a:solidFill>
                <a:latin typeface="Times New Roman"/>
                <a:cs typeface="Times New Roman"/>
              </a:rPr>
              <a:t>, </a:t>
            </a:r>
            <a:r>
              <a:rPr lang="en-US" sz="4000" dirty="0" err="1" smtClean="0">
                <a:solidFill>
                  <a:schemeClr val="accent3">
                    <a:lumMod val="20000"/>
                    <a:lumOff val="80000"/>
                  </a:schemeClr>
                </a:solidFill>
                <a:latin typeface="Times New Roman"/>
                <a:cs typeface="Times New Roman"/>
                <a:hlinkClick r:id="rId6"/>
              </a:rPr>
              <a:t>vinwah@bu.edu</a:t>
            </a:r>
            <a:endParaRPr lang="en-US" sz="4000" dirty="0" smtClean="0">
              <a:solidFill>
                <a:schemeClr val="accent3">
                  <a:lumMod val="20000"/>
                  <a:lumOff val="80000"/>
                </a:schemeClr>
              </a:solidFill>
              <a:latin typeface="Times New Roman"/>
              <a:cs typeface="Times New Roman"/>
            </a:endParaRPr>
          </a:p>
          <a:p>
            <a:pPr algn="ctr" eaLnBrk="1" hangingPunct="1"/>
            <a:r>
              <a:rPr lang="en-US" sz="4000" dirty="0" smtClean="0">
                <a:solidFill>
                  <a:schemeClr val="accent3">
                    <a:lumMod val="20000"/>
                    <a:lumOff val="80000"/>
                  </a:schemeClr>
                </a:solidFill>
                <a:latin typeface="Times New Roman"/>
                <a:cs typeface="Times New Roman"/>
              </a:rPr>
              <a:t>Boston </a:t>
            </a:r>
            <a:r>
              <a:rPr lang="en-US" sz="4000" dirty="0" smtClean="0">
                <a:solidFill>
                  <a:schemeClr val="accent3">
                    <a:lumMod val="20000"/>
                    <a:lumOff val="80000"/>
                  </a:schemeClr>
                </a:solidFill>
                <a:latin typeface="Times New Roman"/>
                <a:cs typeface="Times New Roman"/>
              </a:rPr>
              <a:t>University CS 542 Fall 2017</a:t>
            </a:r>
            <a:endParaRPr lang="en-US" sz="4000" dirty="0">
              <a:solidFill>
                <a:schemeClr val="accent3">
                  <a:lumMod val="20000"/>
                  <a:lumOff val="80000"/>
                </a:schemeClr>
              </a:solidFill>
              <a:latin typeface="Times New Roman"/>
              <a:cs typeface="Times New Roman"/>
            </a:endParaRPr>
          </a:p>
        </p:txBody>
      </p:sp>
      <p:sp>
        <p:nvSpPr>
          <p:cNvPr id="24" name="TextBox 23"/>
          <p:cNvSpPr txBox="1"/>
          <p:nvPr/>
        </p:nvSpPr>
        <p:spPr>
          <a:xfrm>
            <a:off x="1706881" y="30038039"/>
            <a:ext cx="2699626" cy="1361899"/>
          </a:xfrm>
          <a:prstGeom prst="rect">
            <a:avLst/>
          </a:prstGeom>
          <a:solidFill>
            <a:schemeClr val="accent1">
              <a:lumMod val="40000"/>
              <a:lumOff val="60000"/>
            </a:schemeClr>
          </a:solidFill>
        </p:spPr>
        <p:txBody>
          <a:bodyPr wrap="none" lIns="68568" tIns="34284" rIns="68568" bIns="34284" rtlCol="0">
            <a:spAutoFit/>
          </a:bodyPr>
          <a:lstStyle/>
          <a:p>
            <a:r>
              <a:rPr lang="en-US" sz="2800" dirty="0" smtClean="0"/>
              <a:t>ACAS1</a:t>
            </a:r>
          </a:p>
          <a:p>
            <a:r>
              <a:rPr lang="en-US" sz="2800" dirty="0" smtClean="0"/>
              <a:t>Boston University</a:t>
            </a:r>
          </a:p>
          <a:p>
            <a:r>
              <a:rPr lang="en-US" sz="2800" dirty="0" smtClean="0"/>
              <a:t>CS 542 Fall 2017</a:t>
            </a:r>
            <a:endParaRPr lang="en-US" sz="2800" dirty="0"/>
          </a:p>
        </p:txBody>
      </p:sp>
      <p:sp>
        <p:nvSpPr>
          <p:cNvPr id="25" name="TextBox 24"/>
          <p:cNvSpPr txBox="1"/>
          <p:nvPr/>
        </p:nvSpPr>
        <p:spPr>
          <a:xfrm>
            <a:off x="1706880" y="29146502"/>
            <a:ext cx="4313529" cy="746346"/>
          </a:xfrm>
          <a:prstGeom prst="rect">
            <a:avLst/>
          </a:prstGeom>
          <a:noFill/>
        </p:spPr>
        <p:txBody>
          <a:bodyPr wrap="none" lIns="68568" tIns="34284" rIns="68568" bIns="34284" rtlCol="0">
            <a:spAutoFit/>
          </a:bodyPr>
          <a:lstStyle/>
          <a:p>
            <a:r>
              <a:rPr lang="en-US" sz="4400" b="1" dirty="0" smtClean="0"/>
              <a:t>Team Information</a:t>
            </a:r>
            <a:endParaRPr lang="en-US" sz="4400" b="1" dirty="0"/>
          </a:p>
        </p:txBody>
      </p:sp>
      <p:sp>
        <p:nvSpPr>
          <p:cNvPr id="26" name="TextBox 25"/>
          <p:cNvSpPr txBox="1"/>
          <p:nvPr/>
        </p:nvSpPr>
        <p:spPr>
          <a:xfrm>
            <a:off x="21945600" y="30038039"/>
            <a:ext cx="195072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gradual integration of ADS-B1 into the National Airspace System (NAS) has spurred research into its possible use in collision avoidance systems. While most new systems have shown to be much safer than the existing TCAS II (Traffic Alert and Collision Avoidance System), all of them make comparable assumptions about aircraft capabilities, thus restricting their applicability to highly specific classes of airplanes </a:t>
            </a:r>
            <a:r>
              <a:rPr lang="en-US" sz="3200" dirty="0" smtClean="0">
                <a:latin typeface="Calibri" pitchFamily="34" charset="0"/>
              </a:rPr>
              <a:t>[1].</a:t>
            </a:r>
          </a:p>
          <a:p>
            <a:pPr eaLnBrk="1" hangingPunct="1"/>
            <a:r>
              <a:rPr lang="en-US" sz="3200" dirty="0" smtClean="0">
                <a:latin typeface="Calibri" pitchFamily="34" charset="0"/>
              </a:rPr>
              <a:t>In </a:t>
            </a:r>
            <a:r>
              <a:rPr lang="en-US" sz="3200" dirty="0">
                <a:latin typeface="Calibri" pitchFamily="34" charset="0"/>
              </a:rPr>
              <a:t>this project, we develop a model derived from one such solution and generalize it to almost all powered aircraft by making conservative initial assumptions about their capabilities and then improving them by extrapolating from state action pairs. This modification allows us to provide a truly comprehensive collision avoidance system that can be used in most powered airplanes.</a:t>
            </a:r>
            <a:endParaRPr lang="en-US" sz="3200" dirty="0">
              <a:latin typeface="Calibri" pitchFamily="34" charset="0"/>
            </a:endParaRPr>
          </a:p>
        </p:txBody>
      </p:sp>
      <p:sp>
        <p:nvSpPr>
          <p:cNvPr id="32" name="Rectangle 31"/>
          <p:cNvSpPr/>
          <p:nvPr/>
        </p:nvSpPr>
        <p:spPr>
          <a:xfrm>
            <a:off x="146304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5361920" y="1310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Given state information and an imminent near mid-air collision (NMAC) between two aircraft, we use a 3-hidden-layer neural network with rectified linear unit activations and an </a:t>
            </a:r>
            <a:r>
              <a:rPr lang="en-US" sz="3200" i="1" dirty="0" smtClean="0">
                <a:latin typeface="Calibri" pitchFamily="34" charset="0"/>
              </a:rPr>
              <a:t>experience replay</a:t>
            </a:r>
            <a:r>
              <a:rPr lang="en-US" sz="3200" dirty="0" smtClean="0">
                <a:latin typeface="Calibri" pitchFamily="34" charset="0"/>
              </a:rPr>
              <a:t> [2] mechanism to take in 5 inputs containing state information and available actions and output an estimated Q value for each following each action given the state. Q learning updates are applied on batches of experience pairs obtained by sampling uniformly at random from a set of experience pairs (</a:t>
            </a:r>
            <a:r>
              <a:rPr lang="en-US" sz="3200" dirty="0" err="1" smtClean="0">
                <a:latin typeface="Calibri" pitchFamily="34" charset="0"/>
              </a:rPr>
              <a:t>s,a,r,s</a:t>
            </a:r>
            <a:r>
              <a:rPr lang="en-US" sz="3200" dirty="0" smtClean="0">
                <a:latin typeface="Calibri" pitchFamily="34" charset="0"/>
              </a:rPr>
              <a:t>’) stored in  memory. </a:t>
            </a:r>
          </a:p>
          <a:p>
            <a:pPr eaLnBrk="1" hangingPunct="1"/>
            <a:endParaRPr lang="en-US" sz="3200" dirty="0" smtClean="0">
              <a:latin typeface="Calibri" pitchFamily="34" charset="0"/>
            </a:endParaRPr>
          </a:p>
          <a:p>
            <a:pPr eaLnBrk="1" hangingPunct="1"/>
            <a:r>
              <a:rPr lang="en-US" sz="3200" dirty="0" smtClean="0">
                <a:latin typeface="Calibri" pitchFamily="34" charset="0"/>
              </a:rPr>
              <a:t>This ensures that successive updates encompass the entire state space, thus improving the neural networks approximations.</a:t>
            </a:r>
          </a:p>
          <a:p>
            <a:pPr eaLnBrk="1" hangingPunct="1"/>
            <a:endParaRPr lang="en-US" sz="3200" dirty="0">
              <a:latin typeface="Calibri" pitchFamily="34" charset="0"/>
            </a:endParaRPr>
          </a:p>
        </p:txBody>
      </p:sp>
      <p:sp>
        <p:nvSpPr>
          <p:cNvPr id="33" name="Rectangle 32"/>
          <p:cNvSpPr/>
          <p:nvPr/>
        </p:nvSpPr>
        <p:spPr>
          <a:xfrm>
            <a:off x="146304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5361920" y="5486400"/>
                <a:ext cx="13167360" cy="768814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model the problem as a POMDP, which </a:t>
                </a:r>
                <a:r>
                  <a:rPr lang="en-US" sz="3200" dirty="0" smtClean="0">
                    <a:latin typeface="Calibri" pitchFamily="34" charset="0"/>
                  </a:rPr>
                  <a:t>comprises </a:t>
                </a:r>
                <a:r>
                  <a:rPr lang="en-US" sz="3200" dirty="0">
                    <a:latin typeface="Calibri" pitchFamily="34" charset="0"/>
                  </a:rPr>
                  <a:t>a state space S and and an action space A. An </a:t>
                </a:r>
                <a:r>
                  <a:rPr lang="en-US" sz="3200" dirty="0" smtClean="0">
                    <a:latin typeface="Calibri" pitchFamily="34" charset="0"/>
                  </a:rPr>
                  <a:t>agent in </a:t>
                </a:r>
                <a:r>
                  <a:rPr lang="en-US" sz="3200" dirty="0">
                    <a:latin typeface="Calibri" pitchFamily="34" charset="0"/>
                  </a:rPr>
                  <a:t>state s ∈ S chooses an action a ∈ A to receive </a:t>
                </a:r>
                <a:r>
                  <a:rPr lang="en-US" sz="3200" dirty="0" smtClean="0">
                    <a:latin typeface="Calibri" pitchFamily="34" charset="0"/>
                  </a:rPr>
                  <a:t>a reward </a:t>
                </a:r>
                <a:r>
                  <a:rPr lang="en-US" sz="3200" dirty="0">
                    <a:latin typeface="Calibri" pitchFamily="34" charset="0"/>
                  </a:rPr>
                  <a:t>r and proceeds to state </a:t>
                </a:r>
                <a:r>
                  <a:rPr lang="en-US" sz="3200" dirty="0" smtClean="0">
                    <a:latin typeface="Calibri" pitchFamily="34" charset="0"/>
                  </a:rPr>
                  <a:t>s’ with </a:t>
                </a:r>
                <a:r>
                  <a:rPr lang="en-US" sz="3200" dirty="0">
                    <a:latin typeface="Calibri" pitchFamily="34" charset="0"/>
                  </a:rPr>
                  <a:t>probability T(</a:t>
                </a:r>
                <a:r>
                  <a:rPr lang="en-US" sz="3200" dirty="0" err="1" smtClean="0">
                    <a:latin typeface="Calibri" pitchFamily="34" charset="0"/>
                  </a:rPr>
                  <a:t>s’|</a:t>
                </a:r>
                <a:r>
                  <a:rPr lang="en-US" sz="3200" dirty="0" err="1">
                    <a:latin typeface="Calibri" pitchFamily="34" charset="0"/>
                  </a:rPr>
                  <a:t>a</a:t>
                </a:r>
                <a:r>
                  <a:rPr lang="en-US" sz="3200" dirty="0">
                    <a:latin typeface="Calibri" pitchFamily="34" charset="0"/>
                  </a:rPr>
                  <a:t>, s)</a:t>
                </a:r>
                <a:r>
                  <a:rPr lang="en-US" sz="3200" dirty="0" smtClean="0">
                    <a:latin typeface="Calibri" pitchFamily="34" charset="0"/>
                  </a:rPr>
                  <a:t>. The action </a:t>
                </a:r>
                <a:r>
                  <a:rPr lang="en-US" sz="3200" dirty="0">
                    <a:latin typeface="Calibri" pitchFamily="34" charset="0"/>
                  </a:rPr>
                  <a:t>taken is chosen on the basis of a policy π. </a:t>
                </a:r>
                <a:r>
                  <a:rPr lang="en-US" sz="3200" dirty="0" smtClean="0">
                    <a:latin typeface="Calibri" pitchFamily="34" charset="0"/>
                  </a:rPr>
                  <a:t>Given that we cannot have complete </a:t>
                </a:r>
                <a:r>
                  <a:rPr lang="en-US" sz="3200" dirty="0">
                    <a:latin typeface="Calibri" pitchFamily="34" charset="0"/>
                  </a:rPr>
                  <a:t>knowledge of the function </a:t>
                </a:r>
                <a:r>
                  <a:rPr lang="en-US" sz="3200" dirty="0" smtClean="0">
                    <a:latin typeface="Calibri" pitchFamily="34" charset="0"/>
                  </a:rPr>
                  <a:t>describing the </a:t>
                </a:r>
                <a:r>
                  <a:rPr lang="en-US" sz="3200" dirty="0">
                    <a:latin typeface="Calibri" pitchFamily="34" charset="0"/>
                  </a:rPr>
                  <a:t>transition between states, we estimate the optimal </a:t>
                </a:r>
                <a:r>
                  <a:rPr lang="en-US" sz="3200" dirty="0" smtClean="0">
                    <a:latin typeface="Calibri" pitchFamily="34" charset="0"/>
                  </a:rPr>
                  <a:t>values for </a:t>
                </a:r>
                <a:r>
                  <a:rPr lang="en-US" sz="3200" dirty="0">
                    <a:latin typeface="Calibri" pitchFamily="34" charset="0"/>
                  </a:rPr>
                  <a:t>a state action pair, Q(s, a), by using samples of (s, a, r, </a:t>
                </a:r>
                <a:r>
                  <a:rPr lang="en-US" sz="3200" dirty="0" smtClean="0">
                    <a:latin typeface="Calibri" pitchFamily="34" charset="0"/>
                  </a:rPr>
                  <a:t>s’) and a learning </a:t>
                </a:r>
                <a:r>
                  <a:rPr lang="en-US" sz="3200" dirty="0">
                    <a:latin typeface="Calibri" pitchFamily="34" charset="0"/>
                  </a:rPr>
                  <a:t>parameter α. This yields the modified </a:t>
                </a:r>
                <a:r>
                  <a:rPr lang="en-US" sz="3200" dirty="0" smtClean="0">
                    <a:latin typeface="Calibri" pitchFamily="34" charset="0"/>
                  </a:rPr>
                  <a:t>Bellman equation</a:t>
                </a:r>
                <a:r>
                  <a:rPr lang="en-US" sz="3200" dirty="0" smtClean="0">
                    <a:latin typeface="Calibri" pitchFamily="34" charset="0"/>
                  </a:rPr>
                  <a:t>:</a:t>
                </a:r>
                <a:endParaRPr lang="en-US" sz="3200" dirty="0">
                  <a:latin typeface="Calibri" pitchFamily="34" charset="0"/>
                </a:endParaRPr>
              </a:p>
              <a:p>
                <a:pPr eaLnBrk="1" hangingPunct="1"/>
                <a:r>
                  <a:rPr lang="en-US" sz="3200" dirty="0" smtClean="0">
                    <a:latin typeface="Calibri" pitchFamily="34" charset="0"/>
                  </a:rPr>
                  <a:t>We </a:t>
                </a:r>
                <a:r>
                  <a:rPr lang="en-US" sz="3200" dirty="0">
                    <a:latin typeface="Calibri" pitchFamily="34" charset="0"/>
                  </a:rPr>
                  <a:t>alter this formulation slightly by </a:t>
                </a:r>
                <a:r>
                  <a:rPr lang="en-US" sz="3200" dirty="0" smtClean="0">
                    <a:latin typeface="Calibri" pitchFamily="34" charset="0"/>
                  </a:rPr>
                  <a:t>describing a new </a:t>
                </a:r>
                <a:r>
                  <a:rPr lang="en-US" sz="3200" dirty="0">
                    <a:latin typeface="Calibri" pitchFamily="34" charset="0"/>
                  </a:rPr>
                  <a:t>action space in a set </a:t>
                </a:r>
                <a14:m>
                  <m:oMath xmlns:m="http://schemas.openxmlformats.org/officeDocument/2006/math">
                    <m:r>
                      <a:rPr lang="en-US" sz="3200" b="0" i="1" smtClean="0">
                        <a:latin typeface="Cambria Math" charset="0"/>
                      </a:rPr>
                      <m:t> Å</m:t>
                    </m:r>
                    <m:r>
                      <a:rPr lang="it-IT" sz="3200" b="0" i="1" smtClean="0">
                        <a:latin typeface="Cambria Math" charset="0"/>
                        <a:ea typeface="Cambria Math" charset="0"/>
                        <a:cs typeface="Cambria Math" charset="0"/>
                      </a:rPr>
                      <m:t>⊆</m:t>
                    </m:r>
                    <m:r>
                      <a:rPr lang="en-US" sz="3200" b="0" i="1" smtClean="0">
                        <a:latin typeface="Cambria Math" charset="0"/>
                        <a:ea typeface="Cambria Math" charset="0"/>
                        <a:cs typeface="Cambria Math" charset="0"/>
                      </a:rPr>
                      <m:t>𝐴</m:t>
                    </m:r>
                  </m:oMath>
                </a14:m>
                <a:r>
                  <a:rPr lang="en-US" sz="3200" dirty="0" smtClean="0">
                    <a:latin typeface="Calibri" pitchFamily="34" charset="0"/>
                  </a:rPr>
                  <a:t> </a:t>
                </a:r>
                <a:r>
                  <a:rPr lang="en-US" sz="3200" dirty="0">
                    <a:latin typeface="Calibri" pitchFamily="34" charset="0"/>
                  </a:rPr>
                  <a:t>such that for each aircraft equipped with our system, </a:t>
                </a:r>
                <a:r>
                  <a:rPr lang="en-US" sz="3200" dirty="0" err="1" smtClean="0">
                    <a:latin typeface="Calibri" pitchFamily="34" charset="0"/>
                  </a:rPr>
                  <a:t>Å</a:t>
                </a:r>
                <a:r>
                  <a:rPr lang="en-US" sz="3200" dirty="0" smtClean="0">
                    <a:latin typeface="Calibri" pitchFamily="34" charset="0"/>
                  </a:rPr>
                  <a:t> </a:t>
                </a:r>
                <a:r>
                  <a:rPr lang="en-US" sz="3200" dirty="0">
                    <a:latin typeface="Calibri" pitchFamily="34" charset="0"/>
                  </a:rPr>
                  <a:t>’s interval evolves </a:t>
                </a:r>
                <a:r>
                  <a:rPr lang="en-US" sz="3200" dirty="0" smtClean="0">
                    <a:latin typeface="Calibri" pitchFamily="34" charset="0"/>
                  </a:rPr>
                  <a:t>to </a:t>
                </a:r>
                <a:r>
                  <a:rPr lang="en-US" sz="3200" dirty="0">
                    <a:latin typeface="Calibri" pitchFamily="34" charset="0"/>
                  </a:rPr>
                  <a:t>ultimately span the widest possible subset of A. This helps us customize resolution advisories </a:t>
                </a:r>
                <a:r>
                  <a:rPr lang="en-US" sz="3200" dirty="0" smtClean="0">
                    <a:latin typeface="Calibri" pitchFamily="34" charset="0"/>
                  </a:rPr>
                  <a:t>by fully exploiting </a:t>
                </a:r>
                <a:r>
                  <a:rPr lang="en-US" sz="3200" dirty="0">
                    <a:latin typeface="Calibri" pitchFamily="34" charset="0"/>
                  </a:rPr>
                  <a:t>individual aircraft </a:t>
                </a:r>
                <a:r>
                  <a:rPr lang="en-US" sz="3200" dirty="0" smtClean="0">
                    <a:latin typeface="Calibri" pitchFamily="34" charset="0"/>
                  </a:rPr>
                  <a:t>capabilities.</a:t>
                </a:r>
                <a:endParaRPr lang="en-US" sz="3200" dirty="0" smtClean="0">
                  <a:latin typeface="Calibri" pitchFamily="34" charset="0"/>
                </a:endParaRPr>
              </a:p>
              <a:p>
                <a:pPr eaLnBrk="1" hangingPunct="1"/>
                <a:endParaRPr lang="en-US" sz="3200" dirty="0" smtClean="0">
                  <a:latin typeface="Calibri" pitchFamily="34" charset="0"/>
                </a:endParaRPr>
              </a:p>
              <a:p>
                <a:pPr eaLnBrk="1" hangingPunct="1"/>
                <a:endParaRPr lang="en-US" sz="3200" dirty="0" smtClean="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15361920" y="5486400"/>
                <a:ext cx="13167360" cy="7688148"/>
              </a:xfrm>
              <a:prstGeom prst="rect">
                <a:avLst/>
              </a:prstGeom>
              <a:blipFill rotWithShape="0">
                <a:blip r:embed="rId7"/>
                <a:stretch>
                  <a:fillRect l="-786" r="-1388"/>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536192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Approach</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9260800" y="13106400"/>
            <a:ext cx="1316736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Reward is </a:t>
            </a:r>
            <a:r>
              <a:rPr lang="en-US" sz="3200" dirty="0" smtClean="0">
                <a:latin typeface="Calibri" pitchFamily="34" charset="0"/>
              </a:rPr>
              <a:t>calculated </a:t>
            </a:r>
            <a:r>
              <a:rPr lang="en-US" sz="3200" dirty="0">
                <a:latin typeface="Calibri" pitchFamily="34" charset="0"/>
              </a:rPr>
              <a:t>using the following metrics:</a:t>
            </a:r>
          </a:p>
          <a:p>
            <a:pPr eaLnBrk="1" hangingPunct="1"/>
            <a:r>
              <a:rPr lang="en-US" sz="3200" dirty="0" smtClean="0">
                <a:latin typeface="Calibri" pitchFamily="34" charset="0"/>
              </a:rPr>
              <a:t>•                                  where </a:t>
            </a:r>
            <a:r>
              <a:rPr lang="en-US" sz="3200" i="1" dirty="0" err="1" smtClean="0">
                <a:latin typeface="Calibri" pitchFamily="34" charset="0"/>
              </a:rPr>
              <a:t>hmd</a:t>
            </a:r>
            <a:r>
              <a:rPr lang="en-US" sz="3200" dirty="0" smtClean="0">
                <a:latin typeface="Calibri" pitchFamily="34" charset="0"/>
              </a:rPr>
              <a:t> and </a:t>
            </a:r>
            <a:r>
              <a:rPr lang="en-US" sz="3200" i="1" dirty="0" err="1" smtClean="0">
                <a:latin typeface="Calibri" pitchFamily="34" charset="0"/>
              </a:rPr>
              <a:t>vmd</a:t>
            </a:r>
            <a:r>
              <a:rPr lang="en-US" sz="3200" dirty="0">
                <a:latin typeface="Calibri" pitchFamily="34" charset="0"/>
              </a:rPr>
              <a:t> </a:t>
            </a:r>
            <a:r>
              <a:rPr lang="en-US" sz="3200" dirty="0" smtClean="0">
                <a:latin typeface="Calibri" pitchFamily="34" charset="0"/>
              </a:rPr>
              <a:t>work </a:t>
            </a:r>
            <a:r>
              <a:rPr lang="en-US" sz="3200" dirty="0">
                <a:latin typeface="Calibri" pitchFamily="34" charset="0"/>
              </a:rPr>
              <a:t>together to describe </a:t>
            </a:r>
            <a:r>
              <a:rPr lang="en-US" sz="3200" dirty="0" err="1">
                <a:latin typeface="Calibri" pitchFamily="34" charset="0"/>
              </a:rPr>
              <a:t>r</a:t>
            </a:r>
            <a:r>
              <a:rPr lang="en-US" sz="3200" i="1" baseline="-25000" dirty="0" err="1">
                <a:latin typeface="Calibri" pitchFamily="34" charset="0"/>
              </a:rPr>
              <a:t>sep</a:t>
            </a:r>
            <a:r>
              <a:rPr lang="en-US" sz="3200" dirty="0">
                <a:latin typeface="Calibri" pitchFamily="34" charset="0"/>
              </a:rPr>
              <a:t>, the distance of </a:t>
            </a:r>
            <a:r>
              <a:rPr lang="en-US" sz="3200" dirty="0" smtClean="0">
                <a:latin typeface="Calibri" pitchFamily="34" charset="0"/>
              </a:rPr>
              <a:t>separation while </a:t>
            </a:r>
            <a:r>
              <a:rPr lang="en-US" sz="3200" dirty="0" err="1">
                <a:latin typeface="Calibri" pitchFamily="34" charset="0"/>
              </a:rPr>
              <a:t>r</a:t>
            </a:r>
            <a:r>
              <a:rPr lang="en-US" sz="3200" i="1" baseline="-25000" dirty="0" err="1">
                <a:latin typeface="Calibri" pitchFamily="34" charset="0"/>
              </a:rPr>
              <a:t>min</a:t>
            </a:r>
            <a:r>
              <a:rPr lang="en-US" sz="3200" dirty="0">
                <a:latin typeface="Calibri" pitchFamily="34" charset="0"/>
              </a:rPr>
              <a:t> describes the minimum allowable separation</a:t>
            </a:r>
          </a:p>
          <a:p>
            <a:pPr eaLnBrk="1" hangingPunct="1"/>
            <a:r>
              <a:rPr lang="en-US" sz="3200" dirty="0">
                <a:latin typeface="Calibri" pitchFamily="34" charset="0"/>
              </a:rPr>
              <a:t>(500 feet vertically and 200 feet horizontally) and C </a:t>
            </a:r>
            <a:r>
              <a:rPr lang="en-US" sz="3200" dirty="0" smtClean="0">
                <a:latin typeface="Calibri" pitchFamily="34" charset="0"/>
              </a:rPr>
              <a:t>is the </a:t>
            </a:r>
            <a:r>
              <a:rPr lang="en-US" sz="3200" dirty="0">
                <a:latin typeface="Calibri" pitchFamily="34" charset="0"/>
              </a:rPr>
              <a:t>smoothing applied to the step function.</a:t>
            </a:r>
          </a:p>
          <a:p>
            <a:pPr eaLnBrk="1" hangingPunct="1"/>
            <a:r>
              <a:rPr lang="en-US" sz="3200" dirty="0">
                <a:latin typeface="Calibri" pitchFamily="34" charset="0"/>
              </a:rPr>
              <a:t>• R2 = −</a:t>
            </a:r>
            <a:r>
              <a:rPr lang="en-US" sz="3200" dirty="0" smtClean="0">
                <a:latin typeface="Calibri" pitchFamily="34" charset="0"/>
              </a:rPr>
              <a:t>0.0002</a:t>
            </a:r>
            <a:r>
              <a:rPr lang="en-US" sz="3200" i="1" dirty="0" smtClean="0">
                <a:latin typeface="Calibri" pitchFamily="34" charset="0"/>
              </a:rPr>
              <a:t>θ</a:t>
            </a:r>
            <a:r>
              <a:rPr lang="en-US" sz="3200" baseline="30000" dirty="0" smtClean="0">
                <a:latin typeface="Calibri" pitchFamily="34" charset="0"/>
              </a:rPr>
              <a:t>2</a:t>
            </a:r>
            <a:r>
              <a:rPr lang="en-US" sz="3200" dirty="0" smtClean="0">
                <a:latin typeface="Calibri" pitchFamily="34" charset="0"/>
              </a:rPr>
              <a:t> </a:t>
            </a:r>
            <a:r>
              <a:rPr lang="en-US" sz="3200" dirty="0">
                <a:latin typeface="Calibri" pitchFamily="34" charset="0"/>
              </a:rPr>
              <a:t>where </a:t>
            </a:r>
            <a:r>
              <a:rPr lang="en-US" sz="3200" i="1" dirty="0" err="1">
                <a:latin typeface="Calibri" pitchFamily="34" charset="0"/>
              </a:rPr>
              <a:t>θ</a:t>
            </a:r>
            <a:r>
              <a:rPr lang="en-US" sz="3200" dirty="0">
                <a:latin typeface="Calibri" pitchFamily="34" charset="0"/>
              </a:rPr>
              <a:t> represents the bank angle </a:t>
            </a:r>
            <a:r>
              <a:rPr lang="en-US" sz="3200" dirty="0" smtClean="0">
                <a:latin typeface="Calibri" pitchFamily="34" charset="0"/>
              </a:rPr>
              <a:t>in degrees</a:t>
            </a:r>
            <a:r>
              <a:rPr lang="en-US" sz="3200" dirty="0">
                <a:latin typeface="Calibri" pitchFamily="34" charset="0"/>
              </a:rPr>
              <a:t>. This penalizes unnecessary </a:t>
            </a:r>
            <a:r>
              <a:rPr lang="en-US" sz="3200" dirty="0" smtClean="0">
                <a:latin typeface="Calibri" pitchFamily="34" charset="0"/>
              </a:rPr>
              <a:t>maneuvering</a:t>
            </a:r>
            <a:endParaRPr lang="en-US" sz="3200" dirty="0">
              <a:latin typeface="Calibri" pitchFamily="34" charset="0"/>
            </a:endParaRPr>
          </a:p>
          <a:p>
            <a:pPr eaLnBrk="1" hangingPunct="1"/>
            <a:r>
              <a:rPr lang="en-US" sz="3200" dirty="0">
                <a:latin typeface="Calibri" pitchFamily="34" charset="0"/>
              </a:rPr>
              <a:t>• R3 = −0.04 if </a:t>
            </a:r>
            <a:r>
              <a:rPr lang="en-US" sz="3200" i="1" dirty="0" err="1">
                <a:latin typeface="Calibri" pitchFamily="34" charset="0"/>
              </a:rPr>
              <a:t>θ</a:t>
            </a:r>
            <a:r>
              <a:rPr lang="en-US" sz="3200" dirty="0">
                <a:latin typeface="Calibri" pitchFamily="34" charset="0"/>
              </a:rPr>
              <a:t> </a:t>
            </a:r>
            <a:r>
              <a:rPr lang="en-US" sz="3200" dirty="0" smtClean="0">
                <a:latin typeface="Calibri" pitchFamily="34" charset="0"/>
              </a:rPr>
              <a:t>6 ≠ </a:t>
            </a:r>
            <a:r>
              <a:rPr lang="en-US" sz="3200" dirty="0">
                <a:latin typeface="Calibri" pitchFamily="34" charset="0"/>
              </a:rPr>
              <a:t>COC penalizing false positives.</a:t>
            </a:r>
          </a:p>
          <a:p>
            <a:pPr eaLnBrk="1" hangingPunct="1"/>
            <a:r>
              <a:rPr lang="en-US" sz="3200" dirty="0">
                <a:latin typeface="Calibri" pitchFamily="34" charset="0"/>
              </a:rPr>
              <a:t>The final reward is given by R = R1 + R2 + </a:t>
            </a:r>
            <a:r>
              <a:rPr lang="en-US" sz="3200" dirty="0" smtClean="0">
                <a:latin typeface="Calibri" pitchFamily="34" charset="0"/>
              </a:rPr>
              <a:t>R3</a:t>
            </a:r>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smtClean="0">
                <a:latin typeface="Calibri" pitchFamily="34" charset="0"/>
              </a:rPr>
              <a:t>The loss function is given  by: </a:t>
            </a:r>
          </a:p>
          <a:p>
            <a:pPr eaLnBrk="1" hangingPunct="1"/>
            <a:endParaRPr lang="en-US" sz="3200" dirty="0">
              <a:latin typeface="Calibri" pitchFamily="34" charset="0"/>
            </a:endParaRPr>
          </a:p>
          <a:p>
            <a:pPr eaLnBrk="1" hangingPunct="1"/>
            <a:endParaRPr lang="en-US" sz="3200" dirty="0" smtClean="0">
              <a:latin typeface="Calibri" pitchFamily="34" charset="0"/>
            </a:endParaRPr>
          </a:p>
          <a:p>
            <a:pPr eaLnBrk="1" hangingPunct="1"/>
            <a:r>
              <a:rPr lang="en-US" sz="3200" dirty="0" smtClean="0">
                <a:latin typeface="Calibri" pitchFamily="34" charset="0"/>
              </a:rPr>
              <a:t>An explanation of the variables is available in our project report.</a:t>
            </a:r>
            <a:endParaRPr lang="en-US" sz="3200" dirty="0">
              <a:latin typeface="Calibri" pitchFamily="34" charset="0"/>
            </a:endParaRPr>
          </a:p>
        </p:txBody>
      </p:sp>
      <p:sp>
        <p:nvSpPr>
          <p:cNvPr id="35" name="Rectangle 34"/>
          <p:cNvSpPr/>
          <p:nvPr/>
        </p:nvSpPr>
        <p:spPr>
          <a:xfrm>
            <a:off x="2926080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Reward and Loss Function</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9260800" y="21259801"/>
            <a:ext cx="13167360" cy="273916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smtClean="0">
                <a:latin typeface="Calibri" pitchFamily="34" charset="0"/>
              </a:rPr>
              <a:t>We successfully implemented a primitive airborne collision avoidance system that can easily be generalized to a wide variety of airplanes. It is our hope that with more time and computational resources, we will be able to refine our approach and offer an efficient aircraft-agnostic collision avoidance solution on an embedded device. </a:t>
            </a:r>
            <a:endParaRPr lang="en-US" sz="3200" dirty="0">
              <a:latin typeface="Calibri" pitchFamily="34" charset="0"/>
            </a:endParaRPr>
          </a:p>
        </p:txBody>
      </p:sp>
      <p:sp>
        <p:nvSpPr>
          <p:cNvPr id="36" name="Rectangle 35"/>
          <p:cNvSpPr/>
          <p:nvPr/>
        </p:nvSpPr>
        <p:spPr>
          <a:xfrm>
            <a:off x="29260800" y="205740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103164279"/>
              </p:ext>
            </p:extLst>
          </p:nvPr>
        </p:nvGraphicFramePr>
        <p:xfrm>
          <a:off x="15630553" y="22620774"/>
          <a:ext cx="6399486" cy="3108500"/>
        </p:xfrm>
        <a:graphic>
          <a:graphicData uri="http://schemas.openxmlformats.org/drawingml/2006/table">
            <a:tbl>
              <a:tblPr firstRow="1" bandRow="1">
                <a:tableStyleId>{F5AB1C69-6EDB-4FF4-983F-18BD219EF322}</a:tableStyleId>
              </a:tblPr>
              <a:tblGrid>
                <a:gridCol w="3199743"/>
                <a:gridCol w="3199743"/>
              </a:tblGrid>
              <a:tr h="777125">
                <a:tc>
                  <a:txBody>
                    <a:bodyPr/>
                    <a:lstStyle/>
                    <a:p>
                      <a:r>
                        <a:rPr lang="en-US" sz="2700" dirty="0" smtClean="0"/>
                        <a:t>CAS Algorithm</a:t>
                      </a:r>
                      <a:endParaRPr lang="en-US" sz="2700" dirty="0"/>
                    </a:p>
                  </a:txBody>
                  <a:tcPr marL="121920" marR="121920" marT="34290" marB="34290" anchor="ctr">
                    <a:solidFill>
                      <a:schemeClr val="accent1">
                        <a:lumMod val="75000"/>
                      </a:schemeClr>
                    </a:solidFill>
                  </a:tcPr>
                </a:tc>
                <a:tc>
                  <a:txBody>
                    <a:bodyPr/>
                    <a:lstStyle/>
                    <a:p>
                      <a:pPr algn="ctr"/>
                      <a:r>
                        <a:rPr lang="en-US" sz="2700" dirty="0" smtClean="0"/>
                        <a:t>Risk</a:t>
                      </a:r>
                      <a:r>
                        <a:rPr lang="en-US" sz="2700" baseline="0" dirty="0" smtClean="0"/>
                        <a:t> Ratio</a:t>
                      </a:r>
                      <a:endParaRPr lang="en-US" sz="2700" dirty="0"/>
                    </a:p>
                  </a:txBody>
                  <a:tcPr marL="121920" marR="121920" marT="34290" marB="34290" anchor="ctr">
                    <a:solidFill>
                      <a:schemeClr val="accent1">
                        <a:lumMod val="75000"/>
                      </a:schemeClr>
                    </a:solidFill>
                  </a:tcPr>
                </a:tc>
              </a:tr>
              <a:tr h="777125">
                <a:tc>
                  <a:txBody>
                    <a:bodyPr/>
                    <a:lstStyle/>
                    <a:p>
                      <a:r>
                        <a:rPr lang="en-US" sz="2700" dirty="0" smtClean="0"/>
                        <a:t>TCAS II</a:t>
                      </a:r>
                      <a:endParaRPr lang="en-US" sz="2700" dirty="0"/>
                    </a:p>
                  </a:txBody>
                  <a:tcPr marL="121920" marR="121920" marT="34290" marB="34290" anchor="ctr"/>
                </a:tc>
                <a:tc>
                  <a:txBody>
                    <a:bodyPr/>
                    <a:lstStyle/>
                    <a:p>
                      <a:pPr algn="ctr"/>
                      <a:r>
                        <a:rPr lang="en-US" sz="2700" dirty="0" smtClean="0"/>
                        <a:t>0.061230</a:t>
                      </a:r>
                      <a:endParaRPr lang="en-US" sz="2700" dirty="0"/>
                    </a:p>
                  </a:txBody>
                  <a:tcPr marL="121920" marR="121920" marT="34290" marB="34290" anchor="ctr"/>
                </a:tc>
              </a:tr>
              <a:tr h="777125">
                <a:tc>
                  <a:txBody>
                    <a:bodyPr/>
                    <a:lstStyle/>
                    <a:p>
                      <a:r>
                        <a:rPr lang="en-US" sz="2700" dirty="0" smtClean="0"/>
                        <a:t>POMDP</a:t>
                      </a:r>
                      <a:r>
                        <a:rPr lang="en-US" sz="2700" baseline="0" dirty="0" smtClean="0"/>
                        <a:t> based CAS</a:t>
                      </a:r>
                      <a:endParaRPr lang="en-US" sz="2700" dirty="0"/>
                    </a:p>
                  </a:txBody>
                  <a:tcPr marL="121920" marR="121920" marT="34290" marB="34290" anchor="ctr"/>
                </a:tc>
                <a:tc>
                  <a:txBody>
                    <a:bodyPr/>
                    <a:lstStyle/>
                    <a:p>
                      <a:pPr algn="ctr"/>
                      <a:r>
                        <a:rPr lang="en-US" sz="2700" dirty="0" smtClean="0"/>
                        <a:t>0.047315</a:t>
                      </a:r>
                      <a:endParaRPr lang="en-US" sz="2700" dirty="0" smtClean="0"/>
                    </a:p>
                  </a:txBody>
                  <a:tcPr marL="121920" marR="121920" marT="34290" marB="34290" anchor="ctr"/>
                </a:tc>
              </a:tr>
              <a:tr h="777125">
                <a:tc>
                  <a:txBody>
                    <a:bodyPr/>
                    <a:lstStyle/>
                    <a:p>
                      <a:r>
                        <a:rPr lang="en-US" sz="2700" dirty="0" smtClean="0"/>
                        <a:t>DQN</a:t>
                      </a:r>
                      <a:r>
                        <a:rPr lang="en-US" sz="2700" baseline="0" dirty="0" smtClean="0"/>
                        <a:t> ACAS</a:t>
                      </a:r>
                      <a:endParaRPr lang="en-US" sz="2700" dirty="0"/>
                    </a:p>
                  </a:txBody>
                  <a:tcPr marL="121920" marR="121920" marT="34290" marB="34290" anchor="ctr"/>
                </a:tc>
                <a:tc>
                  <a:txBody>
                    <a:bodyPr/>
                    <a:lstStyle/>
                    <a:p>
                      <a:pPr algn="ctr"/>
                      <a:r>
                        <a:rPr lang="en-US" sz="2700" dirty="0" smtClean="0"/>
                        <a:t>0.002071</a:t>
                      </a:r>
                      <a:endParaRPr lang="en-US" sz="2700" dirty="0"/>
                    </a:p>
                  </a:txBody>
                  <a:tcPr marL="121920" marR="121920" marT="34290" marB="34290" anchor="ctr"/>
                </a:tc>
              </a:tr>
            </a:tbl>
          </a:graphicData>
        </a:graphic>
      </p:graphicFrame>
      <p:sp>
        <p:nvSpPr>
          <p:cNvPr id="45" name="Rectangle 44"/>
          <p:cNvSpPr/>
          <p:nvPr/>
        </p:nvSpPr>
        <p:spPr>
          <a:xfrm>
            <a:off x="1536192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Model</a:t>
            </a:r>
            <a:endParaRPr lang="en-US" sz="4400" b="1" dirty="0">
              <a:solidFill>
                <a:schemeClr val="accent3">
                  <a:lumMod val="20000"/>
                  <a:lumOff val="80000"/>
                </a:schemeClr>
              </a:solidFill>
            </a:endParaRPr>
          </a:p>
        </p:txBody>
      </p:sp>
      <p:pic>
        <p:nvPicPr>
          <p:cNvPr id="49" name="Picture 178" descr="Picture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895600" y="24852874"/>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50" name="Picture 179" descr="Picture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067800" y="24852936"/>
            <a:ext cx="4114800" cy="2848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Text Box 180"/>
          <p:cNvSpPr txBox="1">
            <a:spLocks noChangeArrowheads="1"/>
          </p:cNvSpPr>
          <p:nvPr/>
        </p:nvSpPr>
        <p:spPr bwMode="auto">
          <a:xfrm>
            <a:off x="2852063" y="27907831"/>
            <a:ext cx="3847824"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9024261" y="27907831"/>
            <a:ext cx="3847824"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5925800" y="21754387"/>
            <a:ext cx="5401511" cy="8079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Risk ratios calculated for 3 CAS models.</a:t>
            </a:r>
            <a:endParaRPr lang="en-US" sz="2400" dirty="0">
              <a:latin typeface="Calibri" pitchFamily="34" charset="0"/>
            </a:endParaRPr>
          </a:p>
        </p:txBody>
      </p:sp>
      <p:graphicFrame>
        <p:nvGraphicFramePr>
          <p:cNvPr id="3" name="Chart 2"/>
          <p:cNvGraphicFramePr/>
          <p:nvPr>
            <p:extLst>
              <p:ext uri="{D42A27DB-BD31-4B8C-83A1-F6EECF244321}">
                <p14:modId xmlns:p14="http://schemas.microsoft.com/office/powerpoint/2010/main" val="292270342"/>
              </p:ext>
            </p:extLst>
          </p:nvPr>
        </p:nvGraphicFramePr>
        <p:xfrm>
          <a:off x="29433175" y="4974535"/>
          <a:ext cx="12751145" cy="6212557"/>
        </p:xfrm>
        <a:graphic>
          <a:graphicData uri="http://schemas.openxmlformats.org/drawingml/2006/chart">
            <c:chart xmlns:c="http://schemas.openxmlformats.org/drawingml/2006/chart" xmlns:r="http://schemas.openxmlformats.org/officeDocument/2006/relationships" r:id="rId10"/>
          </a:graphicData>
        </a:graphic>
      </p:graphicFrame>
      <p:sp>
        <p:nvSpPr>
          <p:cNvPr id="37" name="Text Box 180"/>
          <p:cNvSpPr txBox="1">
            <a:spLocks noChangeArrowheads="1"/>
          </p:cNvSpPr>
          <p:nvPr/>
        </p:nvSpPr>
        <p:spPr bwMode="auto">
          <a:xfrm>
            <a:off x="29886726" y="11430000"/>
            <a:ext cx="3756709" cy="438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30" name="Rectangle 265"/>
          <p:cNvSpPr>
            <a:spLocks noChangeAspect="1" noChangeArrowheads="1"/>
          </p:cNvSpPr>
          <p:nvPr/>
        </p:nvSpPr>
        <p:spPr bwMode="auto">
          <a:xfrm>
            <a:off x="1005840" y="1005840"/>
            <a:ext cx="2923773" cy="2194560"/>
          </a:xfrm>
          <a:prstGeom prst="rect">
            <a:avLst/>
          </a:prstGeom>
          <a:blipFill dpi="0" rotWithShape="1">
            <a:blip r:embed="rId11">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pic>
        <p:nvPicPr>
          <p:cNvPr id="9" name="Picture 8" descr="boston_univ_black.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28800" y="1447800"/>
            <a:ext cx="2887708" cy="1295400"/>
          </a:xfrm>
          <a:prstGeom prst="rect">
            <a:avLst/>
          </a:prstGeom>
        </p:spPr>
      </p:pic>
      <p:sp>
        <p:nvSpPr>
          <p:cNvPr id="38" name="Text Box 189"/>
          <p:cNvSpPr txBox="1">
            <a:spLocks noChangeArrowheads="1"/>
          </p:cNvSpPr>
          <p:nvPr/>
        </p:nvSpPr>
        <p:spPr bwMode="auto">
          <a:xfrm>
            <a:off x="1447800" y="13106400"/>
            <a:ext cx="1316736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federally mandated Traffic Alert and Collision Avoidance System (TCAS II) for transport category aircraft has proven remarkably effective at averting mid-air collisions by providing pilots with timely alerts to resolve imminent threats. However, strong assumptions about aircraft capabilities made in the TCAS II logic prevent it from being used in general aviation, where the risk of a mid-air collision is significantly higher.</a:t>
            </a:r>
            <a:endParaRPr lang="en-US" sz="3200" dirty="0" smtClean="0">
              <a:latin typeface="Calibri" pitchFamily="34" charset="0"/>
            </a:endParaRPr>
          </a:p>
          <a:p>
            <a:pPr eaLnBrk="1" hangingPunct="1"/>
            <a:endParaRPr lang="en-US" sz="3200" dirty="0">
              <a:latin typeface="Calibri" pitchFamily="34" charset="0"/>
            </a:endParaRPr>
          </a:p>
          <a:p>
            <a:pPr eaLnBrk="1" hangingPunct="1"/>
            <a:r>
              <a:rPr lang="en-US" sz="3200" dirty="0" smtClean="0">
                <a:latin typeface="Calibri" pitchFamily="34" charset="0"/>
              </a:rPr>
              <a:t>We investigate </a:t>
            </a:r>
            <a:r>
              <a:rPr lang="en-US" sz="3200" dirty="0">
                <a:latin typeface="Calibri" pitchFamily="34" charset="0"/>
              </a:rPr>
              <a:t>the feasibility of using deep </a:t>
            </a:r>
            <a:r>
              <a:rPr lang="en-US" sz="3200" dirty="0" smtClean="0">
                <a:latin typeface="Calibri" pitchFamily="34" charset="0"/>
              </a:rPr>
              <a:t>reinforcement learning to </a:t>
            </a:r>
            <a:r>
              <a:rPr lang="en-US" sz="3200" dirty="0">
                <a:latin typeface="Calibri" pitchFamily="34" charset="0"/>
              </a:rPr>
              <a:t>develop a collision avoidance </a:t>
            </a:r>
            <a:r>
              <a:rPr lang="en-US" sz="3200" dirty="0" smtClean="0">
                <a:latin typeface="Calibri" pitchFamily="34" charset="0"/>
              </a:rPr>
              <a:t>strategy generalized for </a:t>
            </a:r>
            <a:r>
              <a:rPr lang="en-US" sz="3200" dirty="0" smtClean="0">
                <a:latin typeface="Calibri" pitchFamily="34" charset="0"/>
              </a:rPr>
              <a:t>airplanes of most classes</a:t>
            </a:r>
            <a:r>
              <a:rPr lang="en-US" sz="3200" dirty="0" smtClean="0">
                <a:latin typeface="Calibri" pitchFamily="34" charset="0"/>
              </a:rPr>
              <a:t>. </a:t>
            </a:r>
            <a:r>
              <a:rPr lang="en-US" sz="3200" dirty="0" smtClean="0">
                <a:latin typeface="Calibri" pitchFamily="34" charset="0"/>
              </a:rPr>
              <a:t>In particular</a:t>
            </a:r>
            <a:r>
              <a:rPr lang="en-US" sz="3200" dirty="0">
                <a:latin typeface="Calibri" pitchFamily="34" charset="0"/>
              </a:rPr>
              <a:t>, we </a:t>
            </a:r>
            <a:r>
              <a:rPr lang="en-US" sz="3200" dirty="0" smtClean="0">
                <a:latin typeface="Calibri" pitchFamily="34" charset="0"/>
              </a:rPr>
              <a:t>extend an existing deep reinforcement learning methodology used for unmanned aerial systems by implementing an evolving action space. We </a:t>
            </a:r>
            <a:r>
              <a:rPr lang="en-US" sz="3200" dirty="0" smtClean="0">
                <a:latin typeface="Calibri" pitchFamily="34" charset="0"/>
              </a:rPr>
              <a:t>evaluate our strategy’s performance </a:t>
            </a:r>
            <a:r>
              <a:rPr lang="en-US" sz="3200" dirty="0">
                <a:latin typeface="Calibri" pitchFamily="34" charset="0"/>
              </a:rPr>
              <a:t>by </a:t>
            </a:r>
            <a:r>
              <a:rPr lang="en-US" sz="3200" dirty="0" smtClean="0">
                <a:latin typeface="Calibri" pitchFamily="34" charset="0"/>
              </a:rPr>
              <a:t>comparing its </a:t>
            </a:r>
            <a:r>
              <a:rPr lang="en-US" sz="3200" dirty="0">
                <a:latin typeface="Calibri" pitchFamily="34" charset="0"/>
              </a:rPr>
              <a:t>risk ratio against that of TCAS </a:t>
            </a:r>
            <a:r>
              <a:rPr lang="en-US" sz="3200" dirty="0" smtClean="0">
                <a:latin typeface="Calibri" pitchFamily="34" charset="0"/>
              </a:rPr>
              <a:t>II over </a:t>
            </a:r>
            <a:r>
              <a:rPr lang="en-US" sz="3200" dirty="0">
                <a:latin typeface="Calibri" pitchFamily="34" charset="0"/>
              </a:rPr>
              <a:t>a series of </a:t>
            </a:r>
            <a:r>
              <a:rPr lang="en-US" sz="3200" dirty="0" smtClean="0">
                <a:latin typeface="Calibri" pitchFamily="34" charset="0"/>
              </a:rPr>
              <a:t>15000 scripted </a:t>
            </a:r>
            <a:r>
              <a:rPr lang="en-US" sz="3200" dirty="0">
                <a:latin typeface="Calibri" pitchFamily="34" charset="0"/>
              </a:rPr>
              <a:t>aircraft encounters.</a:t>
            </a:r>
          </a:p>
        </p:txBody>
      </p:sp>
      <p:graphicFrame>
        <p:nvGraphicFramePr>
          <p:cNvPr id="20" name="Object 19"/>
          <p:cNvGraphicFramePr>
            <a:graphicFrameLocks noChangeAspect="1"/>
          </p:cNvGraphicFramePr>
          <p:nvPr>
            <p:extLst>
              <p:ext uri="{D42A27DB-BD31-4B8C-83A1-F6EECF244321}">
                <p14:modId xmlns:p14="http://schemas.microsoft.com/office/powerpoint/2010/main" val="1546786941"/>
              </p:ext>
            </p:extLst>
          </p:nvPr>
        </p:nvGraphicFramePr>
        <p:xfrm>
          <a:off x="29718000" y="13716000"/>
          <a:ext cx="2794000" cy="622300"/>
        </p:xfrm>
        <a:graphic>
          <a:graphicData uri="http://schemas.openxmlformats.org/presentationml/2006/ole">
            <mc:AlternateContent xmlns:mc="http://schemas.openxmlformats.org/markup-compatibility/2006">
              <mc:Choice xmlns:v="urn:schemas-microsoft-com:vml" Requires="v">
                <p:oleObj spid="_x0000_s1062" name="Equation" r:id="rId13" imgW="1320800" imgH="241300" progId="Equation.3">
                  <p:embed/>
                </p:oleObj>
              </mc:Choice>
              <mc:Fallback>
                <p:oleObj name="Equation" r:id="rId13" imgW="1320800" imgH="241300" progId="Equation.3">
                  <p:embed/>
                  <p:pic>
                    <p:nvPicPr>
                      <p:cNvPr id="0" name=""/>
                      <p:cNvPicPr/>
                      <p:nvPr/>
                    </p:nvPicPr>
                    <p:blipFill>
                      <a:blip r:embed="rId14"/>
                      <a:stretch>
                        <a:fillRect/>
                      </a:stretch>
                    </p:blipFill>
                    <p:spPr>
                      <a:xfrm>
                        <a:off x="29718000" y="13716000"/>
                        <a:ext cx="2794000" cy="6223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161923819"/>
              </p:ext>
            </p:extLst>
          </p:nvPr>
        </p:nvGraphicFramePr>
        <p:xfrm>
          <a:off x="17236440" y="8989008"/>
          <a:ext cx="7772400" cy="682931"/>
        </p:xfrm>
        <a:graphic>
          <a:graphicData uri="http://schemas.openxmlformats.org/presentationml/2006/ole">
            <mc:AlternateContent xmlns:mc="http://schemas.openxmlformats.org/markup-compatibility/2006">
              <mc:Choice xmlns:v="urn:schemas-microsoft-com:vml" Requires="v">
                <p:oleObj spid="_x0000_s1063" name="Equation" r:id="rId15" imgW="3035300" imgH="266700" progId="Equation.3">
                  <p:embed/>
                </p:oleObj>
              </mc:Choice>
              <mc:Fallback>
                <p:oleObj name="Equation" r:id="rId15" imgW="3035300" imgH="266700" progId="Equation.3">
                  <p:embed/>
                  <p:pic>
                    <p:nvPicPr>
                      <p:cNvPr id="0" name=""/>
                      <p:cNvPicPr/>
                      <p:nvPr/>
                    </p:nvPicPr>
                    <p:blipFill>
                      <a:blip r:embed="rId16"/>
                      <a:stretch>
                        <a:fillRect/>
                      </a:stretch>
                    </p:blipFill>
                    <p:spPr>
                      <a:xfrm>
                        <a:off x="17236440" y="8989008"/>
                        <a:ext cx="7772400" cy="682931"/>
                      </a:xfrm>
                      <a:prstGeom prst="rect">
                        <a:avLst/>
                      </a:prstGeom>
                    </p:spPr>
                  </p:pic>
                </p:oleObj>
              </mc:Fallback>
            </mc:AlternateContent>
          </a:graphicData>
        </a:graphic>
      </p:graphicFrame>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290000" y="17810451"/>
            <a:ext cx="7162800" cy="1183236"/>
          </a:xfrm>
          <a:prstGeom prst="rect">
            <a:avLst/>
          </a:prstGeom>
        </p:spPr>
      </p:pic>
      <p:sp>
        <p:nvSpPr>
          <p:cNvPr id="7" name="TextBox 6"/>
          <p:cNvSpPr txBox="1"/>
          <p:nvPr/>
        </p:nvSpPr>
        <p:spPr>
          <a:xfrm>
            <a:off x="47548800" y="19354800"/>
            <a:ext cx="184731" cy="1077218"/>
          </a:xfrm>
          <a:prstGeom prst="rect">
            <a:avLst/>
          </a:prstGeom>
          <a:noFill/>
        </p:spPr>
        <p:txBody>
          <a:bodyPr wrap="none" rtlCol="0">
            <a:spAutoFit/>
          </a:bodyPr>
          <a:lstStyle/>
          <a:p>
            <a:endParaRPr lang="en-US" dirty="0"/>
          </a:p>
        </p:txBody>
      </p:sp>
      <p:sp>
        <p:nvSpPr>
          <p:cNvPr id="8" name="TextBox 7"/>
          <p:cNvSpPr txBox="1"/>
          <p:nvPr/>
        </p:nvSpPr>
        <p:spPr>
          <a:xfrm>
            <a:off x="46264286" y="21096514"/>
            <a:ext cx="184731" cy="1077218"/>
          </a:xfrm>
          <a:prstGeom prst="rect">
            <a:avLst/>
          </a:prstGeom>
          <a:noFill/>
        </p:spPr>
        <p:txBody>
          <a:bodyPr wrap="none" rtlCol="0">
            <a:spAutoFit/>
          </a:bodyPr>
          <a:lstStyle/>
          <a:p>
            <a:endParaRPr lang="en-US" dirty="0"/>
          </a:p>
        </p:txBody>
      </p:sp>
      <p:sp>
        <p:nvSpPr>
          <p:cNvPr id="16" name="TextBox 15"/>
          <p:cNvSpPr txBox="1"/>
          <p:nvPr/>
        </p:nvSpPr>
        <p:spPr>
          <a:xfrm>
            <a:off x="33671435" y="22913788"/>
            <a:ext cx="184731" cy="1077218"/>
          </a:xfrm>
          <a:prstGeom prst="rect">
            <a:avLst/>
          </a:prstGeom>
          <a:noFill/>
        </p:spPr>
        <p:txBody>
          <a:bodyPr wrap="none" rtlCol="0">
            <a:spAutoFit/>
          </a:bodyPr>
          <a:lstStyle/>
          <a:p>
            <a:endParaRPr lang="en-US" dirty="0"/>
          </a:p>
        </p:txBody>
      </p:sp>
      <p:sp>
        <p:nvSpPr>
          <p:cNvPr id="17" name="TextBox 16"/>
          <p:cNvSpPr txBox="1"/>
          <p:nvPr/>
        </p:nvSpPr>
        <p:spPr>
          <a:xfrm>
            <a:off x="30515442" y="22562288"/>
            <a:ext cx="184731" cy="1077218"/>
          </a:xfrm>
          <a:prstGeom prst="rect">
            <a:avLst/>
          </a:prstGeom>
          <a:noFill/>
        </p:spPr>
        <p:txBody>
          <a:bodyPr wrap="none" rtlCol="0">
            <a:spAutoFit/>
          </a:bodyPr>
          <a:lstStyle/>
          <a:p>
            <a:endParaRPr lang="en-US" dirty="0"/>
          </a:p>
        </p:txBody>
      </p:sp>
      <p:sp>
        <p:nvSpPr>
          <p:cNvPr id="18" name="TextBox 17"/>
          <p:cNvSpPr txBox="1"/>
          <p:nvPr/>
        </p:nvSpPr>
        <p:spPr>
          <a:xfrm>
            <a:off x="30983274" y="24561209"/>
            <a:ext cx="184731" cy="107721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2730</TotalTime>
  <Words>842</Words>
  <Application>Microsoft Macintosh PowerPoint</Application>
  <PresentationFormat>Custom</PresentationFormat>
  <Paragraphs>62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Calibri</vt:lpstr>
      <vt:lpstr>Cambria Math</vt:lpstr>
      <vt:lpstr>Times New Roman</vt:lpstr>
      <vt:lpstr>Arial</vt:lpstr>
      <vt:lpstr>Office Theme</vt:lpstr>
      <vt:lpstr>Equation</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Microsoft Office User</cp:lastModifiedBy>
  <cp:revision>110</cp:revision>
  <cp:lastPrinted>2013-02-12T02:21:55Z</cp:lastPrinted>
  <dcterms:created xsi:type="dcterms:W3CDTF">2013-02-10T21:14:48Z</dcterms:created>
  <dcterms:modified xsi:type="dcterms:W3CDTF">2017-12-12T13:03:44Z</dcterms:modified>
</cp:coreProperties>
</file>