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77" r:id="rId2"/>
    <p:sldId id="278" r:id="rId3"/>
    <p:sldId id="297" r:id="rId4"/>
    <p:sldId id="282" r:id="rId5"/>
    <p:sldId id="283" r:id="rId6"/>
    <p:sldId id="284" r:id="rId7"/>
    <p:sldId id="286" r:id="rId8"/>
    <p:sldId id="285" r:id="rId9"/>
    <p:sldId id="287" r:id="rId10"/>
    <p:sldId id="289" r:id="rId11"/>
    <p:sldId id="281" r:id="rId12"/>
    <p:sldId id="279" r:id="rId13"/>
    <p:sldId id="280" r:id="rId14"/>
    <p:sldId id="288" r:id="rId15"/>
    <p:sldId id="294" r:id="rId16"/>
    <p:sldId id="290" r:id="rId17"/>
    <p:sldId id="291" r:id="rId18"/>
    <p:sldId id="292" r:id="rId19"/>
    <p:sldId id="293" r:id="rId20"/>
    <p:sldId id="295" r:id="rId21"/>
    <p:sldId id="2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51E0"/>
    <a:srgbClr val="176DAD"/>
    <a:srgbClr val="0D78C9"/>
    <a:srgbClr val="024C84"/>
    <a:srgbClr val="993200"/>
    <a:srgbClr val="4D4E44"/>
    <a:srgbClr val="176338"/>
    <a:srgbClr val="0F5D3F"/>
    <a:srgbClr val="ABC8D1"/>
    <a:srgbClr val="1B3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8707" autoAdjust="0"/>
  </p:normalViewPr>
  <p:slideViewPr>
    <p:cSldViewPr>
      <p:cViewPr varScale="1">
        <p:scale>
          <a:sx n="56" d="100"/>
          <a:sy n="56" d="100"/>
        </p:scale>
        <p:origin x="-76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4/23/2013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419737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4/23/2013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373461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a:t>
            </a:fld>
            <a:endParaRPr lang="en-US"/>
          </a:p>
        </p:txBody>
      </p:sp>
    </p:spTree>
    <p:extLst>
      <p:ext uri="{BB962C8B-B14F-4D97-AF65-F5344CB8AC3E}">
        <p14:creationId xmlns:p14="http://schemas.microsoft.com/office/powerpoint/2010/main" val="143412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10</a:t>
            </a:fld>
            <a:endParaRPr lang="en-US"/>
          </a:p>
        </p:txBody>
      </p:sp>
    </p:spTree>
    <p:extLst>
      <p:ext uri="{BB962C8B-B14F-4D97-AF65-F5344CB8AC3E}">
        <p14:creationId xmlns:p14="http://schemas.microsoft.com/office/powerpoint/2010/main" val="3935073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p:spPr>
        <p:txBody>
          <a:bodyPr/>
          <a:lstStyle/>
          <a:p>
            <a:r>
              <a:rPr lang="en-US"/>
              <a:t>The MathWorks</a:t>
            </a:r>
          </a:p>
        </p:txBody>
      </p:sp>
      <p:sp>
        <p:nvSpPr>
          <p:cNvPr id="93187" name="Rectangle 7"/>
          <p:cNvSpPr>
            <a:spLocks noGrp="1" noChangeArrowheads="1"/>
          </p:cNvSpPr>
          <p:nvPr>
            <p:ph type="sldNum" sz="quarter" idx="5"/>
          </p:nvPr>
        </p:nvSpPr>
        <p:spPr>
          <a:noFill/>
        </p:spPr>
        <p:txBody>
          <a:bodyPr/>
          <a:lstStyle/>
          <a:p>
            <a:fld id="{3F3E83BF-B096-4AF4-8FF7-B160206EA6A7}" type="slidenum">
              <a:rPr lang="en-US"/>
              <a:pPr/>
              <a:t>11</a:t>
            </a:fld>
            <a:endParaRPr lang="en-US"/>
          </a:p>
        </p:txBody>
      </p:sp>
      <p:sp>
        <p:nvSpPr>
          <p:cNvPr id="93188" name="Rectangle 2"/>
          <p:cNvSpPr>
            <a:spLocks noGrp="1" noRot="1" noChangeAspect="1" noChangeArrowheads="1" noTextEdit="1"/>
          </p:cNvSpPr>
          <p:nvPr>
            <p:ph type="sldImg"/>
          </p:nvPr>
        </p:nvSpPr>
        <p:spPr>
          <a:xfrm>
            <a:off x="1146175" y="684213"/>
            <a:ext cx="4573588" cy="3430587"/>
          </a:xfrm>
          <a:ln w="12700" cap="flat">
            <a:solidFill>
              <a:schemeClr val="tx1"/>
            </a:solidFill>
          </a:ln>
        </p:spPr>
      </p:sp>
      <p:sp>
        <p:nvSpPr>
          <p:cNvPr id="93189" name="Rectangle 3"/>
          <p:cNvSpPr>
            <a:spLocks noGrp="1" noChangeArrowheads="1"/>
          </p:cNvSpPr>
          <p:nvPr>
            <p:ph type="body" idx="1"/>
          </p:nvPr>
        </p:nvSpPr>
        <p:spPr>
          <a:xfrm>
            <a:off x="914710" y="4342151"/>
            <a:ext cx="5028580" cy="4116989"/>
          </a:xfrm>
          <a:noFill/>
          <a:ln/>
        </p:spPr>
        <p:txBody>
          <a:bodyPr lIns="89024" tIns="45266" rIns="89024" bIns="45266"/>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Risk proxy</a:t>
            </a:r>
            <a:r>
              <a:rPr lang="en-GB" baseline="0" dirty="0" smtClean="0"/>
              <a:t> is the variance of the portfolio, but often it is replaced with the standard deviation (the square root of the variance) – refer to Markowitz model.</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12</a:t>
            </a:fld>
            <a:endParaRPr lang="en-US"/>
          </a:p>
        </p:txBody>
      </p:sp>
    </p:spTree>
    <p:extLst>
      <p:ext uri="{BB962C8B-B14F-4D97-AF65-F5344CB8AC3E}">
        <p14:creationId xmlns:p14="http://schemas.microsoft.com/office/powerpoint/2010/main" val="119948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Conditional value at risk (</a:t>
            </a:r>
            <a:r>
              <a:rPr lang="en-GB" dirty="0" err="1" smtClean="0"/>
              <a:t>CVaR</a:t>
            </a:r>
            <a:r>
              <a:rPr lang="en-GB" dirty="0" smtClean="0"/>
              <a:t>)</a:t>
            </a:r>
            <a:r>
              <a:rPr lang="en-GB" baseline="0" dirty="0" smtClean="0"/>
              <a:t> looks at the losses in the tail end of the distribution of scenarios. Say we chose a portfolio and calculate the losses for several different scenarios. The distribution of the asset returns may look something like this plot, where scenarios with the highest loss are on the right. </a:t>
            </a:r>
          </a:p>
          <a:p>
            <a:endParaRPr lang="en-GB" baseline="0" dirty="0" smtClean="0"/>
          </a:p>
          <a:p>
            <a:r>
              <a:rPr lang="en-GB" baseline="0" dirty="0" smtClean="0"/>
              <a:t>Value-at-risk, </a:t>
            </a:r>
            <a:r>
              <a:rPr lang="en-GB" baseline="0" dirty="0" err="1" smtClean="0"/>
              <a:t>VaR_alpha</a:t>
            </a:r>
            <a:r>
              <a:rPr lang="en-GB" baseline="0" dirty="0" smtClean="0"/>
              <a:t>(x), for portfolio x is the portfolio return such that the probability of portfolio returns failing below this level is (1-alpha).</a:t>
            </a:r>
          </a:p>
          <a:p>
            <a:endParaRPr lang="en-GB" baseline="0" dirty="0" smtClean="0"/>
          </a:p>
          <a:p>
            <a:r>
              <a:rPr lang="en-GB" baseline="0" dirty="0" smtClean="0"/>
              <a:t>Given </a:t>
            </a:r>
            <a:r>
              <a:rPr lang="en-GB" baseline="0" dirty="0" err="1" smtClean="0"/>
              <a:t>VaR_alpha</a:t>
            </a:r>
            <a:r>
              <a:rPr lang="en-GB" baseline="0" dirty="0" smtClean="0"/>
              <a:t>(x), for a portfolio x, the conditional value-at-risk of the portfolio is the expected loss of portfolio returns, above the value-at-risk return.</a:t>
            </a:r>
          </a:p>
          <a:p>
            <a:endParaRPr lang="en-GB" baseline="0" dirty="0" smtClean="0"/>
          </a:p>
        </p:txBody>
      </p:sp>
      <p:sp>
        <p:nvSpPr>
          <p:cNvPr id="4" name="Slide Number Placeholder 3"/>
          <p:cNvSpPr>
            <a:spLocks noGrp="1"/>
          </p:cNvSpPr>
          <p:nvPr>
            <p:ph type="sldNum" sz="quarter" idx="10"/>
          </p:nvPr>
        </p:nvSpPr>
        <p:spPr/>
        <p:txBody>
          <a:bodyPr/>
          <a:lstStyle/>
          <a:p>
            <a:fld id="{AD73B8C3-A209-4A55-9261-22C2A02B3159}" type="slidenum">
              <a:rPr lang="en-US" smtClean="0"/>
              <a:pPr/>
              <a:t>13</a:t>
            </a:fld>
            <a:endParaRPr lang="en-US"/>
          </a:p>
        </p:txBody>
      </p:sp>
    </p:spTree>
    <p:extLst>
      <p:ext uri="{BB962C8B-B14F-4D97-AF65-F5344CB8AC3E}">
        <p14:creationId xmlns:p14="http://schemas.microsoft.com/office/powerpoint/2010/main" val="387902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CVaR</a:t>
            </a:r>
            <a:r>
              <a:rPr lang="en-GB" baseline="0" dirty="0" smtClean="0"/>
              <a:t> tends to do a better job when you have a more non-normally distributed returns. At lower end of the efficient frontier you are trying to minimize the risk no matter what the return might be. The mean-variance is just trying to minimize this risk (these are symmetric risks) and because we have non-normal returns, it is introducing some bad correlation.</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14</a:t>
            </a:fld>
            <a:endParaRPr lang="en-US"/>
          </a:p>
        </p:txBody>
      </p:sp>
    </p:spTree>
    <p:extLst>
      <p:ext uri="{BB962C8B-B14F-4D97-AF65-F5344CB8AC3E}">
        <p14:creationId xmlns:p14="http://schemas.microsoft.com/office/powerpoint/2010/main" val="3391798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p:spPr>
        <p:txBody>
          <a:bodyPr/>
          <a:lstStyle/>
          <a:p>
            <a:r>
              <a:rPr lang="en-US"/>
              <a:t>The MathWorks</a:t>
            </a:r>
          </a:p>
        </p:txBody>
      </p:sp>
      <p:sp>
        <p:nvSpPr>
          <p:cNvPr id="93187" name="Rectangle 7"/>
          <p:cNvSpPr>
            <a:spLocks noGrp="1" noChangeArrowheads="1"/>
          </p:cNvSpPr>
          <p:nvPr>
            <p:ph type="sldNum" sz="quarter" idx="5"/>
          </p:nvPr>
        </p:nvSpPr>
        <p:spPr>
          <a:noFill/>
        </p:spPr>
        <p:txBody>
          <a:bodyPr/>
          <a:lstStyle/>
          <a:p>
            <a:fld id="{3F3E83BF-B096-4AF4-8FF7-B160206EA6A7}" type="slidenum">
              <a:rPr lang="en-US"/>
              <a:pPr/>
              <a:t>15</a:t>
            </a:fld>
            <a:endParaRPr lang="en-US"/>
          </a:p>
        </p:txBody>
      </p:sp>
      <p:sp>
        <p:nvSpPr>
          <p:cNvPr id="93188" name="Rectangle 2"/>
          <p:cNvSpPr>
            <a:spLocks noGrp="1" noRot="1" noChangeAspect="1" noChangeArrowheads="1" noTextEdit="1"/>
          </p:cNvSpPr>
          <p:nvPr>
            <p:ph type="sldImg"/>
          </p:nvPr>
        </p:nvSpPr>
        <p:spPr>
          <a:xfrm>
            <a:off x="1146175" y="684213"/>
            <a:ext cx="4573588" cy="3430587"/>
          </a:xfrm>
          <a:ln w="12700" cap="flat">
            <a:solidFill>
              <a:schemeClr val="tx1"/>
            </a:solidFill>
          </a:ln>
        </p:spPr>
      </p:sp>
      <p:sp>
        <p:nvSpPr>
          <p:cNvPr id="93189" name="Rectangle 3"/>
          <p:cNvSpPr>
            <a:spLocks noGrp="1" noChangeArrowheads="1"/>
          </p:cNvSpPr>
          <p:nvPr>
            <p:ph type="body" idx="1"/>
          </p:nvPr>
        </p:nvSpPr>
        <p:spPr>
          <a:xfrm>
            <a:off x="914710" y="4342151"/>
            <a:ext cx="5028580" cy="4116989"/>
          </a:xfrm>
          <a:noFill/>
          <a:ln/>
        </p:spPr>
        <p:txBody>
          <a:bodyPr lIns="89024" tIns="45266" rIns="89024" bIns="45266"/>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16</a:t>
            </a:fld>
            <a:endParaRPr lang="en-US"/>
          </a:p>
        </p:txBody>
      </p:sp>
    </p:spTree>
    <p:extLst>
      <p:ext uri="{BB962C8B-B14F-4D97-AF65-F5344CB8AC3E}">
        <p14:creationId xmlns:p14="http://schemas.microsoft.com/office/powerpoint/2010/main" val="3935073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The MathWorks</a:t>
            </a:r>
          </a:p>
        </p:txBody>
      </p:sp>
      <p:sp>
        <p:nvSpPr>
          <p:cNvPr id="7" name="Rectangle 7"/>
          <p:cNvSpPr>
            <a:spLocks noGrp="1" noChangeArrowheads="1"/>
          </p:cNvSpPr>
          <p:nvPr>
            <p:ph type="sldNum" sz="quarter" idx="5"/>
          </p:nvPr>
        </p:nvSpPr>
        <p:spPr>
          <a:ln/>
        </p:spPr>
        <p:txBody>
          <a:bodyPr/>
          <a:lstStyle/>
          <a:p>
            <a:fld id="{2BF90BCB-3852-462A-BEF6-0F1E5A645553}" type="slidenum">
              <a:rPr lang="en-US"/>
              <a:pPr/>
              <a:t>17</a:t>
            </a:fld>
            <a:endParaRPr lang="en-US"/>
          </a:p>
        </p:txBody>
      </p:sp>
      <p:sp>
        <p:nvSpPr>
          <p:cNvPr id="176130" name="Rectangle 2"/>
          <p:cNvSpPr>
            <a:spLocks noGrp="1" noRot="1" noChangeAspect="1" noChangeArrowheads="1" noTextEdit="1"/>
          </p:cNvSpPr>
          <p:nvPr>
            <p:ph type="sldImg"/>
          </p:nvPr>
        </p:nvSpPr>
        <p:spPr>
          <a:xfrm>
            <a:off x="1146175" y="685800"/>
            <a:ext cx="4572000" cy="3430588"/>
          </a:xfrm>
          <a:ln/>
        </p:spPr>
      </p:sp>
      <p:sp>
        <p:nvSpPr>
          <p:cNvPr id="176131" name="Rectangle 3"/>
          <p:cNvSpPr>
            <a:spLocks noGrp="1" noChangeArrowheads="1"/>
          </p:cNvSpPr>
          <p:nvPr>
            <p:ph type="body" idx="1"/>
          </p:nvPr>
        </p:nvSpPr>
        <p:spPr>
          <a:xfrm>
            <a:off x="914400" y="4341814"/>
            <a:ext cx="5029200" cy="4116387"/>
          </a:xfrm>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19</a:t>
            </a:fld>
            <a:endParaRPr lang="en-US"/>
          </a:p>
        </p:txBody>
      </p:sp>
    </p:spTree>
    <p:extLst>
      <p:ext uri="{BB962C8B-B14F-4D97-AF65-F5344CB8AC3E}">
        <p14:creationId xmlns:p14="http://schemas.microsoft.com/office/powerpoint/2010/main" val="3935073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21</a:t>
            </a:fld>
            <a:endParaRPr lang="en-US"/>
          </a:p>
        </p:txBody>
      </p:sp>
    </p:spTree>
    <p:extLst>
      <p:ext uri="{BB962C8B-B14F-4D97-AF65-F5344CB8AC3E}">
        <p14:creationId xmlns:p14="http://schemas.microsoft.com/office/powerpoint/2010/main" val="214272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3935073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xfrm>
            <a:off x="0" y="8685215"/>
            <a:ext cx="2971800" cy="457200"/>
          </a:xfrm>
          <a:prstGeom prst="rect">
            <a:avLst/>
          </a:prstGeom>
          <a:noFill/>
        </p:spPr>
        <p:txBody>
          <a:bodyPr lIns="91420" tIns="45711" rIns="91420" bIns="45711"/>
          <a:lstStyle/>
          <a:p>
            <a:r>
              <a:rPr lang="en-US" smtClean="0">
                <a:solidFill>
                  <a:prstClr val="black"/>
                </a:solidFill>
                <a:latin typeface="Arial" pitchFamily="34" charset="0"/>
              </a:rPr>
              <a:t>The MathWorks</a:t>
            </a:r>
          </a:p>
        </p:txBody>
      </p:sp>
      <p:sp>
        <p:nvSpPr>
          <p:cNvPr id="93187" name="Rectangle 7"/>
          <p:cNvSpPr>
            <a:spLocks noGrp="1" noChangeArrowheads="1"/>
          </p:cNvSpPr>
          <p:nvPr>
            <p:ph type="sldNum" sz="quarter" idx="5"/>
          </p:nvPr>
        </p:nvSpPr>
        <p:spPr>
          <a:xfrm>
            <a:off x="3884614" y="8685215"/>
            <a:ext cx="2971800" cy="457200"/>
          </a:xfrm>
          <a:prstGeom prst="rect">
            <a:avLst/>
          </a:prstGeom>
          <a:noFill/>
        </p:spPr>
        <p:txBody>
          <a:bodyPr lIns="91420" tIns="45711" rIns="91420" bIns="45711"/>
          <a:lstStyle/>
          <a:p>
            <a:fld id="{6C848481-44BC-45E9-901C-DD75B6E24C34}" type="slidenum">
              <a:rPr lang="en-US" smtClean="0">
                <a:solidFill>
                  <a:prstClr val="black"/>
                </a:solidFill>
                <a:latin typeface="Arial" pitchFamily="34" charset="0"/>
              </a:rPr>
              <a:pPr/>
              <a:t>3</a:t>
            </a:fld>
            <a:endParaRPr lang="en-US" smtClean="0">
              <a:solidFill>
                <a:prstClr val="black"/>
              </a:solidFill>
              <a:latin typeface="Arial" pitchFamily="34" charset="0"/>
            </a:endParaRPr>
          </a:p>
        </p:txBody>
      </p:sp>
      <p:sp>
        <p:nvSpPr>
          <p:cNvPr id="93188" name="Rectangle 2"/>
          <p:cNvSpPr>
            <a:spLocks noGrp="1" noRot="1" noChangeAspect="1" noChangeArrowheads="1" noTextEdit="1"/>
          </p:cNvSpPr>
          <p:nvPr>
            <p:ph type="sldImg"/>
          </p:nvPr>
        </p:nvSpPr>
        <p:spPr>
          <a:xfrm>
            <a:off x="1149350" y="692150"/>
            <a:ext cx="4556125" cy="3416300"/>
          </a:xfrm>
          <a:ln/>
        </p:spPr>
      </p:sp>
      <p:sp>
        <p:nvSpPr>
          <p:cNvPr id="93189" name="Rectangle 3"/>
          <p:cNvSpPr>
            <a:spLocks noGrp="1" noChangeArrowheads="1"/>
          </p:cNvSpPr>
          <p:nvPr>
            <p:ph type="body" idx="1"/>
          </p:nvPr>
        </p:nvSpPr>
        <p:spPr>
          <a:xfrm>
            <a:off x="916258" y="4342154"/>
            <a:ext cx="5025486" cy="4113861"/>
          </a:xfrm>
          <a:noFill/>
          <a:ln/>
        </p:spPr>
        <p:txBody>
          <a:bodyPr/>
          <a:lstStyle/>
          <a:p>
            <a:pPr algn="ct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xfrm>
            <a:off x="0" y="8685215"/>
            <a:ext cx="2971800" cy="457200"/>
          </a:xfrm>
          <a:prstGeom prst="rect">
            <a:avLst/>
          </a:prstGeom>
          <a:noFill/>
        </p:spPr>
        <p:txBody>
          <a:bodyPr lIns="91420" tIns="45711" rIns="91420" bIns="45711"/>
          <a:lstStyle/>
          <a:p>
            <a:r>
              <a:rPr lang="en-US" smtClean="0">
                <a:solidFill>
                  <a:prstClr val="black"/>
                </a:solidFill>
                <a:latin typeface="Arial" pitchFamily="34" charset="0"/>
              </a:rPr>
              <a:t>The MathWorks</a:t>
            </a:r>
          </a:p>
        </p:txBody>
      </p:sp>
      <p:sp>
        <p:nvSpPr>
          <p:cNvPr id="93187" name="Rectangle 7"/>
          <p:cNvSpPr>
            <a:spLocks noGrp="1" noChangeArrowheads="1"/>
          </p:cNvSpPr>
          <p:nvPr>
            <p:ph type="sldNum" sz="quarter" idx="5"/>
          </p:nvPr>
        </p:nvSpPr>
        <p:spPr>
          <a:xfrm>
            <a:off x="3884614" y="8685215"/>
            <a:ext cx="2971800" cy="457200"/>
          </a:xfrm>
          <a:prstGeom prst="rect">
            <a:avLst/>
          </a:prstGeom>
          <a:noFill/>
        </p:spPr>
        <p:txBody>
          <a:bodyPr lIns="91420" tIns="45711" rIns="91420" bIns="45711"/>
          <a:lstStyle/>
          <a:p>
            <a:fld id="{6C848481-44BC-45E9-901C-DD75B6E24C34}" type="slidenum">
              <a:rPr lang="en-US" smtClean="0">
                <a:solidFill>
                  <a:prstClr val="black"/>
                </a:solidFill>
                <a:latin typeface="Arial" pitchFamily="34" charset="0"/>
              </a:rPr>
              <a:pPr/>
              <a:t>4</a:t>
            </a:fld>
            <a:endParaRPr lang="en-US" smtClean="0">
              <a:solidFill>
                <a:prstClr val="black"/>
              </a:solidFill>
              <a:latin typeface="Arial" pitchFamily="34" charset="0"/>
            </a:endParaRPr>
          </a:p>
        </p:txBody>
      </p:sp>
      <p:sp>
        <p:nvSpPr>
          <p:cNvPr id="93188" name="Rectangle 2"/>
          <p:cNvSpPr>
            <a:spLocks noGrp="1" noRot="1" noChangeAspect="1" noChangeArrowheads="1" noTextEdit="1"/>
          </p:cNvSpPr>
          <p:nvPr>
            <p:ph type="sldImg"/>
          </p:nvPr>
        </p:nvSpPr>
        <p:spPr>
          <a:xfrm>
            <a:off x="1149350" y="692150"/>
            <a:ext cx="4556125" cy="3416300"/>
          </a:xfrm>
          <a:ln/>
        </p:spPr>
      </p:sp>
      <p:sp>
        <p:nvSpPr>
          <p:cNvPr id="93189" name="Rectangle 3"/>
          <p:cNvSpPr>
            <a:spLocks noGrp="1" noChangeArrowheads="1"/>
          </p:cNvSpPr>
          <p:nvPr>
            <p:ph type="body" idx="1"/>
          </p:nvPr>
        </p:nvSpPr>
        <p:spPr>
          <a:xfrm>
            <a:off x="916258" y="4342154"/>
            <a:ext cx="5025486" cy="4113861"/>
          </a:xfrm>
          <a:noFill/>
          <a:ln/>
        </p:spPr>
        <p:txBody>
          <a:bodyPr/>
          <a:lstStyle/>
          <a:p>
            <a:pPr algn="ct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426180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393507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p:spPr>
        <p:txBody>
          <a:bodyPr/>
          <a:lstStyle/>
          <a:p>
            <a:r>
              <a:rPr lang="en-US"/>
              <a:t>The MathWorks</a:t>
            </a:r>
          </a:p>
        </p:txBody>
      </p:sp>
      <p:sp>
        <p:nvSpPr>
          <p:cNvPr id="93187" name="Rectangle 7"/>
          <p:cNvSpPr>
            <a:spLocks noGrp="1" noChangeArrowheads="1"/>
          </p:cNvSpPr>
          <p:nvPr>
            <p:ph type="sldNum" sz="quarter" idx="5"/>
          </p:nvPr>
        </p:nvSpPr>
        <p:spPr>
          <a:noFill/>
        </p:spPr>
        <p:txBody>
          <a:bodyPr/>
          <a:lstStyle/>
          <a:p>
            <a:fld id="{3F3E83BF-B096-4AF4-8FF7-B160206EA6A7}" type="slidenum">
              <a:rPr lang="en-US"/>
              <a:pPr/>
              <a:t>7</a:t>
            </a:fld>
            <a:endParaRPr lang="en-US"/>
          </a:p>
        </p:txBody>
      </p:sp>
      <p:sp>
        <p:nvSpPr>
          <p:cNvPr id="93188" name="Rectangle 2"/>
          <p:cNvSpPr>
            <a:spLocks noGrp="1" noRot="1" noChangeAspect="1" noChangeArrowheads="1" noTextEdit="1"/>
          </p:cNvSpPr>
          <p:nvPr>
            <p:ph type="sldImg"/>
          </p:nvPr>
        </p:nvSpPr>
        <p:spPr>
          <a:xfrm>
            <a:off x="1146175" y="684213"/>
            <a:ext cx="4573588" cy="3430587"/>
          </a:xfrm>
          <a:ln w="12700" cap="flat">
            <a:solidFill>
              <a:schemeClr val="tx1"/>
            </a:solidFill>
          </a:ln>
        </p:spPr>
      </p:sp>
      <p:sp>
        <p:nvSpPr>
          <p:cNvPr id="93189" name="Rectangle 3"/>
          <p:cNvSpPr>
            <a:spLocks noGrp="1" noChangeArrowheads="1"/>
          </p:cNvSpPr>
          <p:nvPr>
            <p:ph type="body" idx="1"/>
          </p:nvPr>
        </p:nvSpPr>
        <p:spPr>
          <a:xfrm>
            <a:off x="914710" y="4342151"/>
            <a:ext cx="5028580" cy="4116989"/>
          </a:xfrm>
          <a:noFill/>
          <a:ln/>
        </p:spPr>
        <p:txBody>
          <a:bodyPr lIns="89024" tIns="45266" rIns="89024" bIns="45266"/>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393507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ftr" sz="quarter" idx="4"/>
          </p:nvPr>
        </p:nvSpPr>
        <p:spPr>
          <a:noFill/>
        </p:spPr>
        <p:txBody>
          <a:bodyPr/>
          <a:lstStyle/>
          <a:p>
            <a:r>
              <a:rPr lang="en-US" smtClean="0"/>
              <a:t>The MathWorks</a:t>
            </a:r>
          </a:p>
        </p:txBody>
      </p:sp>
      <p:sp>
        <p:nvSpPr>
          <p:cNvPr id="16387" name="Rectangle 7"/>
          <p:cNvSpPr>
            <a:spLocks noGrp="1" noChangeArrowheads="1"/>
          </p:cNvSpPr>
          <p:nvPr>
            <p:ph type="sldNum" sz="quarter" idx="5"/>
          </p:nvPr>
        </p:nvSpPr>
        <p:spPr>
          <a:noFill/>
        </p:spPr>
        <p:txBody>
          <a:bodyPr/>
          <a:lstStyle/>
          <a:p>
            <a:fld id="{2279F977-37A8-4A66-B1BE-B7F40170071B}" type="slidenum">
              <a:rPr lang="en-US" smtClean="0"/>
              <a:pPr/>
              <a:t>9</a:t>
            </a:fld>
            <a:endParaRPr lang="en-US" smtClean="0"/>
          </a:p>
        </p:txBody>
      </p:sp>
      <p:sp>
        <p:nvSpPr>
          <p:cNvPr id="16388" name="Rectangle 2"/>
          <p:cNvSpPr>
            <a:spLocks noGrp="1" noRot="1" noChangeAspect="1" noChangeArrowheads="1" noTextEdit="1"/>
          </p:cNvSpPr>
          <p:nvPr>
            <p:ph type="sldImg"/>
          </p:nvPr>
        </p:nvSpPr>
        <p:spPr>
          <a:xfrm>
            <a:off x="1152525" y="692150"/>
            <a:ext cx="4557713" cy="3417888"/>
          </a:xfrm>
          <a:ln/>
        </p:spPr>
      </p:sp>
      <p:sp>
        <p:nvSpPr>
          <p:cNvPr id="16389" name="Rectangle 3"/>
          <p:cNvSpPr>
            <a:spLocks noGrp="1" noChangeArrowheads="1"/>
          </p:cNvSpPr>
          <p:nvPr>
            <p:ph type="body" idx="1"/>
          </p:nvPr>
        </p:nvSpPr>
        <p:spPr>
          <a:xfrm>
            <a:off x="913639" y="4342404"/>
            <a:ext cx="5030725" cy="4113545"/>
          </a:xfrm>
          <a:noFill/>
          <a:ln/>
        </p:spPr>
        <p:txBody>
          <a:bodyPr/>
          <a:lstStyle/>
          <a:p>
            <a:r>
              <a:rPr lang="en-US" dirty="0" smtClean="0"/>
              <a:t>Once you have data in MATLAB you can analyze and visualize it in many ways.</a:t>
            </a:r>
          </a:p>
          <a:p>
            <a:endParaRPr lang="en-US" dirty="0" smtClean="0"/>
          </a:p>
          <a:p>
            <a:r>
              <a:rPr lang="en-US" dirty="0" smtClean="0"/>
              <a:t>For Data Analysis  </a:t>
            </a:r>
          </a:p>
          <a:p>
            <a:pPr lvl="1"/>
            <a:r>
              <a:rPr lang="en-US" dirty="0" smtClean="0"/>
              <a:t>You can manipulate, preprocess, and manage your data. For example by calculating statistics to understand its distribution or by using curve fitting to extract an underlying process.</a:t>
            </a:r>
          </a:p>
          <a:p>
            <a:pPr lvl="1"/>
            <a:r>
              <a:rPr lang="en-US" dirty="0" smtClean="0"/>
              <a:t>You use fast, accurate pre-built math and engineering functions to carry out these tasks </a:t>
            </a:r>
          </a:p>
          <a:p>
            <a:r>
              <a:rPr lang="en-US" dirty="0" smtClean="0"/>
              <a:t>Data visualization tools include</a:t>
            </a:r>
          </a:p>
          <a:p>
            <a:pPr lvl="1"/>
            <a:r>
              <a:rPr lang="en-US" dirty="0" smtClean="0"/>
              <a:t>Built in 2D and 3D plotting and charting functions letting you quickly understand you data, such as the relation between  results, variables and parameters in simulation for example.</a:t>
            </a:r>
          </a:p>
          <a:p>
            <a:pPr lvl="1"/>
            <a:r>
              <a:rPr lang="en-US" dirty="0" smtClean="0"/>
              <a:t>There are interactive tools for data analysis also, where you can try ideas, changing algorithms then re-calculating to quickly iterate to an solution.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r>
              <a:rPr lang="en-US" sz="1000" dirty="0" smtClean="0">
                <a:solidFill>
                  <a:schemeClr val="bg1"/>
                </a:solidFill>
                <a:latin typeface="Arial" pitchFamily="34" charset="0"/>
                <a:cs typeface="Arial" pitchFamily="34" charset="0"/>
              </a:rPr>
              <a:t>© 2013 The MathWorks, Inc.</a:t>
            </a:r>
            <a:endParaRPr lang="en-US" sz="1000" dirty="0">
              <a:solidFill>
                <a:schemeClr val="bg1"/>
              </a:solidFill>
              <a:latin typeface="Arial" pitchFamily="34" charset="0"/>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 2</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1313" lvl="0" indent="-341313">
              <a:buClr>
                <a:schemeClr val="tx2"/>
              </a:buClr>
              <a:buSzPct val="75000"/>
              <a:buFont typeface="Wingdings" pitchFamily="2" charset="2"/>
              <a:buChar char="§"/>
              <a:tabLst>
                <a:tab pos="457200" algn="l"/>
              </a:tabLst>
            </a:pPr>
            <a:r>
              <a:rPr lang="en-US" sz="2400" baseline="0" dirty="0" smtClean="0">
                <a:latin typeface="Arial" pitchFamily="34" charset="0"/>
                <a:cs typeface="Arial" pitchFamily="34" charset="0"/>
              </a:rPr>
              <a:t>Bullet 4</a:t>
            </a:r>
          </a:p>
          <a:p>
            <a:pPr marL="341313" lvl="0" indent="-341313">
              <a:buClr>
                <a:schemeClr val="tx2"/>
              </a:buClr>
              <a:buSzPct val="75000"/>
              <a:buFont typeface="Wingdings" pitchFamily="2" charset="2"/>
              <a:buChar char="§"/>
              <a:tabLst>
                <a:tab pos="457200" algn="l"/>
              </a:tabLst>
            </a:pPr>
            <a:endParaRPr lang="en-US" sz="2400" dirty="0">
              <a:latin typeface="Arial" pitchFamily="34" charset="0"/>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Edit in Slide</a:t>
            </a:r>
            <a:r>
              <a:rPr lang="en-US" sz="2800" b="1" baseline="0" dirty="0" smtClean="0">
                <a:solidFill>
                  <a:schemeClr val="tx2"/>
                </a:solidFill>
                <a:latin typeface="Arial" pitchFamily="34" charset="0"/>
                <a:cs typeface="Arial" pitchFamily="34" charset="0"/>
              </a:rPr>
              <a:t> Master view to e</a:t>
            </a:r>
            <a:r>
              <a:rPr lang="en-US" sz="2800" b="1" dirty="0" smtClean="0">
                <a:solidFill>
                  <a:schemeClr val="tx2"/>
                </a:solidFill>
                <a:latin typeface="Arial" pitchFamily="34" charset="0"/>
                <a:cs typeface="Arial" pitchFamily="34" charset="0"/>
              </a:rPr>
              <a:t>nter agenda</a:t>
            </a:r>
            <a:r>
              <a:rPr lang="en-US" sz="2800" b="1" baseline="0" dirty="0" smtClean="0">
                <a:solidFill>
                  <a:schemeClr val="tx2"/>
                </a:solidFill>
                <a:latin typeface="Arial" pitchFamily="34" charset="0"/>
                <a:cs typeface="Arial" pitchFamily="34" charset="0"/>
              </a:rPr>
              <a:t> title</a:t>
            </a:r>
            <a:endParaRPr lang="en-US" sz="2800" b="1" dirty="0" smtClean="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0"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algn="ctr"/>
            <a:fld id="{47FBD1EF-0801-4063-B668-C71608ACC70F}" type="slidenum">
              <a:rPr kumimoji="0" lang="en-US" sz="1200"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0" b="1"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mathworks.co.uk/wbnr56301" TargetMode="External"/><Relationship Id="rId7" Type="http://schemas.openxmlformats.org/officeDocument/2006/relationships/hyperlink" Target="http://www.mathworks.co.uk/products/optimization/demos.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www.mathworks.co.uk/wbnr59290" TargetMode="External"/><Relationship Id="rId5" Type="http://schemas.openxmlformats.org/officeDocument/2006/relationships/hyperlink" Target="http://www.mathworks.co.uk/wbnr38321" TargetMode="External"/><Relationship Id="rId4" Type="http://schemas.openxmlformats.org/officeDocument/2006/relationships/hyperlink" Target="https://www.mathworks.co.uk/company/events/webinars/index.html?=cvar&amp;q=cva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emf"/><Relationship Id="rId4" Type="http://schemas.openxmlformats.org/officeDocument/2006/relationships/image" Target="../media/image23.png"/><Relationship Id="rId9"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Express your ideas </a:t>
            </a:r>
            <a:r>
              <a:rPr lang="en-GB" dirty="0" smtClean="0"/>
              <a:t>-</a:t>
            </a:r>
            <a:r>
              <a:rPr lang="en-GB" dirty="0"/>
              <a:t/>
            </a:r>
            <a:br>
              <a:rPr lang="en-GB" dirty="0"/>
            </a:br>
            <a:r>
              <a:rPr lang="en-GB" dirty="0" smtClean="0"/>
              <a:t>An </a:t>
            </a:r>
            <a:r>
              <a:rPr lang="en-US" dirty="0" smtClean="0"/>
              <a:t>Introduction to MATLAB</a:t>
            </a:r>
            <a:endParaRPr lang="en-US" dirty="0"/>
          </a:p>
        </p:txBody>
      </p:sp>
      <p:sp>
        <p:nvSpPr>
          <p:cNvPr id="4" name="Subtitle 2"/>
          <p:cNvSpPr txBox="1">
            <a:spLocks/>
          </p:cNvSpPr>
          <p:nvPr/>
        </p:nvSpPr>
        <p:spPr>
          <a:xfrm>
            <a:off x="822960" y="3261487"/>
            <a:ext cx="7772400" cy="987425"/>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tx2"/>
              </a:buClr>
              <a:buSzPct val="75000"/>
              <a:buFont typeface="Wingdings" pitchFamily="2" charset="2"/>
              <a:buNone/>
              <a:defRPr sz="1600" b="1" kern="1200">
                <a:solidFill>
                  <a:schemeClr val="tx1"/>
                </a:solidFill>
                <a:latin typeface="Arial" pitchFamily="34" charset="0"/>
                <a:ea typeface="+mn-ea"/>
                <a:cs typeface="Arial" pitchFamily="34" charset="0"/>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chemeClr val="tx2"/>
              </a:buClr>
              <a:buSzPct val="75000"/>
              <a:buFont typeface="Wingdings" pitchFamily="2" charset="2"/>
              <a:buNone/>
              <a:defRPr sz="16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Clr>
                <a:schemeClr val="tx2"/>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err="1" smtClean="0"/>
              <a:t>Jasmina</a:t>
            </a:r>
            <a:r>
              <a:rPr lang="en-US" dirty="0" smtClean="0"/>
              <a:t> </a:t>
            </a:r>
            <a:r>
              <a:rPr lang="en-US" dirty="0" err="1" smtClean="0"/>
              <a:t>Lazić</a:t>
            </a:r>
            <a:r>
              <a:rPr lang="en-US" dirty="0" smtClean="0"/>
              <a:t>, BSc, PhD</a:t>
            </a:r>
          </a:p>
          <a:p>
            <a:r>
              <a:rPr lang="en-US" dirty="0" smtClean="0"/>
              <a:t> Application Engineering, </a:t>
            </a:r>
            <a:r>
              <a:rPr lang="en-US" dirty="0" err="1" smtClean="0"/>
              <a:t>MathWorks</a:t>
            </a:r>
            <a:r>
              <a:rPr lang="en-US" dirty="0" smtClean="0"/>
              <a:t> Inc.</a:t>
            </a:r>
          </a:p>
          <a:p>
            <a:endParaRPr lang="en-US" dirty="0"/>
          </a:p>
        </p:txBody>
      </p:sp>
      <p:sp>
        <p:nvSpPr>
          <p:cNvPr id="3" name="Rectangle 2"/>
          <p:cNvSpPr/>
          <p:nvPr/>
        </p:nvSpPr>
        <p:spPr>
          <a:xfrm>
            <a:off x="914400" y="5486400"/>
            <a:ext cx="8229600" cy="584775"/>
          </a:xfrm>
          <a:prstGeom prst="rect">
            <a:avLst/>
          </a:prstGeom>
        </p:spPr>
        <p:txBody>
          <a:bodyPr wrap="square">
            <a:spAutoFit/>
          </a:bodyPr>
          <a:lstStyle/>
          <a:p>
            <a:r>
              <a:rPr lang="en-GB" sz="1600" b="1" dirty="0">
                <a:solidFill>
                  <a:schemeClr val="bg1"/>
                </a:solidFill>
              </a:rPr>
              <a:t>MATLAB for Finance: From Research into Production </a:t>
            </a:r>
          </a:p>
          <a:p>
            <a:r>
              <a:rPr lang="en-US" sz="1600" dirty="0" smtClean="0">
                <a:solidFill>
                  <a:schemeClr val="bg1"/>
                </a:solidFill>
              </a:rPr>
              <a:t>23</a:t>
            </a:r>
            <a:r>
              <a:rPr lang="en-US" sz="1600" baseline="30000" dirty="0" smtClean="0">
                <a:solidFill>
                  <a:schemeClr val="bg1"/>
                </a:solidFill>
              </a:rPr>
              <a:t>rd</a:t>
            </a:r>
            <a:r>
              <a:rPr lang="en-US" sz="1600" dirty="0" smtClean="0">
                <a:solidFill>
                  <a:schemeClr val="bg1"/>
                </a:solidFill>
              </a:rPr>
              <a:t> April 2013</a:t>
            </a:r>
            <a:endParaRPr lang="en-US" sz="1600" dirty="0">
              <a:solidFill>
                <a:schemeClr val="bg1"/>
              </a:solidFill>
            </a:endParaRPr>
          </a:p>
        </p:txBody>
      </p:sp>
    </p:spTree>
    <p:extLst>
      <p:ext uri="{BB962C8B-B14F-4D97-AF65-F5344CB8AC3E}">
        <p14:creationId xmlns:p14="http://schemas.microsoft.com/office/powerpoint/2010/main" val="2149933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Agenda</a:t>
            </a:r>
          </a:p>
        </p:txBody>
      </p:sp>
      <p:sp>
        <p:nvSpPr>
          <p:cNvPr id="19459" name="Rectangle 3"/>
          <p:cNvSpPr>
            <a:spLocks noGrp="1" noChangeArrowheads="1"/>
          </p:cNvSpPr>
          <p:nvPr>
            <p:ph idx="1"/>
          </p:nvPr>
        </p:nvSpPr>
        <p:spPr>
          <a:xfrm>
            <a:off x="152400" y="1600200"/>
            <a:ext cx="9144000" cy="4648200"/>
          </a:xfrm>
        </p:spPr>
        <p:txBody>
          <a:bodyPr/>
          <a:lstStyle/>
          <a:p>
            <a:r>
              <a:rPr lang="en-US" sz="2800" dirty="0" smtClean="0"/>
              <a:t>Overview of the MATLAB Solution</a:t>
            </a:r>
          </a:p>
          <a:p>
            <a:r>
              <a:rPr lang="en-GB" sz="2800" dirty="0" smtClean="0"/>
              <a:t>Portfolio Analysis</a:t>
            </a:r>
            <a:endParaRPr lang="en-GB" sz="2800" dirty="0"/>
          </a:p>
          <a:p>
            <a:pPr lvl="2">
              <a:buFont typeface="Courier New" pitchFamily="49" charset="0"/>
              <a:buChar char="o"/>
            </a:pPr>
            <a:r>
              <a:rPr lang="en-GB" sz="2800" dirty="0"/>
              <a:t>Data import</a:t>
            </a:r>
          </a:p>
          <a:p>
            <a:pPr lvl="2">
              <a:buFont typeface="Courier New" pitchFamily="49" charset="0"/>
              <a:buChar char="o"/>
            </a:pPr>
            <a:r>
              <a:rPr lang="en-GB" sz="2800" dirty="0"/>
              <a:t>Visualizing data</a:t>
            </a:r>
          </a:p>
          <a:p>
            <a:pPr lvl="2">
              <a:buFont typeface="Courier New" pitchFamily="49" charset="0"/>
              <a:buChar char="o"/>
            </a:pPr>
            <a:r>
              <a:rPr lang="en-GB" sz="2800" dirty="0" smtClean="0"/>
              <a:t>Customised portfolio analytics</a:t>
            </a:r>
          </a:p>
          <a:p>
            <a:pPr lvl="2">
              <a:buFont typeface="Courier New" pitchFamily="49" charset="0"/>
              <a:buChar char="o"/>
            </a:pPr>
            <a:r>
              <a:rPr lang="en-GB" sz="2800" dirty="0" smtClean="0"/>
              <a:t>Reporting</a:t>
            </a:r>
          </a:p>
          <a:p>
            <a:r>
              <a:rPr lang="en-GB" sz="2800" dirty="0" err="1" smtClean="0"/>
              <a:t>Backtesting</a:t>
            </a:r>
            <a:r>
              <a:rPr lang="en-GB" sz="2800" dirty="0" smtClean="0"/>
              <a:t> a portfolio management strategy</a:t>
            </a:r>
          </a:p>
          <a:p>
            <a:r>
              <a:rPr lang="en-US" sz="2800" dirty="0"/>
              <a:t>Key Takeaways</a:t>
            </a:r>
          </a:p>
          <a:p>
            <a:endParaRPr lang="en-US" sz="3600" dirty="0"/>
          </a:p>
          <a:p>
            <a:endParaRPr lang="en-GB" sz="3600" dirty="0"/>
          </a:p>
          <a:p>
            <a:pPr marL="0" indent="0">
              <a:buNone/>
            </a:pPr>
            <a:endParaRPr lang="en-GB" sz="3600" dirty="0"/>
          </a:p>
          <a:p>
            <a:endParaRPr lang="en-US" dirty="0" smtClean="0"/>
          </a:p>
        </p:txBody>
      </p:sp>
      <p:sp>
        <p:nvSpPr>
          <p:cNvPr id="5" name="Rectangle 4"/>
          <p:cNvSpPr/>
          <p:nvPr/>
        </p:nvSpPr>
        <p:spPr>
          <a:xfrm>
            <a:off x="152399" y="2999867"/>
            <a:ext cx="4475747" cy="593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2" name="Group 7"/>
          <p:cNvGrpSpPr/>
          <p:nvPr/>
        </p:nvGrpSpPr>
        <p:grpSpPr>
          <a:xfrm>
            <a:off x="-11884" y="3657600"/>
            <a:ext cx="9155884" cy="587229"/>
            <a:chOff x="-11884" y="1600200"/>
            <a:chExt cx="9155884" cy="587229"/>
          </a:xfrm>
        </p:grpSpPr>
        <p:sp>
          <p:nvSpPr>
            <p:cNvPr id="7" name="Rounded Rectangle 6"/>
            <p:cNvSpPr/>
            <p:nvPr/>
          </p:nvSpPr>
          <p:spPr>
            <a:xfrm>
              <a:off x="0" y="1600200"/>
              <a:ext cx="9144000" cy="587229"/>
            </a:xfrm>
            <a:prstGeom prst="roundRect">
              <a:avLst>
                <a:gd name="adj" fmla="val 10311"/>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9" name="Picture 10" descr="L-Membrane_CMYK_Master_Smal"/>
            <p:cNvPicPr>
              <a:picLocks noChangeAspect="1" noChangeArrowheads="1"/>
            </p:cNvPicPr>
            <p:nvPr/>
          </p:nvPicPr>
          <p:blipFill>
            <a:blip r:embed="rId3" cstate="print"/>
            <a:srcRect/>
            <a:stretch>
              <a:fillRect/>
            </a:stretch>
          </p:blipFill>
          <p:spPr bwMode="auto">
            <a:xfrm>
              <a:off x="-11884" y="1640070"/>
              <a:ext cx="545284" cy="492056"/>
            </a:xfrm>
            <a:prstGeom prst="rect">
              <a:avLst/>
            </a:prstGeom>
            <a:noFill/>
          </p:spPr>
        </p:pic>
      </p:grpSp>
    </p:spTree>
    <p:extLst>
      <p:ext uri="{BB962C8B-B14F-4D97-AF65-F5344CB8AC3E}">
        <p14:creationId xmlns:p14="http://schemas.microsoft.com/office/powerpoint/2010/main" val="3236980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28600" y="1371601"/>
            <a:ext cx="5172075" cy="4038600"/>
          </a:xfrm>
        </p:spPr>
        <p:txBody>
          <a:bodyPr/>
          <a:lstStyle/>
          <a:p>
            <a:r>
              <a:rPr lang="en-GB" b="1" dirty="0"/>
              <a:t>Powerful development </a:t>
            </a:r>
            <a:r>
              <a:rPr lang="en-GB" b="1" dirty="0" smtClean="0"/>
              <a:t>environment</a:t>
            </a:r>
            <a:endParaRPr lang="en-GB" b="1" dirty="0"/>
          </a:p>
          <a:p>
            <a:endParaRPr lang="en-GB" b="1" dirty="0"/>
          </a:p>
          <a:p>
            <a:r>
              <a:rPr lang="en-GB" b="1" dirty="0"/>
              <a:t>Highly documented </a:t>
            </a:r>
            <a:r>
              <a:rPr lang="en-GB" dirty="0" smtClean="0"/>
              <a:t>examples</a:t>
            </a:r>
            <a:endParaRPr lang="en-GB" dirty="0"/>
          </a:p>
          <a:p>
            <a:endParaRPr lang="en-GB" dirty="0"/>
          </a:p>
          <a:p>
            <a:r>
              <a:rPr lang="en-GB" b="1" dirty="0" smtClean="0"/>
              <a:t>Very few lines of code required</a:t>
            </a:r>
            <a:endParaRPr lang="en-US" sz="2400" dirty="0" smtClean="0"/>
          </a:p>
          <a:p>
            <a:pPr>
              <a:lnSpc>
                <a:spcPct val="90000"/>
              </a:lnSpc>
            </a:pPr>
            <a:endParaRPr lang="en-US" sz="2400" dirty="0" smtClean="0"/>
          </a:p>
          <a:p>
            <a:pPr>
              <a:lnSpc>
                <a:spcPct val="90000"/>
              </a:lnSpc>
            </a:pPr>
            <a:endParaRPr lang="en-US" sz="2400" dirty="0" smtClean="0"/>
          </a:p>
        </p:txBody>
      </p:sp>
      <p:sp>
        <p:nvSpPr>
          <p:cNvPr id="30724" name="Rectangle 4"/>
          <p:cNvSpPr>
            <a:spLocks noChangeArrowheads="1"/>
          </p:cNvSpPr>
          <p:nvPr/>
        </p:nvSpPr>
        <p:spPr bwMode="auto">
          <a:xfrm>
            <a:off x="-14288" y="3176588"/>
            <a:ext cx="9144001" cy="0"/>
          </a:xfrm>
          <a:prstGeom prst="rect">
            <a:avLst/>
          </a:prstGeom>
          <a:noFill/>
          <a:ln w="9525">
            <a:noFill/>
            <a:miter lim="800000"/>
            <a:headEnd/>
            <a:tailEnd/>
          </a:ln>
        </p:spPr>
        <p:txBody>
          <a:bodyPr tIns="91440" bIns="91440">
            <a:spAutoFit/>
          </a:bodyPr>
          <a:lstStyle/>
          <a:p>
            <a:endParaRPr lang="en-US"/>
          </a:p>
        </p:txBody>
      </p:sp>
      <p:sp>
        <p:nvSpPr>
          <p:cNvPr id="30725" name="Rectangle 5"/>
          <p:cNvSpPr>
            <a:spLocks noChangeArrowheads="1"/>
          </p:cNvSpPr>
          <p:nvPr/>
        </p:nvSpPr>
        <p:spPr bwMode="auto">
          <a:xfrm>
            <a:off x="2974975" y="2994025"/>
            <a:ext cx="9144000" cy="0"/>
          </a:xfrm>
          <a:prstGeom prst="rect">
            <a:avLst/>
          </a:prstGeom>
          <a:noFill/>
          <a:ln w="9525">
            <a:noFill/>
            <a:miter lim="800000"/>
            <a:headEnd/>
            <a:tailEnd/>
          </a:ln>
        </p:spPr>
        <p:txBody>
          <a:bodyPr tIns="91440" bIns="91440">
            <a:spAutoFit/>
          </a:bodyPr>
          <a:lstStyle/>
          <a:p>
            <a:endParaRPr lang="en-US"/>
          </a:p>
        </p:txBody>
      </p:sp>
      <p:sp>
        <p:nvSpPr>
          <p:cNvPr id="30" name="Title 26"/>
          <p:cNvSpPr>
            <a:spLocks noGrp="1"/>
          </p:cNvSpPr>
          <p:nvPr>
            <p:ph type="title"/>
          </p:nvPr>
        </p:nvSpPr>
        <p:spPr>
          <a:xfrm>
            <a:off x="457200" y="457200"/>
            <a:ext cx="8077200" cy="990600"/>
          </a:xfrm>
        </p:spPr>
        <p:txBody>
          <a:bodyPr/>
          <a:lstStyle/>
          <a:p>
            <a:r>
              <a:rPr lang="en-US" dirty="0" smtClean="0"/>
              <a:t>Portfolio Analytics</a:t>
            </a:r>
            <a:endParaRPr lang="en-US" dirty="0"/>
          </a:p>
        </p:txBody>
      </p:sp>
      <p:sp>
        <p:nvSpPr>
          <p:cNvPr id="2" name="Rectangle 1"/>
          <p:cNvSpPr/>
          <p:nvPr/>
        </p:nvSpPr>
        <p:spPr>
          <a:xfrm>
            <a:off x="-14288" y="5997714"/>
            <a:ext cx="8937606" cy="707886"/>
          </a:xfrm>
          <a:prstGeom prst="rect">
            <a:avLst/>
          </a:prstGeom>
        </p:spPr>
        <p:txBody>
          <a:bodyPr wrap="square">
            <a:spAutoFit/>
          </a:bodyPr>
          <a:lstStyle/>
          <a:p>
            <a:pPr algn="ctr"/>
            <a:r>
              <a:rPr lang="en-GB" sz="2000" dirty="0" smtClean="0"/>
              <a:t>Portfolio object is </a:t>
            </a:r>
            <a:r>
              <a:rPr lang="en-GB" sz="2000" b="1" i="1" dirty="0" smtClean="0">
                <a:solidFill>
                  <a:schemeClr val="accent4">
                    <a:lumMod val="60000"/>
                    <a:lumOff val="40000"/>
                  </a:schemeClr>
                </a:solidFill>
              </a:rPr>
              <a:t>customisable</a:t>
            </a:r>
          </a:p>
          <a:p>
            <a:pPr algn="ctr"/>
            <a:r>
              <a:rPr lang="en-GB" sz="2000" dirty="0" smtClean="0"/>
              <a:t>can now include </a:t>
            </a:r>
            <a:r>
              <a:rPr lang="en-GB" sz="2000" b="1" i="1" dirty="0" smtClean="0">
                <a:solidFill>
                  <a:schemeClr val="accent4">
                    <a:lumMod val="60000"/>
                    <a:lumOff val="40000"/>
                  </a:schemeClr>
                </a:solidFill>
              </a:rPr>
              <a:t>transaction costs, turnover &amp; budget constraints</a:t>
            </a:r>
            <a:endParaRPr lang="en-GB" sz="2000" b="1" i="1" dirty="0">
              <a:solidFill>
                <a:schemeClr val="accent4">
                  <a:lumMod val="60000"/>
                  <a:lumOff val="40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391" y="457200"/>
            <a:ext cx="3003549"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C:\Users\ajames\AppData\Local\Temp\SNAGHTMLc2fb5f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4915" y="2187030"/>
            <a:ext cx="3264798" cy="243051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02209" y="4187687"/>
            <a:ext cx="8727504" cy="1569660"/>
          </a:xfrm>
          <a:prstGeom prst="rect">
            <a:avLst/>
          </a:prstGeom>
        </p:spPr>
        <p:txBody>
          <a:bodyPr wrap="square">
            <a:spAutoFit/>
          </a:bodyPr>
          <a:lstStyle/>
          <a:p>
            <a:r>
              <a:rPr lang="fr-FR" dirty="0">
                <a:solidFill>
                  <a:schemeClr val="tx2"/>
                </a:solidFill>
              </a:rPr>
              <a:t>&gt;&gt; </a:t>
            </a:r>
            <a:r>
              <a:rPr lang="fr-FR" dirty="0" smtClean="0">
                <a:solidFill>
                  <a:schemeClr val="tx2"/>
                </a:solidFill>
              </a:rPr>
              <a:t> </a:t>
            </a:r>
            <a:r>
              <a:rPr lang="fr-FR" dirty="0" smtClean="0">
                <a:solidFill>
                  <a:schemeClr val="tx2"/>
                </a:solidFill>
                <a:latin typeface="Courier New" pitchFamily="49" charset="0"/>
                <a:cs typeface="Courier New" pitchFamily="49" charset="0"/>
              </a:rPr>
              <a:t>p </a:t>
            </a:r>
            <a:r>
              <a:rPr lang="fr-FR" dirty="0">
                <a:solidFill>
                  <a:schemeClr val="tx2"/>
                </a:solidFill>
                <a:latin typeface="Courier New" pitchFamily="49" charset="0"/>
                <a:cs typeface="Courier New" pitchFamily="49" charset="0"/>
              </a:rPr>
              <a:t>= Portfolio</a:t>
            </a:r>
            <a:r>
              <a:rPr lang="fr-FR" dirty="0" smtClean="0">
                <a:solidFill>
                  <a:schemeClr val="tx2"/>
                </a:solidFill>
                <a:latin typeface="Courier New" pitchFamily="49" charset="0"/>
                <a:cs typeface="Courier New" pitchFamily="49" charset="0"/>
              </a:rPr>
              <a:t>;</a:t>
            </a:r>
          </a:p>
          <a:p>
            <a:r>
              <a:rPr lang="fr-FR" dirty="0" smtClean="0">
                <a:solidFill>
                  <a:schemeClr val="tx2"/>
                </a:solidFill>
                <a:latin typeface="Courier New" pitchFamily="49" charset="0"/>
                <a:cs typeface="Courier New" pitchFamily="49" charset="0"/>
              </a:rPr>
              <a:t>&gt;&gt; p = </a:t>
            </a:r>
            <a:r>
              <a:rPr lang="fr-FR" dirty="0" err="1" smtClean="0">
                <a:solidFill>
                  <a:schemeClr val="tx2"/>
                </a:solidFill>
                <a:latin typeface="Courier New" pitchFamily="49" charset="0"/>
                <a:cs typeface="Courier New" pitchFamily="49" charset="0"/>
              </a:rPr>
              <a:t>estimateAssetMoments</a:t>
            </a:r>
            <a:r>
              <a:rPr lang="fr-FR" dirty="0" smtClean="0">
                <a:solidFill>
                  <a:schemeClr val="tx2"/>
                </a:solidFill>
                <a:latin typeface="Courier New" pitchFamily="49" charset="0"/>
                <a:cs typeface="Courier New" pitchFamily="49" charset="0"/>
              </a:rPr>
              <a:t>(</a:t>
            </a:r>
            <a:r>
              <a:rPr lang="fr-FR" dirty="0" err="1" smtClean="0">
                <a:solidFill>
                  <a:schemeClr val="tx2"/>
                </a:solidFill>
                <a:latin typeface="Courier New" pitchFamily="49" charset="0"/>
                <a:cs typeface="Courier New" pitchFamily="49" charset="0"/>
              </a:rPr>
              <a:t>p,returns</a:t>
            </a:r>
            <a:r>
              <a:rPr lang="fr-FR" dirty="0" smtClean="0">
                <a:solidFill>
                  <a:schemeClr val="tx2"/>
                </a:solidFill>
                <a:latin typeface="Courier New" pitchFamily="49" charset="0"/>
                <a:cs typeface="Courier New" pitchFamily="49" charset="0"/>
              </a:rPr>
              <a:t>);</a:t>
            </a:r>
          </a:p>
          <a:p>
            <a:r>
              <a:rPr lang="fr-FR" dirty="0">
                <a:solidFill>
                  <a:schemeClr val="tx2"/>
                </a:solidFill>
                <a:latin typeface="Courier New" pitchFamily="49" charset="0"/>
                <a:cs typeface="Courier New" pitchFamily="49" charset="0"/>
              </a:rPr>
              <a:t>&gt;&gt; p = </a:t>
            </a:r>
            <a:r>
              <a:rPr lang="fr-FR" dirty="0" err="1" smtClean="0">
                <a:solidFill>
                  <a:schemeClr val="tx2"/>
                </a:solidFill>
                <a:latin typeface="Courier New" pitchFamily="49" charset="0"/>
                <a:cs typeface="Courier New" pitchFamily="49" charset="0"/>
              </a:rPr>
              <a:t>setCosts</a:t>
            </a:r>
            <a:r>
              <a:rPr lang="fr-FR" dirty="0" smtClean="0">
                <a:solidFill>
                  <a:schemeClr val="tx2"/>
                </a:solidFill>
                <a:latin typeface="Courier New" pitchFamily="49" charset="0"/>
                <a:cs typeface="Courier New" pitchFamily="49" charset="0"/>
              </a:rPr>
              <a:t>(</a:t>
            </a:r>
            <a:r>
              <a:rPr lang="fr-FR" dirty="0" err="1" smtClean="0">
                <a:solidFill>
                  <a:schemeClr val="tx2"/>
                </a:solidFill>
                <a:latin typeface="Courier New" pitchFamily="49" charset="0"/>
                <a:cs typeface="Courier New" pitchFamily="49" charset="0"/>
              </a:rPr>
              <a:t>p,BuyCost</a:t>
            </a:r>
            <a:r>
              <a:rPr lang="fr-FR" dirty="0">
                <a:solidFill>
                  <a:schemeClr val="tx2"/>
                </a:solidFill>
                <a:latin typeface="Courier New" pitchFamily="49" charset="0"/>
                <a:cs typeface="Courier New" pitchFamily="49" charset="0"/>
              </a:rPr>
              <a:t>, </a:t>
            </a:r>
            <a:r>
              <a:rPr lang="fr-FR" dirty="0" err="1">
                <a:solidFill>
                  <a:schemeClr val="tx2"/>
                </a:solidFill>
                <a:latin typeface="Courier New" pitchFamily="49" charset="0"/>
                <a:cs typeface="Courier New" pitchFamily="49" charset="0"/>
              </a:rPr>
              <a:t>SellCost</a:t>
            </a:r>
            <a:r>
              <a:rPr lang="fr-FR" dirty="0" smtClean="0">
                <a:solidFill>
                  <a:schemeClr val="tx2"/>
                </a:solidFill>
                <a:latin typeface="Courier New" pitchFamily="49" charset="0"/>
                <a:cs typeface="Courier New" pitchFamily="49" charset="0"/>
              </a:rPr>
              <a:t>);</a:t>
            </a:r>
          </a:p>
          <a:p>
            <a:r>
              <a:rPr lang="fr-FR" dirty="0">
                <a:solidFill>
                  <a:schemeClr val="tx2"/>
                </a:solidFill>
                <a:latin typeface="Courier New" pitchFamily="49" charset="0"/>
                <a:cs typeface="Courier New" pitchFamily="49" charset="0"/>
              </a:rPr>
              <a:t>&gt;&gt; p</a:t>
            </a:r>
            <a:r>
              <a:rPr lang="fr-FR" dirty="0" smtClean="0">
                <a:solidFill>
                  <a:schemeClr val="tx2"/>
                </a:solidFill>
                <a:latin typeface="Courier New" pitchFamily="49" charset="0"/>
                <a:cs typeface="Courier New" pitchFamily="49" charset="0"/>
              </a:rPr>
              <a:t> </a:t>
            </a:r>
            <a:r>
              <a:rPr lang="fr-FR" dirty="0">
                <a:solidFill>
                  <a:schemeClr val="tx2"/>
                </a:solidFill>
                <a:latin typeface="Courier New" pitchFamily="49" charset="0"/>
                <a:cs typeface="Courier New" pitchFamily="49" charset="0"/>
              </a:rPr>
              <a:t>= </a:t>
            </a:r>
            <a:r>
              <a:rPr lang="fr-FR" dirty="0" err="1" smtClean="0">
                <a:solidFill>
                  <a:schemeClr val="tx2"/>
                </a:solidFill>
                <a:latin typeface="Courier New" pitchFamily="49" charset="0"/>
                <a:cs typeface="Courier New" pitchFamily="49" charset="0"/>
              </a:rPr>
              <a:t>setTurnover</a:t>
            </a:r>
            <a:r>
              <a:rPr lang="fr-FR" dirty="0" smtClean="0">
                <a:solidFill>
                  <a:schemeClr val="tx2"/>
                </a:solidFill>
                <a:latin typeface="Courier New" pitchFamily="49" charset="0"/>
                <a:cs typeface="Courier New" pitchFamily="49" charset="0"/>
              </a:rPr>
              <a:t>(</a:t>
            </a:r>
            <a:r>
              <a:rPr lang="fr-FR" dirty="0" err="1" smtClean="0">
                <a:solidFill>
                  <a:schemeClr val="tx2"/>
                </a:solidFill>
                <a:latin typeface="Courier New" pitchFamily="49" charset="0"/>
                <a:cs typeface="Courier New" pitchFamily="49" charset="0"/>
              </a:rPr>
              <a:t>p,TurnOver</a:t>
            </a:r>
            <a:r>
              <a:rPr lang="fr-FR" dirty="0" smtClean="0">
                <a:solidFill>
                  <a:schemeClr val="tx2"/>
                </a:solidFill>
                <a:latin typeface="Courier New" pitchFamily="49" charset="0"/>
                <a:cs typeface="Courier New" pitchFamily="49" charset="0"/>
              </a:rPr>
              <a:t>);</a:t>
            </a:r>
            <a:endParaRPr lang="fr-FR" dirty="0">
              <a:solidFill>
                <a:schemeClr val="tx2"/>
              </a:solidFill>
              <a:latin typeface="Courier New" pitchFamily="49" charset="0"/>
              <a:cs typeface="Courier New" pitchFamily="49" charset="0"/>
            </a:endParaRPr>
          </a:p>
          <a:p>
            <a:r>
              <a:rPr lang="fr-FR" dirty="0" smtClean="0">
                <a:solidFill>
                  <a:schemeClr val="tx2"/>
                </a:solidFill>
                <a:latin typeface="Courier New" pitchFamily="49" charset="0"/>
                <a:cs typeface="Courier New" pitchFamily="49" charset="0"/>
              </a:rPr>
              <a:t>&gt;&gt; </a:t>
            </a:r>
            <a:r>
              <a:rPr lang="fr-FR" dirty="0" err="1" smtClean="0">
                <a:solidFill>
                  <a:schemeClr val="tx2"/>
                </a:solidFill>
                <a:latin typeface="Courier New" pitchFamily="49" charset="0"/>
                <a:cs typeface="Courier New" pitchFamily="49" charset="0"/>
              </a:rPr>
              <a:t>wts</a:t>
            </a:r>
            <a:r>
              <a:rPr lang="fr-FR" dirty="0" smtClean="0">
                <a:solidFill>
                  <a:schemeClr val="tx2"/>
                </a:solidFill>
                <a:latin typeface="Courier New" pitchFamily="49" charset="0"/>
                <a:cs typeface="Courier New" pitchFamily="49" charset="0"/>
              </a:rPr>
              <a:t> = </a:t>
            </a:r>
            <a:r>
              <a:rPr lang="fr-FR" dirty="0" err="1" smtClean="0">
                <a:solidFill>
                  <a:schemeClr val="tx2"/>
                </a:solidFill>
                <a:latin typeface="Courier New" pitchFamily="49" charset="0"/>
                <a:cs typeface="Courier New" pitchFamily="49" charset="0"/>
              </a:rPr>
              <a:t>estimateFrontier</a:t>
            </a:r>
            <a:r>
              <a:rPr lang="fr-FR" dirty="0" smtClean="0">
                <a:solidFill>
                  <a:schemeClr val="tx2"/>
                </a:solidFill>
                <a:latin typeface="Courier New" pitchFamily="49" charset="0"/>
                <a:cs typeface="Courier New" pitchFamily="49" charset="0"/>
              </a:rPr>
              <a:t>(p</a:t>
            </a:r>
            <a:r>
              <a:rPr lang="fr-FR" sz="2400" dirty="0" smtClean="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19182336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Mean-variance: Standard deviation of Returns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62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398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57200"/>
            <a:ext cx="8382000" cy="990600"/>
          </a:xfrm>
        </p:spPr>
        <p:txBody>
          <a:bodyPr/>
          <a:lstStyle/>
          <a:p>
            <a:r>
              <a:rPr lang="en-US" dirty="0" smtClean="0"/>
              <a:t>CVaR – Expected Shortfall </a:t>
            </a:r>
            <a:r>
              <a:rPr lang="en-GB"/>
              <a:t>(new in R2012b)</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62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85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CVaR</a:t>
            </a:r>
            <a:r>
              <a:rPr lang="en-GB" dirty="0" smtClean="0"/>
              <a:t> </a:t>
            </a:r>
            <a:r>
              <a:rPr lang="en-GB" dirty="0" err="1" smtClean="0"/>
              <a:t>vs</a:t>
            </a:r>
            <a:r>
              <a:rPr lang="en-GB" dirty="0" smtClean="0"/>
              <a:t> Mean-Variance</a:t>
            </a:r>
            <a:endParaRPr lang="en-GB" dirty="0"/>
          </a:p>
        </p:txBody>
      </p:sp>
      <p:sp>
        <p:nvSpPr>
          <p:cNvPr id="3" name="Content Placeholder 2"/>
          <p:cNvSpPr>
            <a:spLocks noGrp="1"/>
          </p:cNvSpPr>
          <p:nvPr>
            <p:ph idx="1"/>
          </p:nvPr>
        </p:nvSpPr>
        <p:spPr/>
        <p:txBody>
          <a:bodyPr/>
          <a:lstStyle/>
          <a:p>
            <a:r>
              <a:rPr lang="en-GB" dirty="0" smtClean="0"/>
              <a:t>Sometimes, MV efficient frontier has lower-risk and lower-return portfolios than </a:t>
            </a:r>
            <a:r>
              <a:rPr lang="en-GB" dirty="0" err="1" smtClean="0"/>
              <a:t>CVaR</a:t>
            </a:r>
            <a:endParaRPr lang="en-GB" dirty="0" smtClean="0"/>
          </a:p>
          <a:p>
            <a:r>
              <a:rPr lang="en-GB" dirty="0" smtClean="0"/>
              <a:t>When risk is matched, </a:t>
            </a:r>
            <a:r>
              <a:rPr lang="en-GB" dirty="0" err="1" smtClean="0"/>
              <a:t>CVaR</a:t>
            </a:r>
            <a:r>
              <a:rPr lang="en-GB" dirty="0" smtClean="0"/>
              <a:t> and Mean-Variance are similar</a:t>
            </a:r>
          </a:p>
          <a:p>
            <a:r>
              <a:rPr lang="en-GB" dirty="0" smtClean="0"/>
              <a:t>The more non-normal the distribution of returns is, the better the </a:t>
            </a:r>
            <a:r>
              <a:rPr lang="en-GB" dirty="0" err="1" smtClean="0"/>
              <a:t>CVaR</a:t>
            </a:r>
            <a:r>
              <a:rPr lang="en-GB" dirty="0" smtClean="0"/>
              <a:t> </a:t>
            </a:r>
            <a:r>
              <a:rPr lang="en-GB" dirty="0" err="1" smtClean="0"/>
              <a:t>vs</a:t>
            </a:r>
            <a:r>
              <a:rPr lang="en-GB" dirty="0" smtClean="0"/>
              <a:t> the mean-variance.</a:t>
            </a:r>
          </a:p>
          <a:p>
            <a:endParaRPr lang="en-GB" dirty="0"/>
          </a:p>
        </p:txBody>
      </p:sp>
    </p:spTree>
    <p:extLst>
      <p:ext uri="{BB962C8B-B14F-4D97-AF65-F5344CB8AC3E}">
        <p14:creationId xmlns:p14="http://schemas.microsoft.com/office/powerpoint/2010/main" val="246566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14325" y="1295401"/>
            <a:ext cx="4395787" cy="3200399"/>
          </a:xfrm>
        </p:spPr>
        <p:txBody>
          <a:bodyPr/>
          <a:lstStyle/>
          <a:p>
            <a:pPr marL="0" indent="0">
              <a:lnSpc>
                <a:spcPct val="90000"/>
              </a:lnSpc>
              <a:buNone/>
            </a:pPr>
            <a:r>
              <a:rPr lang="en-US" sz="2400" dirty="0" smtClean="0"/>
              <a:t>Mathematics</a:t>
            </a:r>
          </a:p>
          <a:p>
            <a:pPr>
              <a:lnSpc>
                <a:spcPct val="90000"/>
              </a:lnSpc>
            </a:pPr>
            <a:r>
              <a:rPr lang="en-US" sz="1800" dirty="0" smtClean="0"/>
              <a:t>Regression (Linear, Non-Linear)</a:t>
            </a:r>
          </a:p>
          <a:p>
            <a:pPr>
              <a:lnSpc>
                <a:spcPct val="90000"/>
              </a:lnSpc>
            </a:pPr>
            <a:r>
              <a:rPr lang="en-US" sz="1800" dirty="0" smtClean="0"/>
              <a:t>Curve Fitting</a:t>
            </a:r>
          </a:p>
          <a:p>
            <a:pPr>
              <a:lnSpc>
                <a:spcPct val="90000"/>
              </a:lnSpc>
            </a:pPr>
            <a:r>
              <a:rPr lang="en-US" sz="1800" dirty="0" smtClean="0"/>
              <a:t>Probability Distributions, RNG</a:t>
            </a:r>
          </a:p>
          <a:p>
            <a:pPr>
              <a:lnSpc>
                <a:spcPct val="90000"/>
              </a:lnSpc>
            </a:pPr>
            <a:r>
              <a:rPr lang="en-US" sz="1800" dirty="0" smtClean="0"/>
              <a:t>Clustering</a:t>
            </a:r>
          </a:p>
          <a:p>
            <a:pPr>
              <a:lnSpc>
                <a:spcPct val="90000"/>
              </a:lnSpc>
            </a:pPr>
            <a:r>
              <a:rPr lang="en-US" sz="1800" dirty="0" smtClean="0"/>
              <a:t>Multivariate &amp; Factor Analysis</a:t>
            </a:r>
          </a:p>
          <a:p>
            <a:pPr>
              <a:lnSpc>
                <a:spcPct val="90000"/>
              </a:lnSpc>
            </a:pPr>
            <a:r>
              <a:rPr lang="en-US" sz="1800" dirty="0" smtClean="0"/>
              <a:t>Predictive Modeling, Neural Nets</a:t>
            </a:r>
          </a:p>
          <a:p>
            <a:pPr>
              <a:lnSpc>
                <a:spcPct val="90000"/>
              </a:lnSpc>
            </a:pPr>
            <a:r>
              <a:rPr lang="en-US" sz="1800" dirty="0" smtClean="0"/>
              <a:t>Optimization, Parameter Estimation</a:t>
            </a:r>
          </a:p>
        </p:txBody>
      </p:sp>
      <p:sp>
        <p:nvSpPr>
          <p:cNvPr id="30724" name="Rectangle 4"/>
          <p:cNvSpPr>
            <a:spLocks noChangeArrowheads="1"/>
          </p:cNvSpPr>
          <p:nvPr/>
        </p:nvSpPr>
        <p:spPr bwMode="auto">
          <a:xfrm>
            <a:off x="-14288" y="3176588"/>
            <a:ext cx="9144001" cy="0"/>
          </a:xfrm>
          <a:prstGeom prst="rect">
            <a:avLst/>
          </a:prstGeom>
          <a:noFill/>
          <a:ln w="9525">
            <a:noFill/>
            <a:miter lim="800000"/>
            <a:headEnd/>
            <a:tailEnd/>
          </a:ln>
        </p:spPr>
        <p:txBody>
          <a:bodyPr tIns="91440" bIns="91440">
            <a:spAutoFit/>
          </a:bodyPr>
          <a:lstStyle/>
          <a:p>
            <a:endParaRPr lang="en-US"/>
          </a:p>
        </p:txBody>
      </p:sp>
      <p:sp>
        <p:nvSpPr>
          <p:cNvPr id="30725" name="Rectangle 5"/>
          <p:cNvSpPr>
            <a:spLocks noChangeArrowheads="1"/>
          </p:cNvSpPr>
          <p:nvPr/>
        </p:nvSpPr>
        <p:spPr bwMode="auto">
          <a:xfrm>
            <a:off x="2974975" y="2994025"/>
            <a:ext cx="9144000" cy="0"/>
          </a:xfrm>
          <a:prstGeom prst="rect">
            <a:avLst/>
          </a:prstGeom>
          <a:noFill/>
          <a:ln w="9525">
            <a:noFill/>
            <a:miter lim="800000"/>
            <a:headEnd/>
            <a:tailEnd/>
          </a:ln>
        </p:spPr>
        <p:txBody>
          <a:bodyPr tIns="91440" bIns="91440">
            <a:spAutoFit/>
          </a:bodyPr>
          <a:lstStyle/>
          <a:p>
            <a:endParaRPr lang="en-US"/>
          </a:p>
        </p:txBody>
      </p:sp>
      <p:sp>
        <p:nvSpPr>
          <p:cNvPr id="30" name="Title 26"/>
          <p:cNvSpPr>
            <a:spLocks noGrp="1"/>
          </p:cNvSpPr>
          <p:nvPr>
            <p:ph type="title"/>
          </p:nvPr>
        </p:nvSpPr>
        <p:spPr>
          <a:xfrm>
            <a:off x="457200" y="457200"/>
            <a:ext cx="8077200" cy="990600"/>
          </a:xfrm>
        </p:spPr>
        <p:txBody>
          <a:bodyPr/>
          <a:lstStyle/>
          <a:p>
            <a:r>
              <a:rPr lang="en-US" dirty="0" smtClean="0"/>
              <a:t>Leverage Built-in Functions to Save Time</a:t>
            </a:r>
            <a:endParaRPr lang="en-US" dirty="0"/>
          </a:p>
        </p:txBody>
      </p:sp>
      <p:sp>
        <p:nvSpPr>
          <p:cNvPr id="10" name="Rectangle 3"/>
          <p:cNvSpPr txBox="1">
            <a:spLocks noChangeArrowheads="1"/>
          </p:cNvSpPr>
          <p:nvPr/>
        </p:nvSpPr>
        <p:spPr>
          <a:xfrm>
            <a:off x="304800" y="4038601"/>
            <a:ext cx="4410075" cy="23621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Wingdings" pitchFamily="2" charset="2"/>
              <a:buNone/>
            </a:pPr>
            <a:r>
              <a:rPr lang="en-US" dirty="0" smtClean="0"/>
              <a:t>Financial Modeling</a:t>
            </a:r>
          </a:p>
          <a:p>
            <a:pPr>
              <a:lnSpc>
                <a:spcPct val="90000"/>
              </a:lnSpc>
            </a:pPr>
            <a:r>
              <a:rPr lang="en-US" sz="1800" dirty="0" smtClean="0"/>
              <a:t>Portfolio Optimization &amp; Analysis</a:t>
            </a:r>
          </a:p>
          <a:p>
            <a:pPr>
              <a:lnSpc>
                <a:spcPct val="90000"/>
              </a:lnSpc>
            </a:pPr>
            <a:r>
              <a:rPr lang="en-US" sz="1800" dirty="0" smtClean="0"/>
              <a:t>Derivative Pricing &amp; Hedging</a:t>
            </a:r>
          </a:p>
          <a:p>
            <a:pPr>
              <a:lnSpc>
                <a:spcPct val="90000"/>
              </a:lnSpc>
            </a:pPr>
            <a:r>
              <a:rPr lang="en-US" sz="1800" dirty="0" smtClean="0"/>
              <a:t>Yield Curve Modeling</a:t>
            </a:r>
          </a:p>
          <a:p>
            <a:pPr>
              <a:lnSpc>
                <a:spcPct val="90000"/>
              </a:lnSpc>
            </a:pPr>
            <a:r>
              <a:rPr lang="en-US" sz="1800" dirty="0" smtClean="0"/>
              <a:t>Monte Carlo Simulation</a:t>
            </a:r>
          </a:p>
          <a:p>
            <a:pPr>
              <a:lnSpc>
                <a:spcPct val="90000"/>
              </a:lnSpc>
            </a:pPr>
            <a:r>
              <a:rPr lang="en-US" sz="1800" dirty="0" smtClean="0"/>
              <a:t>Risk Quantification</a:t>
            </a:r>
          </a:p>
          <a:p>
            <a:pPr>
              <a:lnSpc>
                <a:spcPct val="90000"/>
              </a:lnSpc>
            </a:pPr>
            <a:r>
              <a:rPr lang="en-US" sz="1800" dirty="0" smtClean="0"/>
              <a:t>ARMA/GARCH Analysis</a:t>
            </a:r>
          </a:p>
          <a:p>
            <a:pPr>
              <a:lnSpc>
                <a:spcPct val="90000"/>
              </a:lnSpc>
            </a:pPr>
            <a:endParaRPr lang="en-US" sz="1800" dirty="0" smtClean="0"/>
          </a:p>
          <a:p>
            <a:pPr>
              <a:lnSpc>
                <a:spcPct val="90000"/>
              </a:lnSpc>
            </a:pPr>
            <a:endParaRPr lang="en-US" sz="1800" dirty="0" smtClean="0"/>
          </a:p>
        </p:txBody>
      </p:sp>
      <p:pic>
        <p:nvPicPr>
          <p:cNvPr id="4100" name="Picture 4" descr="C:\Work\Seminar\Develop &amp; Deploy\2012 Webinar Refresh\builtin_treeview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4038601"/>
            <a:ext cx="3357033" cy="25177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098" name="Picture 2" descr="C:\Work\Seminar\Develop &amp; Deploy\2012 Webinar Refresh\builtin_dem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2397" y="2061631"/>
            <a:ext cx="3054578" cy="273471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099" name="Picture 3" descr="C:\Work\Seminar\Develop &amp; Deploy\2012 Webinar Refresh\builtin_dfittoo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7055" y="1133981"/>
            <a:ext cx="2444978" cy="22950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3857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Agenda</a:t>
            </a:r>
          </a:p>
        </p:txBody>
      </p:sp>
      <p:sp>
        <p:nvSpPr>
          <p:cNvPr id="19459" name="Rectangle 3"/>
          <p:cNvSpPr>
            <a:spLocks noGrp="1" noChangeArrowheads="1"/>
          </p:cNvSpPr>
          <p:nvPr>
            <p:ph idx="1"/>
          </p:nvPr>
        </p:nvSpPr>
        <p:spPr>
          <a:xfrm>
            <a:off x="152400" y="1600200"/>
            <a:ext cx="9144000" cy="4648200"/>
          </a:xfrm>
        </p:spPr>
        <p:txBody>
          <a:bodyPr/>
          <a:lstStyle/>
          <a:p>
            <a:r>
              <a:rPr lang="en-US" sz="2800" dirty="0" smtClean="0"/>
              <a:t>Overview of the MATLAB Solution</a:t>
            </a:r>
          </a:p>
          <a:p>
            <a:r>
              <a:rPr lang="en-GB" sz="2800" dirty="0" smtClean="0"/>
              <a:t>Portfolio Analysis</a:t>
            </a:r>
            <a:endParaRPr lang="en-GB" sz="2800" dirty="0"/>
          </a:p>
          <a:p>
            <a:pPr lvl="2">
              <a:buFont typeface="Courier New" pitchFamily="49" charset="0"/>
              <a:buChar char="o"/>
            </a:pPr>
            <a:r>
              <a:rPr lang="en-GB" sz="2800" dirty="0"/>
              <a:t>Data import</a:t>
            </a:r>
          </a:p>
          <a:p>
            <a:pPr lvl="2">
              <a:buFont typeface="Courier New" pitchFamily="49" charset="0"/>
              <a:buChar char="o"/>
            </a:pPr>
            <a:r>
              <a:rPr lang="en-GB" sz="2800" dirty="0"/>
              <a:t>Visualizing data</a:t>
            </a:r>
          </a:p>
          <a:p>
            <a:pPr lvl="2">
              <a:buFont typeface="Courier New" pitchFamily="49" charset="0"/>
              <a:buChar char="o"/>
            </a:pPr>
            <a:r>
              <a:rPr lang="en-GB" sz="2800" dirty="0" smtClean="0"/>
              <a:t>Customised portfolio analytics</a:t>
            </a:r>
          </a:p>
          <a:p>
            <a:pPr lvl="2">
              <a:buFont typeface="Courier New" pitchFamily="49" charset="0"/>
              <a:buChar char="o"/>
            </a:pPr>
            <a:r>
              <a:rPr lang="en-GB" sz="2800" dirty="0" smtClean="0"/>
              <a:t>Reporting</a:t>
            </a:r>
          </a:p>
          <a:p>
            <a:r>
              <a:rPr lang="en-GB" sz="2800" dirty="0" err="1" smtClean="0"/>
              <a:t>Backtesting</a:t>
            </a:r>
            <a:r>
              <a:rPr lang="en-GB" sz="2800" dirty="0" smtClean="0"/>
              <a:t> a portfolio management strategy</a:t>
            </a:r>
          </a:p>
          <a:p>
            <a:r>
              <a:rPr lang="en-US" sz="2800" dirty="0"/>
              <a:t>Key Takeaways</a:t>
            </a:r>
          </a:p>
          <a:p>
            <a:endParaRPr lang="en-US" sz="3600" dirty="0"/>
          </a:p>
          <a:p>
            <a:endParaRPr lang="en-GB" sz="3600" dirty="0"/>
          </a:p>
          <a:p>
            <a:pPr marL="0" indent="0">
              <a:buNone/>
            </a:pPr>
            <a:endParaRPr lang="en-GB" sz="3600" dirty="0"/>
          </a:p>
          <a:p>
            <a:endParaRPr lang="en-US" dirty="0" smtClean="0"/>
          </a:p>
        </p:txBody>
      </p:sp>
      <p:sp>
        <p:nvSpPr>
          <p:cNvPr id="5" name="Rectangle 4"/>
          <p:cNvSpPr/>
          <p:nvPr/>
        </p:nvSpPr>
        <p:spPr>
          <a:xfrm>
            <a:off x="152399" y="2999867"/>
            <a:ext cx="4475747" cy="593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2" name="Group 7"/>
          <p:cNvGrpSpPr/>
          <p:nvPr/>
        </p:nvGrpSpPr>
        <p:grpSpPr>
          <a:xfrm>
            <a:off x="-27833" y="4191000"/>
            <a:ext cx="9155884" cy="587229"/>
            <a:chOff x="-11884" y="1600200"/>
            <a:chExt cx="9155884" cy="587229"/>
          </a:xfrm>
        </p:grpSpPr>
        <p:sp>
          <p:nvSpPr>
            <p:cNvPr id="7" name="Rounded Rectangle 6"/>
            <p:cNvSpPr/>
            <p:nvPr/>
          </p:nvSpPr>
          <p:spPr>
            <a:xfrm>
              <a:off x="0" y="1600200"/>
              <a:ext cx="9144000" cy="587229"/>
            </a:xfrm>
            <a:prstGeom prst="roundRect">
              <a:avLst>
                <a:gd name="adj" fmla="val 10311"/>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9" name="Picture 10" descr="L-Membrane_CMYK_Master_Smal"/>
            <p:cNvPicPr>
              <a:picLocks noChangeAspect="1" noChangeArrowheads="1"/>
            </p:cNvPicPr>
            <p:nvPr/>
          </p:nvPicPr>
          <p:blipFill>
            <a:blip r:embed="rId3" cstate="print"/>
            <a:srcRect/>
            <a:stretch>
              <a:fillRect/>
            </a:stretch>
          </p:blipFill>
          <p:spPr bwMode="auto">
            <a:xfrm>
              <a:off x="-11884" y="1640070"/>
              <a:ext cx="545284" cy="492056"/>
            </a:xfrm>
            <a:prstGeom prst="rect">
              <a:avLst/>
            </a:prstGeom>
            <a:noFill/>
          </p:spPr>
        </p:pic>
      </p:grpSp>
    </p:spTree>
    <p:extLst>
      <p:ext uri="{BB962C8B-B14F-4D97-AF65-F5344CB8AC3E}">
        <p14:creationId xmlns:p14="http://schemas.microsoft.com/office/powerpoint/2010/main" val="1038991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ChangeAspect="1" noChangeArrowheads="1"/>
          </p:cNvPicPr>
          <p:nvPr/>
        </p:nvPicPr>
        <p:blipFill>
          <a:blip r:embed="rId3" cstate="print"/>
          <a:srcRect/>
          <a:stretch>
            <a:fillRect/>
          </a:stretch>
        </p:blipFill>
        <p:spPr bwMode="auto">
          <a:xfrm>
            <a:off x="5638800" y="4495800"/>
            <a:ext cx="2667000" cy="1758950"/>
          </a:xfrm>
          <a:prstGeom prst="rect">
            <a:avLst/>
          </a:prstGeom>
          <a:noFill/>
          <a:ln w="12700" algn="ctr">
            <a:noFill/>
            <a:miter lim="800000"/>
            <a:headEnd/>
            <a:tailEnd/>
          </a:ln>
          <a:effectLst/>
        </p:spPr>
      </p:pic>
      <p:sp>
        <p:nvSpPr>
          <p:cNvPr id="175107" name="Rectangle 3"/>
          <p:cNvSpPr>
            <a:spLocks noGrp="1" noChangeArrowheads="1"/>
          </p:cNvSpPr>
          <p:nvPr>
            <p:ph type="title"/>
          </p:nvPr>
        </p:nvSpPr>
        <p:spPr>
          <a:xfrm>
            <a:off x="323528" y="404664"/>
            <a:ext cx="8229600" cy="1139825"/>
          </a:xfrm>
        </p:spPr>
        <p:txBody>
          <a:bodyPr/>
          <a:lstStyle/>
          <a:p>
            <a:r>
              <a:rPr lang="en-US" dirty="0" smtClean="0"/>
              <a:t>“Publish” to Create Self-Documented Code</a:t>
            </a:r>
            <a:r>
              <a:rPr lang="en-US" dirty="0"/>
              <a:t/>
            </a:r>
            <a:br>
              <a:rPr lang="en-US" dirty="0"/>
            </a:br>
            <a:endParaRPr lang="en-US" dirty="0"/>
          </a:p>
        </p:txBody>
      </p:sp>
      <p:sp>
        <p:nvSpPr>
          <p:cNvPr id="175108" name="Rectangle 4"/>
          <p:cNvSpPr>
            <a:spLocks noGrp="1" noChangeArrowheads="1"/>
          </p:cNvSpPr>
          <p:nvPr>
            <p:ph type="body" idx="1"/>
          </p:nvPr>
        </p:nvSpPr>
        <p:spPr>
          <a:xfrm>
            <a:off x="457200" y="1981200"/>
            <a:ext cx="5232400" cy="4419600"/>
          </a:xfrm>
        </p:spPr>
        <p:txBody>
          <a:bodyPr/>
          <a:lstStyle/>
          <a:p>
            <a:pPr>
              <a:lnSpc>
                <a:spcPct val="90000"/>
              </a:lnSpc>
              <a:buNone/>
            </a:pPr>
            <a:r>
              <a:rPr lang="en-US" sz="2200" b="1" dirty="0" smtClean="0"/>
              <a:t>Document  your MATLAB scripts</a:t>
            </a:r>
          </a:p>
          <a:p>
            <a:pPr lvl="1">
              <a:lnSpc>
                <a:spcPct val="90000"/>
              </a:lnSpc>
            </a:pPr>
            <a:r>
              <a:rPr lang="en-US" sz="1800" dirty="0" smtClean="0"/>
              <a:t>Display </a:t>
            </a:r>
            <a:r>
              <a:rPr lang="en-US" sz="1800" dirty="0"/>
              <a:t>code and comments </a:t>
            </a:r>
          </a:p>
          <a:p>
            <a:pPr lvl="1">
              <a:lnSpc>
                <a:spcPct val="90000"/>
              </a:lnSpc>
            </a:pPr>
            <a:r>
              <a:rPr lang="en-US" sz="1800" dirty="0" smtClean="0"/>
              <a:t>Include links</a:t>
            </a:r>
            <a:r>
              <a:rPr lang="en-US" sz="1800" dirty="0"/>
              <a:t>, </a:t>
            </a:r>
            <a:r>
              <a:rPr lang="en-US" sz="1800" dirty="0" smtClean="0"/>
              <a:t>equations , graphics and markup</a:t>
            </a:r>
            <a:endParaRPr lang="en-US" sz="1800" dirty="0"/>
          </a:p>
          <a:p>
            <a:pPr lvl="1">
              <a:lnSpc>
                <a:spcPct val="90000"/>
              </a:lnSpc>
            </a:pPr>
            <a:endParaRPr lang="en-US" sz="1800" dirty="0" smtClean="0"/>
          </a:p>
          <a:p>
            <a:pPr>
              <a:lnSpc>
                <a:spcPct val="90000"/>
              </a:lnSpc>
              <a:buNone/>
            </a:pPr>
            <a:r>
              <a:rPr lang="en-US" sz="2200" b="1" dirty="0" smtClean="0"/>
              <a:t>Share more than just code with colleagues</a:t>
            </a:r>
          </a:p>
          <a:p>
            <a:pPr lvl="1">
              <a:lnSpc>
                <a:spcPct val="90000"/>
              </a:lnSpc>
            </a:pPr>
            <a:r>
              <a:rPr lang="en-US" sz="1800" dirty="0" smtClean="0"/>
              <a:t>Include the results of your computations</a:t>
            </a:r>
          </a:p>
          <a:p>
            <a:pPr lvl="1">
              <a:lnSpc>
                <a:spcPct val="90000"/>
              </a:lnSpc>
            </a:pPr>
            <a:endParaRPr lang="en-US" sz="1800" dirty="0" smtClean="0"/>
          </a:p>
          <a:p>
            <a:pPr>
              <a:lnSpc>
                <a:spcPct val="90000"/>
              </a:lnSpc>
              <a:buNone/>
            </a:pPr>
            <a:r>
              <a:rPr lang="en-US" sz="2200" b="1" dirty="0" smtClean="0"/>
              <a:t>Generate reports in multiple formats</a:t>
            </a:r>
          </a:p>
          <a:p>
            <a:pPr lvl="1">
              <a:lnSpc>
                <a:spcPct val="90000"/>
              </a:lnSpc>
            </a:pPr>
            <a:r>
              <a:rPr lang="en-US" sz="1800" dirty="0" smtClean="0"/>
              <a:t>HTML, PDF, XML, Word, </a:t>
            </a:r>
            <a:r>
              <a:rPr lang="en-US" sz="1800" dirty="0" err="1" smtClean="0"/>
              <a:t>LaTex</a:t>
            </a:r>
            <a:r>
              <a:rPr lang="en-US" sz="1800" dirty="0" smtClean="0"/>
              <a:t>, </a:t>
            </a:r>
            <a:r>
              <a:rPr lang="en-US" sz="1800" dirty="0" err="1" smtClean="0"/>
              <a:t>Powerpoint</a:t>
            </a:r>
            <a:endParaRPr lang="en-US" sz="1800" dirty="0"/>
          </a:p>
          <a:p>
            <a:pPr>
              <a:lnSpc>
                <a:spcPct val="90000"/>
              </a:lnSpc>
            </a:pPr>
            <a:endParaRPr lang="en-US" sz="1800" dirty="0"/>
          </a:p>
        </p:txBody>
      </p:sp>
      <p:pic>
        <p:nvPicPr>
          <p:cNvPr id="175109" name="Picture 5"/>
          <p:cNvPicPr>
            <a:picLocks noChangeAspect="1" noChangeArrowheads="1"/>
          </p:cNvPicPr>
          <p:nvPr/>
        </p:nvPicPr>
        <p:blipFill>
          <a:blip r:embed="rId4" cstate="print"/>
          <a:srcRect/>
          <a:stretch>
            <a:fillRect/>
          </a:stretch>
        </p:blipFill>
        <p:spPr bwMode="auto">
          <a:xfrm>
            <a:off x="5854482" y="1752600"/>
            <a:ext cx="2590800" cy="2146300"/>
          </a:xfrm>
          <a:prstGeom prst="rect">
            <a:avLst/>
          </a:prstGeom>
          <a:noFill/>
          <a:ln w="12700" algn="ctr">
            <a:noFill/>
            <a:miter lim="800000"/>
            <a:headEnd/>
            <a:tailEnd/>
          </a:ln>
          <a:effectLst/>
        </p:spPr>
      </p:pic>
      <p:pic>
        <p:nvPicPr>
          <p:cNvPr id="175110" name="Picture 6"/>
          <p:cNvPicPr>
            <a:picLocks noChangeAspect="1" noChangeArrowheads="1"/>
          </p:cNvPicPr>
          <p:nvPr/>
        </p:nvPicPr>
        <p:blipFill>
          <a:blip r:embed="rId5" cstate="print"/>
          <a:srcRect/>
          <a:stretch>
            <a:fillRect/>
          </a:stretch>
        </p:blipFill>
        <p:spPr bwMode="auto">
          <a:xfrm>
            <a:off x="6553200" y="3276600"/>
            <a:ext cx="2286000" cy="1865313"/>
          </a:xfrm>
          <a:prstGeom prst="rect">
            <a:avLst/>
          </a:prstGeom>
          <a:noFill/>
          <a:ln w="12700" algn="ctr">
            <a:noFill/>
            <a:miter lim="800000"/>
            <a:headEnd/>
            <a:tailEnd/>
          </a:ln>
          <a:effectLst/>
        </p:spPr>
      </p:pic>
    </p:spTree>
    <p:extLst>
      <p:ext uri="{BB962C8B-B14F-4D97-AF65-F5344CB8AC3E}">
        <p14:creationId xmlns:p14="http://schemas.microsoft.com/office/powerpoint/2010/main" val="20951722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Range of Reporting Capabilities</a:t>
            </a:r>
            <a:br>
              <a:rPr lang="en-GB" dirty="0" smtClean="0"/>
            </a:b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927974"/>
              </p:ext>
            </p:extLst>
          </p:nvPr>
        </p:nvGraphicFramePr>
        <p:xfrm>
          <a:off x="457200" y="1600200"/>
          <a:ext cx="8075240" cy="4474289"/>
        </p:xfrm>
        <a:graphic>
          <a:graphicData uri="http://schemas.openxmlformats.org/drawingml/2006/table">
            <a:tbl>
              <a:tblPr firstRow="1" bandRow="1">
                <a:tableStyleId>{5C22544A-7EE6-4342-B048-85BDC9FD1C3A}</a:tableStyleId>
              </a:tblPr>
              <a:tblGrid>
                <a:gridCol w="1882552"/>
                <a:gridCol w="2155068"/>
                <a:gridCol w="2018810"/>
                <a:gridCol w="2018810"/>
              </a:tblGrid>
              <a:tr h="676672">
                <a:tc>
                  <a:txBody>
                    <a:bodyPr/>
                    <a:lstStyle/>
                    <a:p>
                      <a:endParaRPr lang="en-GB" dirty="0"/>
                    </a:p>
                  </a:txBody>
                  <a:tcPr/>
                </a:tc>
                <a:tc>
                  <a:txBody>
                    <a:bodyPr/>
                    <a:lstStyle/>
                    <a:p>
                      <a:pPr algn="ctr"/>
                      <a:r>
                        <a:rPr lang="en-GB" b="1" dirty="0" smtClean="0"/>
                        <a:t>Publishing</a:t>
                      </a:r>
                      <a:endParaRPr lang="en-GB" b="1" dirty="0"/>
                    </a:p>
                  </a:txBody>
                  <a:tcPr anchor="ctr"/>
                </a:tc>
                <a:tc>
                  <a:txBody>
                    <a:bodyPr/>
                    <a:lstStyle/>
                    <a:p>
                      <a:pPr algn="ctr"/>
                      <a:r>
                        <a:rPr lang="en-GB" b="1" dirty="0" smtClean="0"/>
                        <a:t>Report Generator</a:t>
                      </a:r>
                      <a:endParaRPr lang="en-GB" b="1" dirty="0"/>
                    </a:p>
                  </a:txBody>
                  <a:tcPr anchor="ctr"/>
                </a:tc>
                <a:tc>
                  <a:txBody>
                    <a:bodyPr/>
                    <a:lstStyle/>
                    <a:p>
                      <a:pPr algn="ctr"/>
                      <a:r>
                        <a:rPr lang="en-GB" b="1" dirty="0" smtClean="0"/>
                        <a:t>COM Interface</a:t>
                      </a:r>
                      <a:endParaRPr lang="en-GB" b="1" dirty="0"/>
                    </a:p>
                  </a:txBody>
                  <a:tcPr anchor="ctr"/>
                </a:tc>
              </a:tr>
              <a:tr h="480461">
                <a:tc>
                  <a:txBody>
                    <a:bodyPr/>
                    <a:lstStyle/>
                    <a:p>
                      <a:r>
                        <a:rPr lang="en-GB" dirty="0" smtClean="0"/>
                        <a:t>Effort</a:t>
                      </a:r>
                      <a:r>
                        <a:rPr lang="en-GB" baseline="0" dirty="0" smtClean="0"/>
                        <a:t> required</a:t>
                      </a:r>
                      <a:endParaRPr lang="en-GB" dirty="0"/>
                    </a:p>
                  </a:txBody>
                  <a:tcPr anchor="ctr"/>
                </a:tc>
                <a:tc>
                  <a:txBody>
                    <a:bodyPr/>
                    <a:lstStyle/>
                    <a:p>
                      <a:pPr algn="ctr"/>
                      <a:r>
                        <a:rPr lang="en-GB" b="1" dirty="0" smtClean="0">
                          <a:solidFill>
                            <a:schemeClr val="tx2"/>
                          </a:solidFill>
                        </a:rPr>
                        <a:t>Very</a:t>
                      </a:r>
                      <a:r>
                        <a:rPr lang="en-GB" b="1" baseline="0" dirty="0" smtClean="0">
                          <a:solidFill>
                            <a:schemeClr val="tx2"/>
                          </a:solidFill>
                        </a:rPr>
                        <a:t> </a:t>
                      </a:r>
                      <a:r>
                        <a:rPr lang="en-GB" b="1" dirty="0" smtClean="0">
                          <a:solidFill>
                            <a:schemeClr val="tx2"/>
                          </a:solidFill>
                        </a:rPr>
                        <a:t>Low</a:t>
                      </a:r>
                      <a:endParaRPr lang="en-GB" b="1" dirty="0">
                        <a:solidFill>
                          <a:schemeClr val="tx2"/>
                        </a:solidFill>
                      </a:endParaRPr>
                    </a:p>
                  </a:txBody>
                  <a:tcPr anchor="ctr"/>
                </a:tc>
                <a:tc>
                  <a:txBody>
                    <a:bodyPr/>
                    <a:lstStyle/>
                    <a:p>
                      <a:pPr algn="ctr"/>
                      <a:r>
                        <a:rPr lang="en-GB" b="1" dirty="0" smtClean="0">
                          <a:solidFill>
                            <a:schemeClr val="accent4"/>
                          </a:solidFill>
                        </a:rPr>
                        <a:t>Moderate</a:t>
                      </a:r>
                      <a:endParaRPr lang="en-GB" b="1" dirty="0">
                        <a:solidFill>
                          <a:schemeClr val="accent4"/>
                        </a:solidFill>
                      </a:endParaRPr>
                    </a:p>
                  </a:txBody>
                  <a:tcPr anchor="ctr"/>
                </a:tc>
                <a:tc>
                  <a:txBody>
                    <a:bodyPr/>
                    <a:lstStyle/>
                    <a:p>
                      <a:pPr algn="ctr"/>
                      <a:r>
                        <a:rPr lang="en-GB" b="1" dirty="0" smtClean="0">
                          <a:solidFill>
                            <a:schemeClr val="accent2">
                              <a:lumMod val="60000"/>
                              <a:lumOff val="40000"/>
                            </a:schemeClr>
                          </a:solidFill>
                        </a:rPr>
                        <a:t>High</a:t>
                      </a:r>
                      <a:endParaRPr lang="en-GB" b="1" dirty="0">
                        <a:solidFill>
                          <a:schemeClr val="accent2">
                            <a:lumMod val="60000"/>
                            <a:lumOff val="40000"/>
                          </a:schemeClr>
                        </a:solidFill>
                      </a:endParaRPr>
                    </a:p>
                  </a:txBody>
                  <a:tcPr anchor="ctr"/>
                </a:tc>
              </a:tr>
              <a:tr h="829289">
                <a:tc>
                  <a:txBody>
                    <a:bodyPr/>
                    <a:lstStyle/>
                    <a:p>
                      <a:r>
                        <a:rPr lang="en-GB" dirty="0" smtClean="0"/>
                        <a:t>Control over Formatting </a:t>
                      </a:r>
                      <a:endParaRPr lang="en-GB" dirty="0"/>
                    </a:p>
                  </a:txBody>
                  <a:tcPr anchor="ctr"/>
                </a:tc>
                <a:tc>
                  <a:txBody>
                    <a:bodyPr/>
                    <a:lstStyle/>
                    <a:p>
                      <a:pPr algn="ctr"/>
                      <a:r>
                        <a:rPr lang="en-GB" b="1" dirty="0" smtClean="0">
                          <a:solidFill>
                            <a:schemeClr val="accent2">
                              <a:lumMod val="60000"/>
                              <a:lumOff val="40000"/>
                            </a:schemeClr>
                          </a:solidFill>
                        </a:rPr>
                        <a:t>Low</a:t>
                      </a:r>
                      <a:endParaRPr lang="en-GB" b="1" dirty="0">
                        <a:solidFill>
                          <a:schemeClr val="accent2">
                            <a:lumMod val="60000"/>
                            <a:lumOff val="40000"/>
                          </a:schemeClr>
                        </a:solidFill>
                      </a:endParaRPr>
                    </a:p>
                  </a:txBody>
                  <a:tcPr anchor="ctr"/>
                </a:tc>
                <a:tc>
                  <a:txBody>
                    <a:bodyPr/>
                    <a:lstStyle/>
                    <a:p>
                      <a:pPr algn="ctr"/>
                      <a:r>
                        <a:rPr lang="en-GB" b="1" dirty="0" smtClean="0">
                          <a:solidFill>
                            <a:schemeClr val="accent4"/>
                          </a:solidFill>
                        </a:rPr>
                        <a:t>Moderate</a:t>
                      </a:r>
                      <a:endParaRPr lang="en-GB" b="1" dirty="0">
                        <a:solidFill>
                          <a:schemeClr val="accent4"/>
                        </a:solidFill>
                      </a:endParaRPr>
                    </a:p>
                  </a:txBody>
                  <a:tcPr anchor="ctr"/>
                </a:tc>
                <a:tc>
                  <a:txBody>
                    <a:bodyPr/>
                    <a:lstStyle/>
                    <a:p>
                      <a:pPr algn="ctr"/>
                      <a:r>
                        <a:rPr lang="en-GB" b="1" dirty="0" smtClean="0">
                          <a:solidFill>
                            <a:schemeClr val="tx2"/>
                          </a:solidFill>
                        </a:rPr>
                        <a:t>High</a:t>
                      </a:r>
                      <a:endParaRPr lang="en-GB" b="1" dirty="0">
                        <a:solidFill>
                          <a:schemeClr val="tx2"/>
                        </a:solidFill>
                      </a:endParaRPr>
                    </a:p>
                  </a:txBody>
                  <a:tcPr anchor="ctr"/>
                </a:tc>
              </a:tr>
              <a:tr h="829289">
                <a:tc>
                  <a:txBody>
                    <a:bodyPr/>
                    <a:lstStyle/>
                    <a:p>
                      <a:r>
                        <a:rPr lang="en-GB" dirty="0" smtClean="0"/>
                        <a:t>Apply</a:t>
                      </a:r>
                      <a:r>
                        <a:rPr lang="en-GB" baseline="0" dirty="0" smtClean="0"/>
                        <a:t> company styling standard</a:t>
                      </a:r>
                      <a:endParaRPr lang="en-GB" dirty="0"/>
                    </a:p>
                  </a:txBody>
                  <a:tcPr anchor="ctr"/>
                </a:tc>
                <a:tc>
                  <a:txBody>
                    <a:bodyPr/>
                    <a:lstStyle/>
                    <a:p>
                      <a:pPr algn="ctr"/>
                      <a:r>
                        <a:rPr lang="en-GB" b="1" dirty="0" smtClean="0">
                          <a:solidFill>
                            <a:schemeClr val="accent2">
                              <a:lumMod val="60000"/>
                              <a:lumOff val="40000"/>
                            </a:schemeClr>
                          </a:solidFill>
                        </a:rPr>
                        <a:t>No</a:t>
                      </a:r>
                      <a:endParaRPr lang="en-GB" b="1" dirty="0">
                        <a:solidFill>
                          <a:schemeClr val="accent2">
                            <a:lumMod val="60000"/>
                            <a:lumOff val="40000"/>
                          </a:schemeClr>
                        </a:solidFill>
                      </a:endParaRPr>
                    </a:p>
                  </a:txBody>
                  <a:tcPr anchor="ctr"/>
                </a:tc>
                <a:tc>
                  <a:txBody>
                    <a:bodyPr/>
                    <a:lstStyle/>
                    <a:p>
                      <a:pPr algn="ctr"/>
                      <a:r>
                        <a:rPr lang="en-GB" b="1" dirty="0" smtClean="0">
                          <a:solidFill>
                            <a:schemeClr val="tx2"/>
                          </a:solidFill>
                        </a:rPr>
                        <a:t>Yes</a:t>
                      </a:r>
                      <a:endParaRPr lang="en-GB" b="1" dirty="0">
                        <a:solidFill>
                          <a:schemeClr val="tx2"/>
                        </a:solidFill>
                      </a:endParaRPr>
                    </a:p>
                  </a:txBody>
                  <a:tcPr anchor="ctr"/>
                </a:tc>
                <a:tc>
                  <a:txBody>
                    <a:bodyPr/>
                    <a:lstStyle/>
                    <a:p>
                      <a:pPr algn="ctr"/>
                      <a:r>
                        <a:rPr lang="en-GB" b="1" dirty="0" smtClean="0">
                          <a:solidFill>
                            <a:schemeClr val="tx2"/>
                          </a:solidFill>
                        </a:rPr>
                        <a:t>Yes</a:t>
                      </a:r>
                      <a:endParaRPr lang="en-GB" b="1" dirty="0">
                        <a:solidFill>
                          <a:schemeClr val="tx2"/>
                        </a:solidFill>
                      </a:endParaRPr>
                    </a:p>
                  </a:txBody>
                  <a:tcPr anchor="ctr"/>
                </a:tc>
              </a:tr>
              <a:tr h="829289">
                <a:tc>
                  <a:txBody>
                    <a:bodyPr/>
                    <a:lstStyle/>
                    <a:p>
                      <a:r>
                        <a:rPr lang="en-GB" dirty="0" smtClean="0"/>
                        <a:t>Embed</a:t>
                      </a:r>
                      <a:r>
                        <a:rPr lang="en-GB" baseline="0" dirty="0" smtClean="0"/>
                        <a:t> variable in text</a:t>
                      </a:r>
                      <a:endParaRPr lang="en-GB" dirty="0"/>
                    </a:p>
                  </a:txBody>
                  <a:tcPr anchor="ctr"/>
                </a:tc>
                <a:tc>
                  <a:txBody>
                    <a:bodyPr/>
                    <a:lstStyle/>
                    <a:p>
                      <a:pPr algn="ctr"/>
                      <a:r>
                        <a:rPr lang="en-GB" b="1" dirty="0" smtClean="0">
                          <a:solidFill>
                            <a:schemeClr val="accent2">
                              <a:lumMod val="60000"/>
                              <a:lumOff val="40000"/>
                            </a:schemeClr>
                          </a:solidFill>
                        </a:rPr>
                        <a:t>No</a:t>
                      </a:r>
                      <a:endParaRPr lang="en-GB" b="1" dirty="0">
                        <a:solidFill>
                          <a:schemeClr val="accent2">
                            <a:lumMod val="60000"/>
                            <a:lumOff val="40000"/>
                          </a:schemeClr>
                        </a:solidFill>
                      </a:endParaRPr>
                    </a:p>
                  </a:txBody>
                  <a:tcPr anchor="ctr"/>
                </a:tc>
                <a:tc>
                  <a:txBody>
                    <a:bodyPr/>
                    <a:lstStyle/>
                    <a:p>
                      <a:pPr algn="ctr"/>
                      <a:r>
                        <a:rPr lang="en-GB" b="1" dirty="0" smtClean="0">
                          <a:solidFill>
                            <a:schemeClr val="tx2"/>
                          </a:solidFill>
                        </a:rPr>
                        <a:t>Yes</a:t>
                      </a:r>
                      <a:endParaRPr lang="en-GB" b="1" dirty="0">
                        <a:solidFill>
                          <a:schemeClr val="tx2"/>
                        </a:solidFill>
                      </a:endParaRPr>
                    </a:p>
                  </a:txBody>
                  <a:tcPr anchor="ctr"/>
                </a:tc>
                <a:tc>
                  <a:txBody>
                    <a:bodyPr/>
                    <a:lstStyle/>
                    <a:p>
                      <a:pPr algn="ctr"/>
                      <a:r>
                        <a:rPr lang="en-GB" b="1" dirty="0" smtClean="0">
                          <a:solidFill>
                            <a:schemeClr val="tx2"/>
                          </a:solidFill>
                        </a:rPr>
                        <a:t>Yes</a:t>
                      </a:r>
                      <a:endParaRPr lang="en-GB" b="1" dirty="0">
                        <a:solidFill>
                          <a:schemeClr val="tx2"/>
                        </a:solidFill>
                      </a:endParaRPr>
                    </a:p>
                  </a:txBody>
                  <a:tcPr anchor="ctr"/>
                </a:tc>
              </a:tr>
              <a:tr h="829289">
                <a:tc>
                  <a:txBody>
                    <a:bodyPr/>
                    <a:lstStyle/>
                    <a:p>
                      <a:r>
                        <a:rPr lang="en-GB" dirty="0" smtClean="0"/>
                        <a:t>Platforms</a:t>
                      </a:r>
                      <a:endParaRPr lang="en-GB" dirty="0"/>
                    </a:p>
                  </a:txBody>
                  <a:tcPr anchor="ctr"/>
                </a:tc>
                <a:tc>
                  <a:txBody>
                    <a:bodyPr/>
                    <a:lstStyle/>
                    <a:p>
                      <a:pPr algn="ctr"/>
                      <a:r>
                        <a:rPr lang="en-GB" b="1" dirty="0" smtClean="0">
                          <a:solidFill>
                            <a:schemeClr val="tx2"/>
                          </a:solidFill>
                        </a:rPr>
                        <a:t>All Supported</a:t>
                      </a:r>
                      <a:endParaRPr lang="en-GB" b="1" dirty="0">
                        <a:solidFill>
                          <a:schemeClr val="tx2"/>
                        </a:solidFill>
                      </a:endParaRPr>
                    </a:p>
                  </a:txBody>
                  <a:tcPr anchor="ctr"/>
                </a:tc>
                <a:tc>
                  <a:txBody>
                    <a:bodyPr/>
                    <a:lstStyle/>
                    <a:p>
                      <a:pPr algn="ctr"/>
                      <a:r>
                        <a:rPr lang="en-GB" b="1" dirty="0" smtClean="0">
                          <a:solidFill>
                            <a:schemeClr val="tx2"/>
                          </a:solidFill>
                        </a:rPr>
                        <a:t>All Supported</a:t>
                      </a:r>
                      <a:endParaRPr lang="en-GB" b="1" dirty="0">
                        <a:solidFill>
                          <a:schemeClr val="tx2"/>
                        </a:solidFill>
                      </a:endParaRPr>
                    </a:p>
                  </a:txBody>
                  <a:tcPr anchor="ctr"/>
                </a:tc>
                <a:tc>
                  <a:txBody>
                    <a:bodyPr/>
                    <a:lstStyle/>
                    <a:p>
                      <a:pPr algn="ctr"/>
                      <a:r>
                        <a:rPr lang="en-GB" b="1" dirty="0" smtClean="0">
                          <a:solidFill>
                            <a:schemeClr val="accent2">
                              <a:lumMod val="60000"/>
                              <a:lumOff val="40000"/>
                            </a:schemeClr>
                          </a:solidFill>
                        </a:rPr>
                        <a:t>Windows Only</a:t>
                      </a:r>
                      <a:endParaRPr lang="en-GB" b="1" dirty="0">
                        <a:solidFill>
                          <a:schemeClr val="accent2">
                            <a:lumMod val="60000"/>
                            <a:lumOff val="40000"/>
                          </a:schemeClr>
                        </a:solidFill>
                      </a:endParaRPr>
                    </a:p>
                  </a:txBody>
                  <a:tcPr anchor="ctr"/>
                </a:tc>
              </a:tr>
            </a:tbl>
          </a:graphicData>
        </a:graphic>
      </p:graphicFrame>
    </p:spTree>
    <p:extLst>
      <p:ext uri="{BB962C8B-B14F-4D97-AF65-F5344CB8AC3E}">
        <p14:creationId xmlns:p14="http://schemas.microsoft.com/office/powerpoint/2010/main" val="2564083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Agenda</a:t>
            </a:r>
          </a:p>
        </p:txBody>
      </p:sp>
      <p:sp>
        <p:nvSpPr>
          <p:cNvPr id="19459" name="Rectangle 3"/>
          <p:cNvSpPr>
            <a:spLocks noGrp="1" noChangeArrowheads="1"/>
          </p:cNvSpPr>
          <p:nvPr>
            <p:ph idx="1"/>
          </p:nvPr>
        </p:nvSpPr>
        <p:spPr>
          <a:xfrm>
            <a:off x="152400" y="1600200"/>
            <a:ext cx="9144000" cy="4648200"/>
          </a:xfrm>
        </p:spPr>
        <p:txBody>
          <a:bodyPr/>
          <a:lstStyle/>
          <a:p>
            <a:r>
              <a:rPr lang="en-US" sz="2800" dirty="0" smtClean="0"/>
              <a:t>Overview of the MATLAB Solution</a:t>
            </a:r>
          </a:p>
          <a:p>
            <a:r>
              <a:rPr lang="en-GB" sz="2800" dirty="0" smtClean="0"/>
              <a:t>Portfolio Analysis</a:t>
            </a:r>
            <a:endParaRPr lang="en-GB" sz="2800" dirty="0"/>
          </a:p>
          <a:p>
            <a:pPr lvl="2">
              <a:buFont typeface="Courier New" pitchFamily="49" charset="0"/>
              <a:buChar char="o"/>
            </a:pPr>
            <a:r>
              <a:rPr lang="en-GB" sz="2800" dirty="0"/>
              <a:t>Data import</a:t>
            </a:r>
          </a:p>
          <a:p>
            <a:pPr lvl="2">
              <a:buFont typeface="Courier New" pitchFamily="49" charset="0"/>
              <a:buChar char="o"/>
            </a:pPr>
            <a:r>
              <a:rPr lang="en-GB" sz="2800" dirty="0"/>
              <a:t>Visualizing data</a:t>
            </a:r>
          </a:p>
          <a:p>
            <a:pPr lvl="2">
              <a:buFont typeface="Courier New" pitchFamily="49" charset="0"/>
              <a:buChar char="o"/>
            </a:pPr>
            <a:r>
              <a:rPr lang="en-GB" sz="2800" dirty="0" smtClean="0"/>
              <a:t>Customised portfolio analytics</a:t>
            </a:r>
          </a:p>
          <a:p>
            <a:pPr lvl="2">
              <a:buFont typeface="Courier New" pitchFamily="49" charset="0"/>
              <a:buChar char="o"/>
            </a:pPr>
            <a:r>
              <a:rPr lang="en-GB" sz="2800" dirty="0" smtClean="0"/>
              <a:t>Reporting</a:t>
            </a:r>
          </a:p>
          <a:p>
            <a:r>
              <a:rPr lang="en-GB" sz="2800" dirty="0" err="1" smtClean="0"/>
              <a:t>Backtesting</a:t>
            </a:r>
            <a:r>
              <a:rPr lang="en-GB" sz="2800" dirty="0" smtClean="0"/>
              <a:t> a portfolio management strategy</a:t>
            </a:r>
          </a:p>
          <a:p>
            <a:r>
              <a:rPr lang="en-US" sz="2800" dirty="0"/>
              <a:t>Key Takeaways</a:t>
            </a:r>
          </a:p>
          <a:p>
            <a:endParaRPr lang="en-US" sz="3600" dirty="0"/>
          </a:p>
          <a:p>
            <a:endParaRPr lang="en-GB" sz="3600" dirty="0"/>
          </a:p>
          <a:p>
            <a:pPr marL="0" indent="0">
              <a:buNone/>
            </a:pPr>
            <a:endParaRPr lang="en-GB" sz="3600" dirty="0"/>
          </a:p>
          <a:p>
            <a:endParaRPr lang="en-US" dirty="0" smtClean="0"/>
          </a:p>
        </p:txBody>
      </p:sp>
      <p:sp>
        <p:nvSpPr>
          <p:cNvPr id="5" name="Rectangle 4"/>
          <p:cNvSpPr/>
          <p:nvPr/>
        </p:nvSpPr>
        <p:spPr>
          <a:xfrm>
            <a:off x="152399" y="2999867"/>
            <a:ext cx="4475747" cy="593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2" name="Group 7"/>
          <p:cNvGrpSpPr/>
          <p:nvPr/>
        </p:nvGrpSpPr>
        <p:grpSpPr>
          <a:xfrm>
            <a:off x="-11884" y="4746771"/>
            <a:ext cx="9155884" cy="587229"/>
            <a:chOff x="-11884" y="1600200"/>
            <a:chExt cx="9155884" cy="587229"/>
          </a:xfrm>
        </p:grpSpPr>
        <p:sp>
          <p:nvSpPr>
            <p:cNvPr id="7" name="Rounded Rectangle 6"/>
            <p:cNvSpPr/>
            <p:nvPr/>
          </p:nvSpPr>
          <p:spPr>
            <a:xfrm>
              <a:off x="0" y="1600200"/>
              <a:ext cx="9144000" cy="587229"/>
            </a:xfrm>
            <a:prstGeom prst="roundRect">
              <a:avLst>
                <a:gd name="adj" fmla="val 10311"/>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9" name="Picture 10" descr="L-Membrane_CMYK_Master_Smal"/>
            <p:cNvPicPr>
              <a:picLocks noChangeAspect="1" noChangeArrowheads="1"/>
            </p:cNvPicPr>
            <p:nvPr/>
          </p:nvPicPr>
          <p:blipFill>
            <a:blip r:embed="rId3" cstate="print"/>
            <a:srcRect/>
            <a:stretch>
              <a:fillRect/>
            </a:stretch>
          </p:blipFill>
          <p:spPr bwMode="auto">
            <a:xfrm>
              <a:off x="-11884" y="1640070"/>
              <a:ext cx="545284" cy="492056"/>
            </a:xfrm>
            <a:prstGeom prst="rect">
              <a:avLst/>
            </a:prstGeom>
            <a:noFill/>
          </p:spPr>
        </p:pic>
      </p:grpSp>
    </p:spTree>
    <p:extLst>
      <p:ext uri="{BB962C8B-B14F-4D97-AF65-F5344CB8AC3E}">
        <p14:creationId xmlns:p14="http://schemas.microsoft.com/office/powerpoint/2010/main" val="3184422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Agenda</a:t>
            </a:r>
          </a:p>
        </p:txBody>
      </p:sp>
      <p:sp>
        <p:nvSpPr>
          <p:cNvPr id="19459" name="Rectangle 3"/>
          <p:cNvSpPr>
            <a:spLocks noGrp="1" noChangeArrowheads="1"/>
          </p:cNvSpPr>
          <p:nvPr>
            <p:ph idx="1"/>
          </p:nvPr>
        </p:nvSpPr>
        <p:spPr>
          <a:xfrm>
            <a:off x="152400" y="1600200"/>
            <a:ext cx="9144000" cy="4648200"/>
          </a:xfrm>
        </p:spPr>
        <p:txBody>
          <a:bodyPr/>
          <a:lstStyle/>
          <a:p>
            <a:r>
              <a:rPr lang="en-US" sz="2800" dirty="0" smtClean="0"/>
              <a:t>Overview of the MATLAB Solution</a:t>
            </a:r>
          </a:p>
          <a:p>
            <a:r>
              <a:rPr lang="en-GB" sz="2800" dirty="0" smtClean="0"/>
              <a:t>Portfolio Analysis</a:t>
            </a:r>
            <a:endParaRPr lang="en-GB" sz="2800" dirty="0"/>
          </a:p>
          <a:p>
            <a:pPr lvl="2">
              <a:buFont typeface="Courier New" pitchFamily="49" charset="0"/>
              <a:buChar char="o"/>
            </a:pPr>
            <a:r>
              <a:rPr lang="en-GB" sz="2800" dirty="0"/>
              <a:t>Data import</a:t>
            </a:r>
          </a:p>
          <a:p>
            <a:pPr lvl="2">
              <a:buFont typeface="Courier New" pitchFamily="49" charset="0"/>
              <a:buChar char="o"/>
            </a:pPr>
            <a:r>
              <a:rPr lang="en-GB" sz="2800" dirty="0"/>
              <a:t>Visualizing data</a:t>
            </a:r>
          </a:p>
          <a:p>
            <a:pPr lvl="2">
              <a:buFont typeface="Courier New" pitchFamily="49" charset="0"/>
              <a:buChar char="o"/>
            </a:pPr>
            <a:r>
              <a:rPr lang="en-GB" sz="2800" dirty="0" smtClean="0"/>
              <a:t>Customised portfolio analytics</a:t>
            </a:r>
          </a:p>
          <a:p>
            <a:pPr lvl="2">
              <a:buFont typeface="Courier New" pitchFamily="49" charset="0"/>
              <a:buChar char="o"/>
            </a:pPr>
            <a:r>
              <a:rPr lang="en-GB" sz="2800" dirty="0" smtClean="0"/>
              <a:t>Reporting</a:t>
            </a:r>
          </a:p>
          <a:p>
            <a:r>
              <a:rPr lang="en-GB" sz="2800" dirty="0" err="1" smtClean="0"/>
              <a:t>Backtesting</a:t>
            </a:r>
            <a:r>
              <a:rPr lang="en-GB" sz="2800" dirty="0" smtClean="0"/>
              <a:t> a portfolio management strategy</a:t>
            </a:r>
          </a:p>
          <a:p>
            <a:r>
              <a:rPr lang="en-US" sz="2800" dirty="0"/>
              <a:t>Key Takeaways</a:t>
            </a:r>
          </a:p>
          <a:p>
            <a:endParaRPr lang="en-US" sz="3600" dirty="0"/>
          </a:p>
          <a:p>
            <a:endParaRPr lang="en-GB" sz="3600" dirty="0"/>
          </a:p>
          <a:p>
            <a:pPr marL="0" indent="0">
              <a:buNone/>
            </a:pPr>
            <a:endParaRPr lang="en-GB" sz="3600" dirty="0"/>
          </a:p>
          <a:p>
            <a:endParaRPr lang="en-US" dirty="0" smtClean="0"/>
          </a:p>
        </p:txBody>
      </p:sp>
      <p:sp>
        <p:nvSpPr>
          <p:cNvPr id="5" name="Rectangle 4"/>
          <p:cNvSpPr/>
          <p:nvPr/>
        </p:nvSpPr>
        <p:spPr>
          <a:xfrm>
            <a:off x="152399" y="2999867"/>
            <a:ext cx="4475747" cy="593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2" name="Group 7"/>
          <p:cNvGrpSpPr/>
          <p:nvPr/>
        </p:nvGrpSpPr>
        <p:grpSpPr>
          <a:xfrm>
            <a:off x="-11884" y="1546371"/>
            <a:ext cx="9155884" cy="587229"/>
            <a:chOff x="-11884" y="1600200"/>
            <a:chExt cx="9155884" cy="587229"/>
          </a:xfrm>
        </p:grpSpPr>
        <p:sp>
          <p:nvSpPr>
            <p:cNvPr id="7" name="Rounded Rectangle 6"/>
            <p:cNvSpPr/>
            <p:nvPr/>
          </p:nvSpPr>
          <p:spPr>
            <a:xfrm>
              <a:off x="0" y="1600200"/>
              <a:ext cx="9144000" cy="587229"/>
            </a:xfrm>
            <a:prstGeom prst="roundRect">
              <a:avLst>
                <a:gd name="adj" fmla="val 10311"/>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9" name="Picture 10" descr="L-Membrane_CMYK_Master_Smal"/>
            <p:cNvPicPr>
              <a:picLocks noChangeAspect="1" noChangeArrowheads="1"/>
            </p:cNvPicPr>
            <p:nvPr/>
          </p:nvPicPr>
          <p:blipFill>
            <a:blip r:embed="rId3" cstate="print"/>
            <a:srcRect/>
            <a:stretch>
              <a:fillRect/>
            </a:stretch>
          </p:blipFill>
          <p:spPr bwMode="auto">
            <a:xfrm>
              <a:off x="-11884" y="1640070"/>
              <a:ext cx="545284" cy="492056"/>
            </a:xfrm>
            <a:prstGeom prst="rect">
              <a:avLst/>
            </a:prstGeom>
            <a:noFill/>
          </p:spPr>
        </p:pic>
      </p:grpSp>
    </p:spTree>
    <p:extLst>
      <p:ext uri="{BB962C8B-B14F-4D97-AF65-F5344CB8AC3E}">
        <p14:creationId xmlns:p14="http://schemas.microsoft.com/office/powerpoint/2010/main" val="242208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Takeaways</a:t>
            </a:r>
            <a:endParaRPr lang="en-GB" dirty="0"/>
          </a:p>
        </p:txBody>
      </p:sp>
      <p:sp>
        <p:nvSpPr>
          <p:cNvPr id="3" name="Content Placeholder 2"/>
          <p:cNvSpPr>
            <a:spLocks noGrp="1"/>
          </p:cNvSpPr>
          <p:nvPr>
            <p:ph idx="1"/>
          </p:nvPr>
        </p:nvSpPr>
        <p:spPr>
          <a:xfrm>
            <a:off x="457200" y="1371600"/>
            <a:ext cx="8077200" cy="4876800"/>
          </a:xfrm>
        </p:spPr>
        <p:txBody>
          <a:bodyPr/>
          <a:lstStyle/>
          <a:p>
            <a:r>
              <a:rPr lang="en-GB" dirty="0" smtClean="0"/>
              <a:t>Access </a:t>
            </a:r>
            <a:r>
              <a:rPr lang="en-GB" dirty="0"/>
              <a:t>and import data from </a:t>
            </a:r>
            <a:r>
              <a:rPr lang="en-GB" dirty="0" smtClean="0"/>
              <a:t>a range of financial </a:t>
            </a:r>
            <a:r>
              <a:rPr lang="en-GB" dirty="0"/>
              <a:t>data </a:t>
            </a:r>
            <a:r>
              <a:rPr lang="en-GB" dirty="0" smtClean="0"/>
              <a:t>sources</a:t>
            </a:r>
          </a:p>
          <a:p>
            <a:endParaRPr lang="en-GB" sz="1600" dirty="0" smtClean="0"/>
          </a:p>
          <a:p>
            <a:r>
              <a:rPr lang="en-GB" dirty="0" smtClean="0"/>
              <a:t>Explore </a:t>
            </a:r>
            <a:r>
              <a:rPr lang="en-GB" dirty="0"/>
              <a:t>and visualise financial </a:t>
            </a:r>
            <a:r>
              <a:rPr lang="en-GB" dirty="0" smtClean="0"/>
              <a:t>data quickly</a:t>
            </a:r>
          </a:p>
          <a:p>
            <a:endParaRPr lang="en-GB" sz="1600" dirty="0" smtClean="0"/>
          </a:p>
          <a:p>
            <a:r>
              <a:rPr lang="en-GB" dirty="0" smtClean="0"/>
              <a:t>Rapidly develop &amp; customise financial models</a:t>
            </a:r>
          </a:p>
          <a:p>
            <a:pPr lvl="1"/>
            <a:r>
              <a:rPr lang="en-GB" dirty="0" smtClean="0"/>
              <a:t>Analyse, optimise &amp; back-test portfolios</a:t>
            </a:r>
          </a:p>
          <a:p>
            <a:pPr lvl="1"/>
            <a:r>
              <a:rPr lang="en-GB" dirty="0" smtClean="0"/>
              <a:t>Incorporating </a:t>
            </a:r>
            <a:r>
              <a:rPr lang="en-GB" dirty="0"/>
              <a:t>transaction costs and turnover </a:t>
            </a:r>
            <a:r>
              <a:rPr lang="en-GB" dirty="0" smtClean="0"/>
              <a:t>constraints</a:t>
            </a:r>
          </a:p>
          <a:p>
            <a:pPr lvl="1"/>
            <a:r>
              <a:rPr lang="en-GB" dirty="0" smtClean="0"/>
              <a:t>Handle missing data</a:t>
            </a:r>
            <a:endParaRPr lang="en-GB" b="1" dirty="0"/>
          </a:p>
          <a:p>
            <a:endParaRPr lang="en-GB" sz="1600" dirty="0" smtClean="0"/>
          </a:p>
          <a:p>
            <a:r>
              <a:rPr lang="en-GB" dirty="0" smtClean="0"/>
              <a:t>Automated reporting</a:t>
            </a:r>
          </a:p>
          <a:p>
            <a:endParaRPr lang="en-GB" sz="1600" dirty="0" smtClean="0"/>
          </a:p>
          <a:p>
            <a:r>
              <a:rPr lang="en-US" dirty="0"/>
              <a:t>All </a:t>
            </a:r>
            <a:r>
              <a:rPr lang="en-US" dirty="0" smtClean="0"/>
              <a:t>the work is performed using one environment</a:t>
            </a:r>
            <a:endParaRPr lang="en-US" dirty="0"/>
          </a:p>
          <a:p>
            <a:endParaRPr lang="en-GB" dirty="0" smtClean="0"/>
          </a:p>
        </p:txBody>
      </p:sp>
      <p:pic>
        <p:nvPicPr>
          <p:cNvPr id="4" name="Picture 10" descr="L-Membrane_CMYK_Master_Smal"/>
          <p:cNvPicPr>
            <a:picLocks noChangeAspect="1" noChangeArrowheads="1"/>
          </p:cNvPicPr>
          <p:nvPr/>
        </p:nvPicPr>
        <p:blipFill>
          <a:blip r:embed="rId2" cstate="print"/>
          <a:srcRect/>
          <a:stretch>
            <a:fillRect/>
          </a:stretch>
        </p:blipFill>
        <p:spPr bwMode="auto">
          <a:xfrm>
            <a:off x="7501703" y="5756931"/>
            <a:ext cx="545284" cy="492056"/>
          </a:xfrm>
          <a:prstGeom prst="rect">
            <a:avLst/>
          </a:prstGeom>
          <a:noFill/>
        </p:spPr>
      </p:pic>
    </p:spTree>
    <p:extLst>
      <p:ext uri="{BB962C8B-B14F-4D97-AF65-F5344CB8AC3E}">
        <p14:creationId xmlns:p14="http://schemas.microsoft.com/office/powerpoint/2010/main" val="303071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7152"/>
            <a:ext cx="9144000" cy="609600"/>
          </a:xfrm>
        </p:spPr>
        <p:txBody>
          <a:bodyPr/>
          <a:lstStyle/>
          <a:p>
            <a:pPr algn="ctr"/>
            <a:r>
              <a:rPr lang="en-US" dirty="0" smtClean="0"/>
              <a:t>Thank you!</a:t>
            </a:r>
            <a:br>
              <a:rPr lang="en-US" dirty="0" smtClean="0"/>
            </a:br>
            <a:r>
              <a:rPr lang="en-US" dirty="0"/>
              <a:t/>
            </a:r>
            <a:br>
              <a:rPr lang="en-US" dirty="0"/>
            </a:br>
            <a:r>
              <a:rPr lang="en-US" dirty="0" smtClean="0"/>
              <a:t/>
            </a:r>
            <a:br>
              <a:rPr lang="en-US" dirty="0" smtClean="0"/>
            </a:br>
            <a:r>
              <a:rPr lang="en-US" sz="2400" b="0" dirty="0" smtClean="0"/>
              <a:t>Additional Resources:</a:t>
            </a:r>
            <a:r>
              <a:rPr lang="en-US" sz="2400" b="0" dirty="0"/>
              <a:t/>
            </a:r>
            <a:br>
              <a:rPr lang="en-US" sz="2400" b="0" dirty="0"/>
            </a:br>
            <a:r>
              <a:rPr lang="en-US" sz="2400" b="0" dirty="0" smtClean="0"/>
              <a:t/>
            </a:r>
            <a:br>
              <a:rPr lang="en-US" sz="2400" b="0" dirty="0" smtClean="0"/>
            </a:br>
            <a:r>
              <a:rPr lang="en-US" sz="1600" b="0" dirty="0" smtClean="0"/>
              <a:t>Recorded Webinars:</a:t>
            </a:r>
            <a:br>
              <a:rPr lang="en-US" sz="1600" b="0" dirty="0" smtClean="0"/>
            </a:br>
            <a:r>
              <a:rPr lang="en-US" sz="1600" b="0" dirty="0" smtClean="0"/>
              <a:t/>
            </a:r>
            <a:br>
              <a:rPr lang="en-US" sz="1600" b="0" dirty="0" smtClean="0"/>
            </a:br>
            <a:r>
              <a:rPr lang="en-GB" sz="1600" b="0" dirty="0" smtClean="0">
                <a:solidFill>
                  <a:srgbClr val="0A51E0"/>
                </a:solidFill>
                <a:hlinkClick r:id="rId3" action="ppaction://hlinkfile" tooltip="Register to learn how Financial Toolbox can be used to solve asset allocation and portfolio optimization problems that include transaction costs and turnover constraints."/>
              </a:rPr>
              <a:t>Using </a:t>
            </a:r>
            <a:r>
              <a:rPr lang="en-GB" sz="1600" b="0" dirty="0">
                <a:solidFill>
                  <a:srgbClr val="0A51E0"/>
                </a:solidFill>
                <a:hlinkClick r:id="rId3" action="ppaction://hlinkfile" tooltip="Register to learn how Financial Toolbox can be used to solve asset allocation and portfolio optimization problems that include transaction costs and turnover constraints."/>
              </a:rPr>
              <a:t>MATLAB to Optimize Portfolios with Financial </a:t>
            </a:r>
            <a:r>
              <a:rPr lang="en-GB" sz="1600" b="0" dirty="0" smtClean="0">
                <a:solidFill>
                  <a:srgbClr val="0A51E0"/>
                </a:solidFill>
                <a:hlinkClick r:id="rId3" action="ppaction://hlinkfile" tooltip="Register to learn how Financial Toolbox can be used to solve asset allocation and portfolio optimization problems that include transaction costs and turnover constraints."/>
              </a:rPr>
              <a:t>Toolbox</a:t>
            </a:r>
            <a:r>
              <a:rPr lang="en-GB" sz="1600" b="0" dirty="0" smtClean="0">
                <a:solidFill>
                  <a:srgbClr val="0A51E0"/>
                </a:solidFill>
              </a:rPr>
              <a:t/>
            </a:r>
            <a:br>
              <a:rPr lang="en-GB" sz="1600" b="0" dirty="0" smtClean="0">
                <a:solidFill>
                  <a:srgbClr val="0A51E0"/>
                </a:solidFill>
              </a:rPr>
            </a:br>
            <a:r>
              <a:rPr lang="en-US" sz="1600" b="0" dirty="0" smtClean="0"/>
              <a:t>(for </a:t>
            </a:r>
            <a:r>
              <a:rPr lang="en-US" sz="1600" b="0" dirty="0"/>
              <a:t>MATLAB code associated with the </a:t>
            </a:r>
            <a:r>
              <a:rPr lang="en-US" sz="1600" b="0" dirty="0" smtClean="0"/>
              <a:t>back-testing example illustrated in the GUI)</a:t>
            </a:r>
            <a:br>
              <a:rPr lang="en-US" sz="1600" b="0" dirty="0" smtClean="0"/>
            </a:br>
            <a:r>
              <a:rPr lang="en-US" sz="1600" b="0" dirty="0"/>
              <a:t/>
            </a:r>
            <a:br>
              <a:rPr lang="en-US" sz="1600" b="0" dirty="0"/>
            </a:br>
            <a:r>
              <a:rPr lang="en-GB" sz="1600" b="0" u="sng" dirty="0" err="1" smtClean="0">
                <a:solidFill>
                  <a:srgbClr val="0A51E0"/>
                </a:solidFill>
                <a:hlinkClick r:id="rId4"/>
              </a:rPr>
              <a:t>Analyzing</a:t>
            </a:r>
            <a:r>
              <a:rPr lang="en-GB" sz="1600" b="0" u="sng" dirty="0" smtClean="0">
                <a:solidFill>
                  <a:srgbClr val="0A51E0"/>
                </a:solidFill>
                <a:hlinkClick r:id="rId4"/>
              </a:rPr>
              <a:t> Investment Strategies with </a:t>
            </a:r>
            <a:r>
              <a:rPr lang="en-GB" sz="1600" b="0" u="sng" dirty="0" err="1" smtClean="0">
                <a:solidFill>
                  <a:srgbClr val="0A51E0"/>
                </a:solidFill>
                <a:hlinkClick r:id="rId4"/>
              </a:rPr>
              <a:t>CVaR</a:t>
            </a:r>
            <a:r>
              <a:rPr lang="en-GB" sz="1600" b="0" u="sng" dirty="0" smtClean="0">
                <a:solidFill>
                  <a:srgbClr val="0A51E0"/>
                </a:solidFill>
                <a:hlinkClick r:id="rId4"/>
              </a:rPr>
              <a:t> Portfolio Optimization </a:t>
            </a:r>
            <a:r>
              <a:rPr lang="en-GB" sz="1600" b="0" u="sng" smtClean="0">
                <a:solidFill>
                  <a:srgbClr val="0A51E0"/>
                </a:solidFill>
                <a:hlinkClick r:id="rId4"/>
              </a:rPr>
              <a:t>in MATLAB</a:t>
            </a:r>
            <a:r>
              <a:rPr lang="en-US" sz="1600" b="0" u="sng" dirty="0" smtClean="0">
                <a:solidFill>
                  <a:srgbClr val="0A51E0"/>
                </a:solidFill>
              </a:rPr>
              <a:t/>
            </a:r>
            <a:br>
              <a:rPr lang="en-US" sz="1600" b="0" u="sng" dirty="0" smtClean="0">
                <a:solidFill>
                  <a:srgbClr val="0A51E0"/>
                </a:solidFill>
              </a:rPr>
            </a:br>
            <a:r>
              <a:rPr lang="en-US" sz="1600" b="0" dirty="0" smtClean="0"/>
              <a:t/>
            </a:r>
            <a:br>
              <a:rPr lang="en-US" sz="1600" b="0" dirty="0" smtClean="0"/>
            </a:br>
            <a:r>
              <a:rPr lang="en-GB" sz="1600" b="0" dirty="0">
                <a:solidFill>
                  <a:srgbClr val="0A51E0"/>
                </a:solidFill>
                <a:hlinkClick r:id="rId5" action="ppaction://hlinkfile" tooltip="Finance professionals worldwide use MATLAB and other MathWorks tools to rapidly develop financial models and freely deploy customized algorithms to decision makers such as investment managers, actuaries, and traders.&#10;Register to view this recorded webinar to find out how MATLAB can help you significantly reduce the time it takes to develop your own models."/>
              </a:rPr>
              <a:t>Using MATLAB to Develop and Deploy Financial </a:t>
            </a:r>
            <a:r>
              <a:rPr lang="en-GB" sz="1600" b="0" dirty="0" smtClean="0">
                <a:solidFill>
                  <a:srgbClr val="0A51E0"/>
                </a:solidFill>
                <a:hlinkClick r:id="rId5" action="ppaction://hlinkfile" tooltip="Finance professionals worldwide use MATLAB and other MathWorks tools to rapidly develop financial models and freely deploy customized algorithms to decision makers such as investment managers, actuaries, and traders.&#10;Register to view this recorded webinar to find out how MATLAB can help you significantly reduce the time it takes to develop your own models."/>
              </a:rPr>
              <a:t>Models</a:t>
            </a:r>
            <a:r>
              <a:rPr lang="en-GB" sz="1600" b="0" dirty="0" smtClean="0">
                <a:solidFill>
                  <a:srgbClr val="0A51E0"/>
                </a:solidFill>
              </a:rPr>
              <a:t> </a:t>
            </a:r>
            <a:r>
              <a:rPr lang="en-GB" sz="1600" dirty="0" smtClean="0">
                <a:solidFill>
                  <a:srgbClr val="0A51E0"/>
                </a:solidFill>
              </a:rPr>
              <a:t/>
            </a:r>
            <a:br>
              <a:rPr lang="en-GB" sz="1600" dirty="0" smtClean="0">
                <a:solidFill>
                  <a:srgbClr val="0A51E0"/>
                </a:solidFill>
              </a:rPr>
            </a:br>
            <a:r>
              <a:rPr lang="en-GB" sz="1600" b="0" dirty="0" smtClean="0">
                <a:solidFill>
                  <a:srgbClr val="0A51E0"/>
                </a:solidFill>
              </a:rPr>
              <a:t/>
            </a:r>
            <a:br>
              <a:rPr lang="en-GB" sz="1600" b="0" dirty="0" smtClean="0">
                <a:solidFill>
                  <a:srgbClr val="0A51E0"/>
                </a:solidFill>
              </a:rPr>
            </a:br>
            <a:r>
              <a:rPr lang="en-GB" sz="1600" b="0" dirty="0">
                <a:solidFill>
                  <a:srgbClr val="0A51E0"/>
                </a:solidFill>
                <a:hlinkClick r:id="rId6" action="ppaction://hlinkfile"/>
              </a:rPr>
              <a:t>"The Prayer" - Ten-Step Checklist for Advanced Risk and Portfolio Management with </a:t>
            </a:r>
            <a:r>
              <a:rPr lang="en-GB" sz="1600" b="0" dirty="0" err="1">
                <a:solidFill>
                  <a:srgbClr val="0A51E0"/>
                </a:solidFill>
                <a:hlinkClick r:id="rId6" action="ppaction://hlinkfile"/>
              </a:rPr>
              <a:t>Attilio</a:t>
            </a:r>
            <a:r>
              <a:rPr lang="en-GB" sz="1600" b="0" dirty="0">
                <a:solidFill>
                  <a:srgbClr val="0A51E0"/>
                </a:solidFill>
                <a:hlinkClick r:id="rId6" action="ppaction://hlinkfile"/>
              </a:rPr>
              <a:t> </a:t>
            </a:r>
            <a:r>
              <a:rPr lang="en-GB" sz="1600" b="0" dirty="0" err="1" smtClean="0">
                <a:solidFill>
                  <a:srgbClr val="0A51E0"/>
                </a:solidFill>
                <a:hlinkClick r:id="rId6" action="ppaction://hlinkfile"/>
              </a:rPr>
              <a:t>Meucci</a:t>
            </a:r>
            <a:r>
              <a:rPr lang="en-GB" sz="1600" b="0" dirty="0" smtClean="0">
                <a:solidFill>
                  <a:srgbClr val="0A51E0"/>
                </a:solidFill>
              </a:rPr>
              <a:t> </a:t>
            </a:r>
            <a:r>
              <a:rPr lang="en-GB" sz="1600" b="0" dirty="0" smtClean="0"/>
              <a:t/>
            </a:r>
            <a:br>
              <a:rPr lang="en-GB" sz="1600" b="0" dirty="0" smtClean="0"/>
            </a:br>
            <a:r>
              <a:rPr lang="en-GB" sz="1600" b="0" dirty="0"/>
              <a:t/>
            </a:r>
            <a:br>
              <a:rPr lang="en-GB" sz="1600" b="0" dirty="0"/>
            </a:br>
            <a:r>
              <a:rPr lang="en-GB" sz="1600" b="0" dirty="0" smtClean="0"/>
              <a:t>Optimization Toolbox Demos:</a:t>
            </a:r>
            <a:br>
              <a:rPr lang="en-GB" sz="1600" b="0" dirty="0" smtClean="0"/>
            </a:br>
            <a:r>
              <a:rPr lang="en-GB" sz="1600" b="0" dirty="0" smtClean="0"/>
              <a:t>Large scale solver for quadratic programming problems</a:t>
            </a:r>
            <a:br>
              <a:rPr lang="en-GB" sz="1600" b="0" dirty="0" smtClean="0"/>
            </a:br>
            <a:r>
              <a:rPr lang="en-GB" sz="1600" b="0" dirty="0" smtClean="0">
                <a:solidFill>
                  <a:srgbClr val="0A51E0"/>
                </a:solidFill>
                <a:hlinkClick r:id="rId7"/>
              </a:rPr>
              <a:t>http</a:t>
            </a:r>
            <a:r>
              <a:rPr lang="en-GB" sz="1600" b="0" dirty="0">
                <a:solidFill>
                  <a:srgbClr val="0A51E0"/>
                </a:solidFill>
                <a:hlinkClick r:id="rId7"/>
              </a:rPr>
              <a:t>://</a:t>
            </a:r>
            <a:r>
              <a:rPr lang="en-GB" sz="1600" b="0" dirty="0" smtClean="0">
                <a:solidFill>
                  <a:srgbClr val="0A51E0"/>
                </a:solidFill>
                <a:hlinkClick r:id="rId7"/>
              </a:rPr>
              <a:t>www.mathworks.co.uk/products/optimization/demos.html</a:t>
            </a:r>
            <a:r>
              <a:rPr lang="en-GB" sz="1600" b="0" dirty="0" smtClean="0">
                <a:solidFill>
                  <a:srgbClr val="0A51E0"/>
                </a:solidFill>
              </a:rPr>
              <a:t> </a:t>
            </a:r>
            <a:endParaRPr lang="en-US" sz="1600" b="0" dirty="0">
              <a:solidFill>
                <a:srgbClr val="0A51E0"/>
              </a:solidFill>
            </a:endParaRPr>
          </a:p>
        </p:txBody>
      </p:sp>
    </p:spTree>
    <p:extLst>
      <p:ext uri="{BB962C8B-B14F-4D97-AF65-F5344CB8AC3E}">
        <p14:creationId xmlns:p14="http://schemas.microsoft.com/office/powerpoint/2010/main" val="383960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3345" y="514722"/>
            <a:ext cx="9015421" cy="1042070"/>
          </a:xfrm>
        </p:spPr>
        <p:txBody>
          <a:bodyPr/>
          <a:lstStyle/>
          <a:p>
            <a:pPr algn="ctr"/>
            <a:r>
              <a:rPr lang="en-US" dirty="0" smtClean="0"/>
              <a:t>       </a:t>
            </a:r>
            <a:r>
              <a:rPr lang="en-US" sz="2400" dirty="0" smtClean="0"/>
              <a:t>Demo</a:t>
            </a:r>
            <a:r>
              <a:rPr lang="en-US" sz="2400" dirty="0"/>
              <a:t> </a:t>
            </a:r>
            <a:r>
              <a:rPr lang="en-US" sz="2400" dirty="0" smtClean="0"/>
              <a:t>: B</a:t>
            </a:r>
            <a:r>
              <a:rPr lang="fr-FR" sz="2400" dirty="0" err="1" smtClean="0"/>
              <a:t>acktesting</a:t>
            </a:r>
            <a:r>
              <a:rPr lang="fr-FR" sz="2400" dirty="0" smtClean="0"/>
              <a:t> a portfolio management </a:t>
            </a:r>
            <a:r>
              <a:rPr lang="fr-FR" sz="2400" dirty="0" err="1" smtClean="0"/>
              <a:t>strategy</a:t>
            </a:r>
            <a:r>
              <a:rPr lang="fr-FR" sz="2800" dirty="0" smtClean="0">
                <a:solidFill>
                  <a:schemeClr val="tx1"/>
                </a:solidFill>
              </a:rPr>
              <a:t/>
            </a:r>
            <a:br>
              <a:rPr lang="fr-FR" sz="2800" dirty="0" smtClean="0">
                <a:solidFill>
                  <a:schemeClr val="tx1"/>
                </a:solidFill>
              </a:rPr>
            </a:br>
            <a:r>
              <a:rPr lang="en-US" sz="2800" dirty="0" smtClean="0"/>
              <a:t/>
            </a:r>
            <a:br>
              <a:rPr lang="en-US" sz="2800" dirty="0" smtClean="0"/>
            </a:br>
            <a:endParaRPr lang="en-US" sz="2600" i="1" dirty="0" smtClean="0">
              <a:solidFill>
                <a:schemeClr val="tx1"/>
              </a:solidFill>
            </a:endParaRPr>
          </a:p>
        </p:txBody>
      </p:sp>
      <p:pic>
        <p:nvPicPr>
          <p:cNvPr id="1032" name="Picture 8" descr="C:\WINNT\Profiles\cpouillo\Local Settings\Temporary Internet Files\Content.IE5\1A61D3IC\MC900319170[1].wmf"/>
          <p:cNvPicPr>
            <a:picLocks noChangeAspect="1" noChangeArrowheads="1"/>
          </p:cNvPicPr>
          <p:nvPr/>
        </p:nvPicPr>
        <p:blipFill>
          <a:blip r:embed="rId3"/>
          <a:srcRect/>
          <a:stretch>
            <a:fillRect/>
          </a:stretch>
        </p:blipFill>
        <p:spPr bwMode="auto">
          <a:xfrm flipH="1">
            <a:off x="301336" y="476672"/>
            <a:ext cx="602673" cy="552450"/>
          </a:xfrm>
          <a:prstGeom prst="rect">
            <a:avLst/>
          </a:prstGeom>
          <a:noFill/>
        </p:spPr>
      </p:pic>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1065" y="1688119"/>
            <a:ext cx="5567935" cy="444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3192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3345" y="514722"/>
            <a:ext cx="9015421" cy="1042070"/>
          </a:xfrm>
        </p:spPr>
        <p:txBody>
          <a:bodyPr/>
          <a:lstStyle/>
          <a:p>
            <a:pPr algn="ctr"/>
            <a:r>
              <a:rPr lang="en-US" dirty="0" smtClean="0"/>
              <a:t>       </a:t>
            </a:r>
            <a:r>
              <a:rPr lang="en-US" sz="2400" dirty="0" smtClean="0"/>
              <a:t>Demo</a:t>
            </a:r>
            <a:r>
              <a:rPr lang="en-US" sz="2400" dirty="0"/>
              <a:t> </a:t>
            </a:r>
            <a:r>
              <a:rPr lang="en-US" sz="2400" dirty="0" smtClean="0"/>
              <a:t>: </a:t>
            </a:r>
            <a:r>
              <a:rPr lang="en-GB" sz="2400" dirty="0" smtClean="0"/>
              <a:t>Portfolio Optimisation Web Application</a:t>
            </a:r>
            <a:r>
              <a:rPr lang="fr-FR" sz="2800" dirty="0" smtClean="0">
                <a:solidFill>
                  <a:schemeClr val="tx1"/>
                </a:solidFill>
              </a:rPr>
              <a:t/>
            </a:r>
            <a:br>
              <a:rPr lang="fr-FR" sz="2800" dirty="0" smtClean="0">
                <a:solidFill>
                  <a:schemeClr val="tx1"/>
                </a:solidFill>
              </a:rPr>
            </a:br>
            <a:r>
              <a:rPr lang="en-US" sz="2800" dirty="0" smtClean="0"/>
              <a:t/>
            </a:r>
            <a:br>
              <a:rPr lang="en-US" sz="2800" dirty="0" smtClean="0"/>
            </a:br>
            <a:endParaRPr lang="en-US" sz="2600" i="1" dirty="0" smtClean="0">
              <a:solidFill>
                <a:schemeClr val="tx1"/>
              </a:solidFill>
            </a:endParaRPr>
          </a:p>
        </p:txBody>
      </p:sp>
      <p:pic>
        <p:nvPicPr>
          <p:cNvPr id="1032" name="Picture 8" descr="C:\WINNT\Profiles\cpouillo\Local Settings\Temporary Internet Files\Content.IE5\1A61D3IC\MC900319170[1].wmf"/>
          <p:cNvPicPr>
            <a:picLocks noChangeAspect="1" noChangeArrowheads="1"/>
          </p:cNvPicPr>
          <p:nvPr/>
        </p:nvPicPr>
        <p:blipFill>
          <a:blip r:embed="rId3"/>
          <a:srcRect/>
          <a:stretch>
            <a:fillRect/>
          </a:stretch>
        </p:blipFill>
        <p:spPr bwMode="auto">
          <a:xfrm flipH="1">
            <a:off x="301336" y="476672"/>
            <a:ext cx="602673" cy="552450"/>
          </a:xfrm>
          <a:prstGeom prst="rect">
            <a:avLst/>
          </a:prstGeom>
          <a:no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1268760"/>
            <a:ext cx="7089043" cy="5405749"/>
          </a:xfrm>
          <a:prstGeom prst="rect">
            <a:avLst/>
          </a:prstGeom>
        </p:spPr>
      </p:pic>
    </p:spTree>
    <p:extLst>
      <p:ext uri="{BB962C8B-B14F-4D97-AF65-F5344CB8AC3E}">
        <p14:creationId xmlns:p14="http://schemas.microsoft.com/office/powerpoint/2010/main" val="2058922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pPr lvl="0">
              <a:defRPr/>
            </a:pPr>
            <a:r>
              <a:rPr lang="en-US" dirty="0" smtClean="0"/>
              <a:t>Computational Finance Workflow</a:t>
            </a:r>
          </a:p>
        </p:txBody>
      </p:sp>
      <p:sp>
        <p:nvSpPr>
          <p:cNvPr id="188" name="Left-Right Arrow 187"/>
          <p:cNvSpPr/>
          <p:nvPr/>
        </p:nvSpPr>
        <p:spPr>
          <a:xfrm>
            <a:off x="5976537" y="3910053"/>
            <a:ext cx="838200" cy="304800"/>
          </a:xfrm>
          <a:prstGeom prst="leftRightArrow">
            <a:avLst>
              <a:gd name="adj1" fmla="val 61374"/>
              <a:gd name="adj2" fmla="val 79760"/>
            </a:avLst>
          </a:prstGeom>
          <a:gradFill flip="none" rotWithShape="1">
            <a:gsLst>
              <a:gs pos="0">
                <a:schemeClr val="tx2"/>
              </a:gs>
              <a:gs pos="100000">
                <a:srgbClr val="6491B4"/>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2" name="Group 65"/>
          <p:cNvGrpSpPr/>
          <p:nvPr/>
        </p:nvGrpSpPr>
        <p:grpSpPr>
          <a:xfrm>
            <a:off x="3200400" y="1600200"/>
            <a:ext cx="2743200" cy="4645152"/>
            <a:chOff x="3200400" y="1600200"/>
            <a:chExt cx="2743200" cy="4645152"/>
          </a:xfrm>
        </p:grpSpPr>
        <p:sp>
          <p:nvSpPr>
            <p:cNvPr id="161" name="AutoShape 19"/>
            <p:cNvSpPr>
              <a:spLocks noChangeArrowheads="1"/>
            </p:cNvSpPr>
            <p:nvPr/>
          </p:nvSpPr>
          <p:spPr bwMode="auto">
            <a:xfrm>
              <a:off x="3200400" y="1600200"/>
              <a:ext cx="2743200" cy="4645152"/>
            </a:xfrm>
            <a:prstGeom prst="roundRect">
              <a:avLst>
                <a:gd name="adj" fmla="val 3487"/>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vert="horz" wrap="square" lIns="91440" tIns="18288" rIns="91440" bIns="45720" numCol="1" rtlCol="0" anchor="t" anchorCtr="0" compatLnSpc="1">
              <a:prstTxWarp prst="textNoShape">
                <a:avLst/>
              </a:prstTxWarp>
            </a:bodyPr>
            <a:lstStyle/>
            <a:p>
              <a:pPr algn="ctr"/>
              <a:endParaRPr lang="en-US" sz="1400" b="1" dirty="0" smtClean="0">
                <a:latin typeface="Arial" pitchFamily="34" charset="0"/>
                <a:cs typeface="Arial" pitchFamily="34" charset="0"/>
              </a:endParaRPr>
            </a:p>
          </p:txBody>
        </p:sp>
        <p:sp>
          <p:nvSpPr>
            <p:cNvPr id="174" name="TextBox 173"/>
            <p:cNvSpPr txBox="1"/>
            <p:nvPr/>
          </p:nvSpPr>
          <p:spPr>
            <a:xfrm>
              <a:off x="3238500" y="1655802"/>
              <a:ext cx="2667000" cy="584775"/>
            </a:xfrm>
            <a:prstGeom prst="rect">
              <a:avLst/>
            </a:prstGeom>
            <a:noFill/>
          </p:spPr>
          <p:txBody>
            <a:bodyPr wrap="square" rtlCol="0">
              <a:spAutoFit/>
            </a:bodyPr>
            <a:lstStyle/>
            <a:p>
              <a:pPr algn="ctr"/>
              <a:r>
                <a:rPr lang="en-US" sz="1600" b="1" dirty="0" smtClean="0">
                  <a:latin typeface="Arial" pitchFamily="34" charset="0"/>
                  <a:cs typeface="Arial" pitchFamily="34" charset="0"/>
                </a:rPr>
                <a:t>Research and Quantify</a:t>
              </a:r>
            </a:p>
            <a:p>
              <a:pPr algn="ctr"/>
              <a:endParaRPr lang="en-US" sz="1600" dirty="0">
                <a:latin typeface="Arial" pitchFamily="34" charset="0"/>
                <a:cs typeface="Arial" pitchFamily="34" charset="0"/>
              </a:endParaRPr>
            </a:p>
          </p:txBody>
        </p:sp>
      </p:grpSp>
      <p:sp>
        <p:nvSpPr>
          <p:cNvPr id="187" name="Left-Right Arrow 186"/>
          <p:cNvSpPr/>
          <p:nvPr/>
        </p:nvSpPr>
        <p:spPr>
          <a:xfrm>
            <a:off x="2318937" y="3910053"/>
            <a:ext cx="838200" cy="304800"/>
          </a:xfrm>
          <a:prstGeom prst="leftRightArrow">
            <a:avLst>
              <a:gd name="adj1" fmla="val 61374"/>
              <a:gd name="adj2" fmla="val 79760"/>
            </a:avLst>
          </a:prstGeom>
          <a:gradFill flip="none" rotWithShape="1">
            <a:gsLst>
              <a:gs pos="0">
                <a:schemeClr val="tx2"/>
              </a:gs>
              <a:gs pos="100000">
                <a:srgbClr val="6491B4"/>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3" name="Group 60"/>
          <p:cNvGrpSpPr/>
          <p:nvPr/>
        </p:nvGrpSpPr>
        <p:grpSpPr>
          <a:xfrm>
            <a:off x="3465576" y="2185416"/>
            <a:ext cx="1444752" cy="1447800"/>
            <a:chOff x="3479799" y="2184805"/>
            <a:chExt cx="1444752" cy="1447800"/>
          </a:xfrm>
        </p:grpSpPr>
        <p:sp>
          <p:nvSpPr>
            <p:cNvPr id="68" name="AutoShape 19"/>
            <p:cNvSpPr>
              <a:spLocks noChangeArrowheads="1"/>
            </p:cNvSpPr>
            <p:nvPr/>
          </p:nvSpPr>
          <p:spPr bwMode="gray">
            <a:xfrm>
              <a:off x="3479799" y="2184805"/>
              <a:ext cx="1444752" cy="1447800"/>
            </a:xfrm>
            <a:prstGeom prst="roundRect">
              <a:avLst>
                <a:gd name="adj" fmla="val 7739"/>
              </a:avLst>
            </a:prstGeom>
            <a:gradFill>
              <a:gsLst>
                <a:gs pos="7000">
                  <a:schemeClr val="tx2"/>
                </a:gs>
                <a:gs pos="100000">
                  <a:srgbClr val="A5BECF"/>
                </a:gs>
              </a:gsLst>
              <a:lin ang="5400000" scaled="0"/>
            </a:gradFill>
            <a:ln w="12700" cap="flat" cmpd="sng" algn="ctr">
              <a:solidFill>
                <a:schemeClr val="bg1">
                  <a:lumMod val="75000"/>
                </a:schemeClr>
              </a:solidFill>
              <a:prstDash val="solid"/>
              <a:round/>
              <a:headEnd type="none" w="med" len="med"/>
              <a:tailEnd type="none" w="med" len="med"/>
            </a:ln>
            <a:effectLst>
              <a:outerShdw blurRad="63500" dist="50800" dir="2700000" sx="101000" sy="101000" algn="tl" rotWithShape="0">
                <a:prstClr val="black">
                  <a:alpha val="32000"/>
                </a:prstClr>
              </a:outerShdw>
            </a:effectLst>
          </p:spPr>
          <p:txBody>
            <a:bodyPr vert="horz" wrap="square" lIns="91440" tIns="18288" rIns="91440" bIns="45720" numCol="1" rtlCol="0" anchor="t" anchorCtr="0" compatLnSpc="1">
              <a:prstTxWarp prst="textNoShape">
                <a:avLst/>
              </a:prstTxWarp>
            </a:bodyPr>
            <a:lstStyle/>
            <a:p>
              <a:pPr algn="ctr"/>
              <a:endParaRPr lang="en-US" dirty="0" smtClean="0"/>
            </a:p>
          </p:txBody>
        </p:sp>
        <p:sp>
          <p:nvSpPr>
            <p:cNvPr id="69" name="Rounded Rectangle 68"/>
            <p:cNvSpPr/>
            <p:nvPr/>
          </p:nvSpPr>
          <p:spPr bwMode="white">
            <a:xfrm>
              <a:off x="3549292" y="2235605"/>
              <a:ext cx="1295400" cy="406357"/>
            </a:xfrm>
            <a:prstGeom prst="roundRect">
              <a:avLst>
                <a:gd name="adj" fmla="val 50000"/>
              </a:avLst>
            </a:prstGeom>
            <a:noFill/>
            <a:ln w="19050" algn="ctr">
              <a:noFill/>
              <a:round/>
              <a:headEnd/>
              <a:tailEnd/>
            </a:ln>
          </p:spPr>
          <p:txBody>
            <a:bodyPr lIns="9144" tIns="0" rIns="9144" bIns="9144" anchor="t"/>
            <a:lstStyle/>
            <a:p>
              <a:pPr algn="ctr"/>
              <a:r>
                <a:rPr lang="en-US" sz="1200" b="1" dirty="0" smtClean="0">
                  <a:solidFill>
                    <a:schemeClr val="bg1"/>
                  </a:solidFill>
                  <a:latin typeface="Arial" pitchFamily="34" charset="0"/>
                  <a:cs typeface="Arial" pitchFamily="34" charset="0"/>
                </a:rPr>
                <a:t>Data Analysis </a:t>
              </a:r>
              <a:br>
                <a:rPr lang="en-US" sz="1200" b="1" dirty="0" smtClean="0">
                  <a:solidFill>
                    <a:schemeClr val="bg1"/>
                  </a:solidFill>
                  <a:latin typeface="Arial" pitchFamily="34" charset="0"/>
                  <a:cs typeface="Arial" pitchFamily="34" charset="0"/>
                </a:rPr>
              </a:br>
              <a:r>
                <a:rPr lang="en-US" sz="1200" b="1" dirty="0" smtClean="0">
                  <a:solidFill>
                    <a:schemeClr val="bg1"/>
                  </a:solidFill>
                  <a:latin typeface="Arial" pitchFamily="34" charset="0"/>
                  <a:cs typeface="Arial" pitchFamily="34" charset="0"/>
                </a:rPr>
                <a:t>&amp; Visualization</a:t>
              </a:r>
            </a:p>
          </p:txBody>
        </p:sp>
        <p:pic>
          <p:nvPicPr>
            <p:cNvPr id="70" name="Picture 69" descr="graph3.png"/>
            <p:cNvPicPr>
              <a:picLocks noChangeAspect="1"/>
            </p:cNvPicPr>
            <p:nvPr/>
          </p:nvPicPr>
          <p:blipFill>
            <a:blip r:embed="rId3" cstate="print"/>
            <a:stretch>
              <a:fillRect/>
            </a:stretch>
          </p:blipFill>
          <p:spPr>
            <a:xfrm flipH="1">
              <a:off x="3684649" y="2787386"/>
              <a:ext cx="1024687" cy="673282"/>
            </a:xfrm>
            <a:prstGeom prst="rect">
              <a:avLst/>
            </a:prstGeom>
            <a:effectLst>
              <a:outerShdw blurRad="63500" dist="63500" dir="2700000" sx="95000" sy="95000" algn="tl" rotWithShape="0">
                <a:prstClr val="black">
                  <a:alpha val="40000"/>
                </a:prstClr>
              </a:outerShdw>
            </a:effectLst>
          </p:spPr>
        </p:pic>
      </p:grpSp>
      <p:grpSp>
        <p:nvGrpSpPr>
          <p:cNvPr id="4" name="Group 64"/>
          <p:cNvGrpSpPr/>
          <p:nvPr/>
        </p:nvGrpSpPr>
        <p:grpSpPr>
          <a:xfrm>
            <a:off x="4343400" y="3291840"/>
            <a:ext cx="1440896" cy="1447800"/>
            <a:chOff x="4240830" y="3292394"/>
            <a:chExt cx="1440896" cy="1447800"/>
          </a:xfrm>
        </p:grpSpPr>
        <p:sp>
          <p:nvSpPr>
            <p:cNvPr id="72" name="AutoShape 19"/>
            <p:cNvSpPr>
              <a:spLocks noChangeArrowheads="1"/>
            </p:cNvSpPr>
            <p:nvPr/>
          </p:nvSpPr>
          <p:spPr bwMode="gray">
            <a:xfrm>
              <a:off x="4240830" y="3292394"/>
              <a:ext cx="1440896" cy="1447800"/>
            </a:xfrm>
            <a:prstGeom prst="roundRect">
              <a:avLst>
                <a:gd name="adj" fmla="val 7739"/>
              </a:avLst>
            </a:prstGeom>
            <a:gradFill>
              <a:gsLst>
                <a:gs pos="7000">
                  <a:schemeClr val="tx2"/>
                </a:gs>
                <a:gs pos="100000">
                  <a:srgbClr val="A5BECF"/>
                </a:gs>
              </a:gsLst>
              <a:lin ang="5400000" scaled="0"/>
            </a:gradFill>
            <a:ln w="12700" cap="flat" cmpd="sng" algn="ctr">
              <a:solidFill>
                <a:schemeClr val="bg1">
                  <a:lumMod val="75000"/>
                </a:schemeClr>
              </a:solidFill>
              <a:prstDash val="solid"/>
              <a:round/>
              <a:headEnd type="none" w="med" len="med"/>
              <a:tailEnd type="none" w="med" len="med"/>
            </a:ln>
            <a:effectLst>
              <a:outerShdw blurRad="63500" dist="50800" dir="2700000" sx="101000" sy="101000" algn="tl" rotWithShape="0">
                <a:prstClr val="black">
                  <a:alpha val="32000"/>
                </a:prstClr>
              </a:outerShdw>
            </a:effectLst>
          </p:spPr>
          <p:txBody>
            <a:bodyPr vert="horz" wrap="square" lIns="91440" tIns="18288" rIns="91440" bIns="45720" numCol="1" rtlCol="0" anchor="t" anchorCtr="0" compatLnSpc="1">
              <a:prstTxWarp prst="textNoShape">
                <a:avLst/>
              </a:prstTxWarp>
            </a:bodyPr>
            <a:lstStyle/>
            <a:p>
              <a:pPr algn="ctr"/>
              <a:endParaRPr lang="en-US" dirty="0" smtClean="0"/>
            </a:p>
          </p:txBody>
        </p:sp>
        <p:sp>
          <p:nvSpPr>
            <p:cNvPr id="73" name="Rounded Rectangle 72"/>
            <p:cNvSpPr/>
            <p:nvPr/>
          </p:nvSpPr>
          <p:spPr bwMode="white">
            <a:xfrm>
              <a:off x="4289710" y="3333600"/>
              <a:ext cx="1330034" cy="479507"/>
            </a:xfrm>
            <a:prstGeom prst="roundRect">
              <a:avLst>
                <a:gd name="adj" fmla="val 50000"/>
              </a:avLst>
            </a:prstGeom>
            <a:noFill/>
            <a:ln w="19050" algn="ctr">
              <a:noFill/>
              <a:round/>
              <a:headEnd/>
              <a:tailEnd/>
            </a:ln>
          </p:spPr>
          <p:txBody>
            <a:bodyPr lIns="9144" tIns="0" rIns="9144" bIns="9144" anchor="t"/>
            <a:lstStyle/>
            <a:p>
              <a:pPr algn="ctr"/>
              <a:r>
                <a:rPr lang="en-US" sz="1200" b="1" dirty="0" smtClean="0">
                  <a:solidFill>
                    <a:schemeClr val="bg1"/>
                  </a:solidFill>
                  <a:latin typeface="Arial" pitchFamily="34" charset="0"/>
                  <a:cs typeface="Arial" pitchFamily="34" charset="0"/>
                </a:rPr>
                <a:t>Financial Modeling</a:t>
              </a:r>
            </a:p>
          </p:txBody>
        </p:sp>
        <p:pic>
          <p:nvPicPr>
            <p:cNvPr id="74" name="Picture 73" descr="graph3.png"/>
            <p:cNvPicPr>
              <a:picLocks noChangeAspect="1"/>
            </p:cNvPicPr>
            <p:nvPr/>
          </p:nvPicPr>
          <p:blipFill>
            <a:blip r:embed="rId4" cstate="print"/>
            <a:stretch>
              <a:fillRect/>
            </a:stretch>
          </p:blipFill>
          <p:spPr>
            <a:xfrm>
              <a:off x="4448742" y="3900073"/>
              <a:ext cx="1011968" cy="665424"/>
            </a:xfrm>
            <a:prstGeom prst="rect">
              <a:avLst/>
            </a:prstGeom>
            <a:effectLst>
              <a:outerShdw blurRad="63500" dist="63500" dir="2700000" sx="95000" sy="95000" algn="tl" rotWithShape="0">
                <a:prstClr val="black">
                  <a:alpha val="40000"/>
                </a:prstClr>
              </a:outerShdw>
            </a:effectLst>
          </p:spPr>
        </p:pic>
      </p:grpSp>
      <p:grpSp>
        <p:nvGrpSpPr>
          <p:cNvPr id="5" name="Group 68"/>
          <p:cNvGrpSpPr/>
          <p:nvPr/>
        </p:nvGrpSpPr>
        <p:grpSpPr>
          <a:xfrm>
            <a:off x="3767328" y="4480560"/>
            <a:ext cx="1444752" cy="1447800"/>
            <a:chOff x="3775715" y="4481224"/>
            <a:chExt cx="1444752" cy="1447800"/>
          </a:xfrm>
        </p:grpSpPr>
        <p:sp>
          <p:nvSpPr>
            <p:cNvPr id="76" name="AutoShape 19"/>
            <p:cNvSpPr>
              <a:spLocks noChangeArrowheads="1"/>
            </p:cNvSpPr>
            <p:nvPr/>
          </p:nvSpPr>
          <p:spPr bwMode="gray">
            <a:xfrm>
              <a:off x="3775715" y="4481224"/>
              <a:ext cx="1444752" cy="1447800"/>
            </a:xfrm>
            <a:prstGeom prst="roundRect">
              <a:avLst>
                <a:gd name="adj" fmla="val 7739"/>
              </a:avLst>
            </a:prstGeom>
            <a:gradFill>
              <a:gsLst>
                <a:gs pos="7000">
                  <a:schemeClr val="tx2"/>
                </a:gs>
                <a:gs pos="100000">
                  <a:srgbClr val="A5BECF"/>
                </a:gs>
              </a:gsLst>
              <a:lin ang="5400000" scaled="0"/>
            </a:gradFill>
            <a:ln w="12700" cap="flat" cmpd="sng" algn="ctr">
              <a:solidFill>
                <a:schemeClr val="bg1">
                  <a:lumMod val="75000"/>
                </a:schemeClr>
              </a:solidFill>
              <a:prstDash val="solid"/>
              <a:round/>
              <a:headEnd type="none" w="med" len="med"/>
              <a:tailEnd type="none" w="med" len="med"/>
            </a:ln>
            <a:effectLst>
              <a:outerShdw blurRad="63500" dist="50800" dir="2700000" sx="101000" sy="101000" algn="tl" rotWithShape="0">
                <a:prstClr val="black">
                  <a:alpha val="32000"/>
                </a:prstClr>
              </a:outerShdw>
            </a:effectLst>
          </p:spPr>
          <p:txBody>
            <a:bodyPr vert="horz" wrap="square" lIns="91440" tIns="18288" rIns="91440" bIns="45720" numCol="1" rtlCol="0" anchor="t" anchorCtr="0" compatLnSpc="1">
              <a:prstTxWarp prst="textNoShape">
                <a:avLst/>
              </a:prstTxWarp>
            </a:bodyPr>
            <a:lstStyle/>
            <a:p>
              <a:pPr algn="ctr"/>
              <a:endParaRPr lang="en-US" dirty="0" smtClean="0"/>
            </a:p>
          </p:txBody>
        </p:sp>
        <p:sp>
          <p:nvSpPr>
            <p:cNvPr id="77" name="Rounded Rectangle 76"/>
            <p:cNvSpPr/>
            <p:nvPr/>
          </p:nvSpPr>
          <p:spPr bwMode="white">
            <a:xfrm>
              <a:off x="3891541" y="4534350"/>
              <a:ext cx="1219200" cy="454874"/>
            </a:xfrm>
            <a:prstGeom prst="roundRect">
              <a:avLst>
                <a:gd name="adj" fmla="val 50000"/>
              </a:avLst>
            </a:prstGeom>
            <a:noFill/>
            <a:ln w="19050" algn="ctr">
              <a:noFill/>
              <a:round/>
              <a:headEnd/>
              <a:tailEnd/>
            </a:ln>
          </p:spPr>
          <p:txBody>
            <a:bodyPr lIns="9144" tIns="0" rIns="9144" bIns="9144" anchor="t"/>
            <a:lstStyle/>
            <a:p>
              <a:pPr algn="ctr"/>
              <a:r>
                <a:rPr lang="en-US" sz="1200" b="1" dirty="0" smtClean="0">
                  <a:solidFill>
                    <a:schemeClr val="bg1"/>
                  </a:solidFill>
                  <a:latin typeface="Arial" pitchFamily="34" charset="0"/>
                  <a:cs typeface="Arial" pitchFamily="34" charset="0"/>
                </a:rPr>
                <a:t>Application </a:t>
              </a:r>
              <a:br>
                <a:rPr lang="en-US" sz="1200" b="1" dirty="0" smtClean="0">
                  <a:solidFill>
                    <a:schemeClr val="bg1"/>
                  </a:solidFill>
                  <a:latin typeface="Arial" pitchFamily="34" charset="0"/>
                  <a:cs typeface="Arial" pitchFamily="34" charset="0"/>
                </a:rPr>
              </a:br>
              <a:r>
                <a:rPr lang="en-US" sz="1200" b="1" dirty="0" smtClean="0">
                  <a:solidFill>
                    <a:schemeClr val="bg1"/>
                  </a:solidFill>
                  <a:latin typeface="Arial" pitchFamily="34" charset="0"/>
                  <a:cs typeface="Arial" pitchFamily="34" charset="0"/>
                </a:rPr>
                <a:t>Development</a:t>
              </a:r>
            </a:p>
          </p:txBody>
        </p:sp>
        <p:pic>
          <p:nvPicPr>
            <p:cNvPr id="78" name="Picture 77" descr="graph3.png"/>
            <p:cNvPicPr>
              <a:picLocks noChangeAspect="1"/>
            </p:cNvPicPr>
            <p:nvPr/>
          </p:nvPicPr>
          <p:blipFill>
            <a:blip r:embed="rId5" cstate="print"/>
            <a:stretch>
              <a:fillRect/>
            </a:stretch>
          </p:blipFill>
          <p:spPr>
            <a:xfrm>
              <a:off x="3988798" y="5090409"/>
              <a:ext cx="1024687" cy="672774"/>
            </a:xfrm>
            <a:prstGeom prst="rect">
              <a:avLst/>
            </a:prstGeom>
            <a:effectLst>
              <a:outerShdw blurRad="63500" dist="63500" dir="2700000" sx="95000" sy="95000" algn="tl" rotWithShape="0">
                <a:prstClr val="black">
                  <a:alpha val="40000"/>
                </a:prstClr>
              </a:outerShdw>
            </a:effectLst>
          </p:spPr>
        </p:pic>
      </p:grpSp>
      <p:grpSp>
        <p:nvGrpSpPr>
          <p:cNvPr id="6" name="Group 87"/>
          <p:cNvGrpSpPr/>
          <p:nvPr/>
        </p:nvGrpSpPr>
        <p:grpSpPr>
          <a:xfrm>
            <a:off x="6858000" y="1600200"/>
            <a:ext cx="1828800" cy="4648200"/>
            <a:chOff x="6858000" y="1600200"/>
            <a:chExt cx="1828800" cy="4648200"/>
          </a:xfrm>
        </p:grpSpPr>
        <p:grpSp>
          <p:nvGrpSpPr>
            <p:cNvPr id="7" name="Group 61"/>
            <p:cNvGrpSpPr/>
            <p:nvPr/>
          </p:nvGrpSpPr>
          <p:grpSpPr>
            <a:xfrm>
              <a:off x="6858000" y="1600200"/>
              <a:ext cx="1828800" cy="4648200"/>
              <a:chOff x="6858000" y="1600200"/>
              <a:chExt cx="1828800" cy="4648200"/>
            </a:xfrm>
          </p:grpSpPr>
          <p:sp>
            <p:nvSpPr>
              <p:cNvPr id="165" name="AutoShape 19"/>
              <p:cNvSpPr>
                <a:spLocks noChangeArrowheads="1"/>
              </p:cNvSpPr>
              <p:nvPr/>
            </p:nvSpPr>
            <p:spPr bwMode="auto">
              <a:xfrm>
                <a:off x="6858000" y="1600200"/>
                <a:ext cx="1828800" cy="4648200"/>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vert="horz" wrap="square" lIns="91440" tIns="18288" rIns="91440" bIns="45720" numCol="1" rtlCol="0" anchor="t" anchorCtr="0" compatLnSpc="1">
                <a:prstTxWarp prst="textNoShape">
                  <a:avLst/>
                </a:prstTxWarp>
              </a:bodyPr>
              <a:lstStyle/>
              <a:p>
                <a:pPr algn="ctr"/>
                <a:endParaRPr lang="en-US" sz="1400" b="1" dirty="0" smtClean="0">
                  <a:latin typeface="Arial" pitchFamily="34" charset="0"/>
                  <a:cs typeface="Arial" pitchFamily="34" charset="0"/>
                </a:endParaRPr>
              </a:p>
            </p:txBody>
          </p:sp>
          <p:sp>
            <p:nvSpPr>
              <p:cNvPr id="166" name="AutoShape 19"/>
              <p:cNvSpPr>
                <a:spLocks noChangeArrowheads="1"/>
              </p:cNvSpPr>
              <p:nvPr/>
            </p:nvSpPr>
            <p:spPr bwMode="auto">
              <a:xfrm>
                <a:off x="6972300" y="2031190"/>
                <a:ext cx="1600200" cy="4079440"/>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45720" numCol="1" rtlCol="0" anchor="t" anchorCtr="0" compatLnSpc="1">
                <a:prstTxWarp prst="textNoShape">
                  <a:avLst/>
                </a:prstTxWarp>
              </a:bodyPr>
              <a:lstStyle/>
              <a:p>
                <a:pPr algn="ctr"/>
                <a:endParaRPr lang="en-US" sz="1400" b="1" dirty="0" smtClean="0">
                  <a:latin typeface="Arial" pitchFamily="34" charset="0"/>
                  <a:cs typeface="Arial" pitchFamily="34" charset="0"/>
                </a:endParaRPr>
              </a:p>
            </p:txBody>
          </p:sp>
          <p:sp>
            <p:nvSpPr>
              <p:cNvPr id="171" name="Rounded Rectangle 170"/>
              <p:cNvSpPr/>
              <p:nvPr/>
            </p:nvSpPr>
            <p:spPr bwMode="auto">
              <a:xfrm>
                <a:off x="6972300" y="2093975"/>
                <a:ext cx="1600200" cy="457199"/>
              </a:xfrm>
              <a:prstGeom prst="roundRect">
                <a:avLst>
                  <a:gd name="adj" fmla="val 24041"/>
                </a:avLst>
              </a:prstGeom>
              <a:noFill/>
              <a:ln w="19050" algn="ctr">
                <a:noFill/>
                <a:round/>
                <a:headEnd/>
                <a:tailEnd/>
              </a:ln>
            </p:spPr>
            <p:txBody>
              <a:bodyPr lIns="9144" tIns="9144" rIns="9144" bIns="9144" anchor="t"/>
              <a:lstStyle/>
              <a:p>
                <a:pPr algn="ctr"/>
                <a:r>
                  <a:rPr lang="en-US" sz="1200" b="1" dirty="0" smtClean="0">
                    <a:latin typeface="Arial" pitchFamily="34" charset="0"/>
                    <a:cs typeface="Arial" pitchFamily="34" charset="0"/>
                  </a:rPr>
                  <a:t>Reporting</a:t>
                </a:r>
              </a:p>
            </p:txBody>
          </p:sp>
          <p:sp>
            <p:nvSpPr>
              <p:cNvPr id="172" name="Rounded Rectangle 171"/>
              <p:cNvSpPr/>
              <p:nvPr/>
            </p:nvSpPr>
            <p:spPr bwMode="auto">
              <a:xfrm>
                <a:off x="6972300" y="3465213"/>
                <a:ext cx="1600200" cy="228600"/>
              </a:xfrm>
              <a:prstGeom prst="roundRect">
                <a:avLst>
                  <a:gd name="adj" fmla="val 32374"/>
                </a:avLst>
              </a:prstGeom>
              <a:noFill/>
              <a:ln w="19050" algn="ctr">
                <a:noFill/>
                <a:round/>
                <a:headEnd/>
                <a:tailEnd/>
              </a:ln>
            </p:spPr>
            <p:txBody>
              <a:bodyPr lIns="9144" tIns="9144" rIns="9144" bIns="9144" anchor="t"/>
              <a:lstStyle/>
              <a:p>
                <a:pPr algn="ctr"/>
                <a:r>
                  <a:rPr lang="en-US" sz="1200" b="1" dirty="0" smtClean="0">
                    <a:latin typeface="Arial" pitchFamily="34" charset="0"/>
                    <a:cs typeface="Arial" pitchFamily="34" charset="0"/>
                  </a:rPr>
                  <a:t>Applications</a:t>
                </a:r>
              </a:p>
            </p:txBody>
          </p:sp>
          <p:sp>
            <p:nvSpPr>
              <p:cNvPr id="173" name="Rounded Rectangle 172"/>
              <p:cNvSpPr/>
              <p:nvPr/>
            </p:nvSpPr>
            <p:spPr bwMode="auto">
              <a:xfrm>
                <a:off x="6972300" y="4829860"/>
                <a:ext cx="1600200" cy="228600"/>
              </a:xfrm>
              <a:prstGeom prst="roundRect">
                <a:avLst>
                  <a:gd name="adj" fmla="val 32374"/>
                </a:avLst>
              </a:prstGeom>
              <a:noFill/>
              <a:ln w="19050" algn="ctr">
                <a:noFill/>
                <a:round/>
                <a:headEnd/>
                <a:tailEnd/>
              </a:ln>
            </p:spPr>
            <p:txBody>
              <a:bodyPr lIns="9144" tIns="9144" rIns="9144" bIns="9144" anchor="t"/>
              <a:lstStyle/>
              <a:p>
                <a:pPr algn="ctr"/>
                <a:r>
                  <a:rPr lang="en-US" sz="1200" b="1" dirty="0" smtClean="0">
                    <a:latin typeface="Arial" pitchFamily="34" charset="0"/>
                    <a:cs typeface="Arial" pitchFamily="34" charset="0"/>
                  </a:rPr>
                  <a:t>Production</a:t>
                </a:r>
              </a:p>
            </p:txBody>
          </p:sp>
          <p:sp>
            <p:nvSpPr>
              <p:cNvPr id="176" name="TextBox 175"/>
              <p:cNvSpPr txBox="1"/>
              <p:nvPr/>
            </p:nvSpPr>
            <p:spPr>
              <a:xfrm>
                <a:off x="7239332" y="1655802"/>
                <a:ext cx="1066137" cy="584775"/>
              </a:xfrm>
              <a:prstGeom prst="rect">
                <a:avLst/>
              </a:prstGeom>
              <a:noFill/>
            </p:spPr>
            <p:txBody>
              <a:bodyPr wrap="square" rtlCol="0">
                <a:spAutoFit/>
              </a:bodyPr>
              <a:lstStyle/>
              <a:p>
                <a:pPr algn="ctr"/>
                <a:r>
                  <a:rPr lang="en-US" sz="1600" b="1" dirty="0" smtClean="0">
                    <a:latin typeface="Arial" pitchFamily="34" charset="0"/>
                    <a:cs typeface="Arial" pitchFamily="34" charset="0"/>
                  </a:rPr>
                  <a:t>Share</a:t>
                </a:r>
              </a:p>
              <a:p>
                <a:pPr algn="ctr"/>
                <a:endParaRPr lang="en-US" sz="1600" dirty="0">
                  <a:latin typeface="Arial" pitchFamily="34" charset="0"/>
                  <a:cs typeface="Arial" pitchFamily="34" charset="0"/>
                </a:endParaRPr>
              </a:p>
            </p:txBody>
          </p:sp>
          <p:cxnSp>
            <p:nvCxnSpPr>
              <p:cNvPr id="177" name="Straight Connector 176"/>
              <p:cNvCxnSpPr/>
              <p:nvPr/>
            </p:nvCxnSpPr>
            <p:spPr>
              <a:xfrm flipV="1">
                <a:off x="7048500" y="3386016"/>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7048500" y="4751574"/>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60"/>
              <p:cNvGrpSpPr/>
              <p:nvPr/>
            </p:nvGrpSpPr>
            <p:grpSpPr>
              <a:xfrm>
                <a:off x="7076352" y="2562924"/>
                <a:ext cx="1392096" cy="457200"/>
                <a:chOff x="7073185" y="2562924"/>
                <a:chExt cx="1392096" cy="457200"/>
              </a:xfrm>
            </p:grpSpPr>
            <p:pic>
              <p:nvPicPr>
                <p:cNvPr id="84" name="Picture 83" descr="doc1.png"/>
                <p:cNvPicPr>
                  <a:picLocks noChangeAspect="1"/>
                </p:cNvPicPr>
                <p:nvPr/>
              </p:nvPicPr>
              <p:blipFill>
                <a:blip r:embed="rId6" cstate="print"/>
                <a:stretch>
                  <a:fillRect/>
                </a:stretch>
              </p:blipFill>
              <p:spPr>
                <a:xfrm>
                  <a:off x="7629477" y="2562925"/>
                  <a:ext cx="366345" cy="455926"/>
                </a:xfrm>
                <a:prstGeom prst="rect">
                  <a:avLst/>
                </a:prstGeom>
                <a:effectLst>
                  <a:outerShdw blurRad="50800" dist="38100" dir="2700000" algn="tl" rotWithShape="0">
                    <a:prstClr val="black">
                      <a:alpha val="40000"/>
                    </a:prstClr>
                  </a:outerShdw>
                </a:effectLst>
              </p:spPr>
            </p:pic>
            <p:pic>
              <p:nvPicPr>
                <p:cNvPr id="85" name="Picture 84" descr="doc1.png"/>
                <p:cNvPicPr>
                  <a:picLocks noChangeAspect="1"/>
                </p:cNvPicPr>
                <p:nvPr/>
              </p:nvPicPr>
              <p:blipFill>
                <a:blip r:embed="rId7" cstate="print"/>
                <a:stretch>
                  <a:fillRect/>
                </a:stretch>
              </p:blipFill>
              <p:spPr>
                <a:xfrm>
                  <a:off x="7073185" y="2562924"/>
                  <a:ext cx="453179" cy="457200"/>
                </a:xfrm>
                <a:prstGeom prst="rect">
                  <a:avLst/>
                </a:prstGeom>
                <a:effectLst>
                  <a:outerShdw blurRad="50800" dist="38100" dir="2700000" algn="tl" rotWithShape="0">
                    <a:prstClr val="black">
                      <a:alpha val="40000"/>
                    </a:prstClr>
                  </a:outerShdw>
                </a:effectLst>
              </p:spPr>
            </p:pic>
            <p:pic>
              <p:nvPicPr>
                <p:cNvPr id="112" name="Picture 111" descr="doc1.png"/>
                <p:cNvPicPr>
                  <a:picLocks noChangeAspect="1"/>
                </p:cNvPicPr>
                <p:nvPr/>
              </p:nvPicPr>
              <p:blipFill>
                <a:blip r:embed="rId8" cstate="print"/>
                <a:stretch>
                  <a:fillRect/>
                </a:stretch>
              </p:blipFill>
              <p:spPr>
                <a:xfrm>
                  <a:off x="8098936" y="2562924"/>
                  <a:ext cx="366345" cy="455925"/>
                </a:xfrm>
                <a:prstGeom prst="rect">
                  <a:avLst/>
                </a:prstGeom>
                <a:effectLst>
                  <a:outerShdw blurRad="50800" dist="38100" dir="2700000" algn="tl" rotWithShape="0">
                    <a:prstClr val="black">
                      <a:alpha val="40000"/>
                    </a:prstClr>
                  </a:outerShdw>
                </a:effectLst>
              </p:spPr>
            </p:pic>
          </p:grpSp>
        </p:grpSp>
        <p:pic>
          <p:nvPicPr>
            <p:cNvPr id="80" name="Picture 79" descr="graph3.png"/>
            <p:cNvPicPr>
              <a:picLocks noChangeAspect="1"/>
            </p:cNvPicPr>
            <p:nvPr/>
          </p:nvPicPr>
          <p:blipFill>
            <a:blip r:embed="rId9" cstate="print"/>
            <a:stretch>
              <a:fillRect/>
            </a:stretch>
          </p:blipFill>
          <p:spPr>
            <a:xfrm>
              <a:off x="7360920" y="3802087"/>
              <a:ext cx="822960" cy="595211"/>
            </a:xfrm>
            <a:prstGeom prst="rect">
              <a:avLst/>
            </a:prstGeom>
            <a:effectLst>
              <a:outerShdw blurRad="63500" dist="63500" dir="2700000" sx="95000" sy="95000" algn="tl" rotWithShape="0">
                <a:prstClr val="black">
                  <a:alpha val="40000"/>
                </a:prstClr>
              </a:outerShdw>
            </a:effectLst>
          </p:spPr>
        </p:pic>
        <p:pic>
          <p:nvPicPr>
            <p:cNvPr id="83" name="Picture 82" descr="languages3.png"/>
            <p:cNvPicPr>
              <a:picLocks noChangeAspect="1"/>
            </p:cNvPicPr>
            <p:nvPr/>
          </p:nvPicPr>
          <p:blipFill>
            <a:blip r:embed="rId10" cstate="print"/>
            <a:stretch>
              <a:fillRect/>
            </a:stretch>
          </p:blipFill>
          <p:spPr>
            <a:xfrm>
              <a:off x="7360920" y="5315552"/>
              <a:ext cx="822960" cy="399448"/>
            </a:xfrm>
            <a:prstGeom prst="rect">
              <a:avLst/>
            </a:prstGeom>
            <a:effectLst>
              <a:outerShdw blurRad="38100" dist="25400" dir="2700000" algn="tl" rotWithShape="0">
                <a:prstClr val="black">
                  <a:alpha val="25000"/>
                </a:prstClr>
              </a:outerShdw>
            </a:effectLst>
          </p:spPr>
        </p:pic>
      </p:grpSp>
      <p:grpSp>
        <p:nvGrpSpPr>
          <p:cNvPr id="9" name="Group 146"/>
          <p:cNvGrpSpPr/>
          <p:nvPr/>
        </p:nvGrpSpPr>
        <p:grpSpPr>
          <a:xfrm>
            <a:off x="2279955" y="1891190"/>
            <a:ext cx="4578045" cy="4771964"/>
            <a:chOff x="2279955" y="1891190"/>
            <a:chExt cx="4578045" cy="4771964"/>
          </a:xfrm>
        </p:grpSpPr>
        <p:sp>
          <p:nvSpPr>
            <p:cNvPr id="64" name="Circular Arrow 63"/>
            <p:cNvSpPr/>
            <p:nvPr/>
          </p:nvSpPr>
          <p:spPr bwMode="auto">
            <a:xfrm>
              <a:off x="2279955" y="1891190"/>
              <a:ext cx="4578045" cy="4509610"/>
            </a:xfrm>
            <a:prstGeom prst="circularArrow">
              <a:avLst>
                <a:gd name="adj1" fmla="val 1144"/>
                <a:gd name="adj2" fmla="val 237085"/>
                <a:gd name="adj3" fmla="val 20655697"/>
                <a:gd name="adj4" fmla="val 581869"/>
                <a:gd name="adj5" fmla="val 1993"/>
              </a:avLst>
            </a:prstGeom>
            <a:solidFill>
              <a:srgbClr val="125687">
                <a:alpha val="29020"/>
              </a:srgbClr>
            </a:solidFill>
            <a:ln w="12700" cap="flat" cmpd="sng" algn="ctr">
              <a:noFill/>
              <a:prstDash val="solid"/>
              <a:round/>
              <a:headEnd type="none" w="med" len="med"/>
              <a:tailEnd type="none" w="med" len="med"/>
            </a:ln>
            <a:effectLst>
              <a:innerShdw blurRad="215900">
                <a:prstClr val="black">
                  <a:alpha val="45000"/>
                </a:prstClr>
              </a:innerShdw>
            </a:effectLst>
          </p:spPr>
          <p:txBody>
            <a:bodyPr vert="horz" wrap="square" lIns="91440" tIns="18288" rIns="91440" bIns="45720" numCol="1" rtlCol="0" anchor="t" anchorCtr="0" compatLnSpc="1">
              <a:prstTxWarp prst="textNoShape">
                <a:avLst/>
              </a:prstTxWarp>
            </a:bodyPr>
            <a:lstStyle/>
            <a:p>
              <a:pPr algn="ctr"/>
              <a:endParaRPr lang="en-US" sz="1400" b="1" dirty="0" smtClean="0">
                <a:latin typeface="Arial" pitchFamily="34" charset="0"/>
                <a:cs typeface="Arial" pitchFamily="34" charset="0"/>
              </a:endParaRPr>
            </a:p>
          </p:txBody>
        </p:sp>
        <p:sp>
          <p:nvSpPr>
            <p:cNvPr id="65" name="Rectangle 10"/>
            <p:cNvSpPr>
              <a:spLocks noChangeArrowheads="1"/>
            </p:cNvSpPr>
            <p:nvPr/>
          </p:nvSpPr>
          <p:spPr bwMode="auto">
            <a:xfrm>
              <a:off x="3974315" y="6324600"/>
              <a:ext cx="1130438" cy="338554"/>
            </a:xfrm>
            <a:prstGeom prst="rect">
              <a:avLst/>
            </a:prstGeom>
            <a:noFill/>
            <a:ln w="9525">
              <a:noFill/>
              <a:miter lim="800000"/>
              <a:headEnd/>
              <a:tailEnd/>
            </a:ln>
          </p:spPr>
          <p:txBody>
            <a:bodyPr wrap="none">
              <a:spAutoFit/>
            </a:bodyPr>
            <a:lstStyle/>
            <a:p>
              <a:r>
                <a:rPr lang="en-US" sz="1600" b="1" dirty="0" smtClean="0">
                  <a:solidFill>
                    <a:schemeClr val="tx2"/>
                  </a:solidFill>
                  <a:latin typeface="Arial" pitchFamily="34" charset="0"/>
                  <a:cs typeface="Arial" pitchFamily="34" charset="0"/>
                </a:rPr>
                <a:t>Automate</a:t>
              </a:r>
              <a:endParaRPr lang="en-US" sz="1600" b="1" dirty="0">
                <a:solidFill>
                  <a:schemeClr val="tx2"/>
                </a:solidFill>
                <a:latin typeface="Arial" pitchFamily="34" charset="0"/>
                <a:cs typeface="Arial" pitchFamily="34" charset="0"/>
              </a:endParaRPr>
            </a:p>
          </p:txBody>
        </p:sp>
      </p:grpSp>
      <p:grpSp>
        <p:nvGrpSpPr>
          <p:cNvPr id="10" name="Group 55"/>
          <p:cNvGrpSpPr/>
          <p:nvPr/>
        </p:nvGrpSpPr>
        <p:grpSpPr>
          <a:xfrm>
            <a:off x="448129" y="1600200"/>
            <a:ext cx="1828800" cy="4648200"/>
            <a:chOff x="448129" y="1600200"/>
            <a:chExt cx="1828800" cy="4648200"/>
          </a:xfrm>
        </p:grpSpPr>
        <p:sp>
          <p:nvSpPr>
            <p:cNvPr id="163" name="AutoShape 19"/>
            <p:cNvSpPr>
              <a:spLocks noChangeArrowheads="1"/>
            </p:cNvSpPr>
            <p:nvPr/>
          </p:nvSpPr>
          <p:spPr bwMode="auto">
            <a:xfrm>
              <a:off x="448129" y="1600200"/>
              <a:ext cx="1828800" cy="4648200"/>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vert="horz" wrap="square" lIns="91440" tIns="18288" rIns="91440" bIns="45720" numCol="1" rtlCol="0" anchor="t" anchorCtr="0" compatLnSpc="1">
              <a:prstTxWarp prst="textNoShape">
                <a:avLst/>
              </a:prstTxWarp>
            </a:bodyPr>
            <a:lstStyle/>
            <a:p>
              <a:pPr algn="ctr"/>
              <a:endParaRPr lang="en-US" sz="1400" b="1" dirty="0" smtClean="0">
                <a:latin typeface="Arial" pitchFamily="34" charset="0"/>
                <a:cs typeface="Arial" pitchFamily="34" charset="0"/>
              </a:endParaRPr>
            </a:p>
          </p:txBody>
        </p:sp>
        <p:sp>
          <p:nvSpPr>
            <p:cNvPr id="164" name="AutoShape 19"/>
            <p:cNvSpPr>
              <a:spLocks noChangeArrowheads="1"/>
            </p:cNvSpPr>
            <p:nvPr/>
          </p:nvSpPr>
          <p:spPr bwMode="auto">
            <a:xfrm>
              <a:off x="562429" y="2031190"/>
              <a:ext cx="1600200" cy="4079440"/>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45720" numCol="1" rtlCol="0" anchor="t" anchorCtr="0" compatLnSpc="1">
              <a:prstTxWarp prst="textNoShape">
                <a:avLst/>
              </a:prstTxWarp>
            </a:bodyPr>
            <a:lstStyle/>
            <a:p>
              <a:pPr algn="ctr"/>
              <a:endParaRPr lang="en-US" sz="1400" b="1" dirty="0" smtClean="0">
                <a:latin typeface="Arial" pitchFamily="34" charset="0"/>
                <a:cs typeface="Arial" pitchFamily="34" charset="0"/>
              </a:endParaRPr>
            </a:p>
          </p:txBody>
        </p:sp>
        <p:sp>
          <p:nvSpPr>
            <p:cNvPr id="168" name="Rounded Rectangle 167"/>
            <p:cNvSpPr/>
            <p:nvPr/>
          </p:nvSpPr>
          <p:spPr bwMode="auto">
            <a:xfrm>
              <a:off x="562429" y="2093975"/>
              <a:ext cx="1600200" cy="228600"/>
            </a:xfrm>
            <a:prstGeom prst="roundRect">
              <a:avLst>
                <a:gd name="adj" fmla="val 32374"/>
              </a:avLst>
            </a:prstGeom>
            <a:noFill/>
            <a:ln w="19050" algn="ctr">
              <a:noFill/>
              <a:round/>
              <a:headEnd/>
              <a:tailEnd/>
            </a:ln>
          </p:spPr>
          <p:txBody>
            <a:bodyPr lIns="9144" tIns="9144" rIns="9144" bIns="9144" anchor="t"/>
            <a:lstStyle/>
            <a:p>
              <a:pPr algn="ctr"/>
              <a:r>
                <a:rPr lang="en-US" sz="1200" b="1" dirty="0" smtClean="0">
                  <a:latin typeface="Arial" pitchFamily="34" charset="0"/>
                  <a:cs typeface="Arial" pitchFamily="34" charset="0"/>
                </a:rPr>
                <a:t>Files</a:t>
              </a:r>
            </a:p>
          </p:txBody>
        </p:sp>
        <p:sp>
          <p:nvSpPr>
            <p:cNvPr id="169" name="Rounded Rectangle 168"/>
            <p:cNvSpPr/>
            <p:nvPr/>
          </p:nvSpPr>
          <p:spPr bwMode="auto">
            <a:xfrm>
              <a:off x="562429" y="3465213"/>
              <a:ext cx="1600200" cy="228600"/>
            </a:xfrm>
            <a:prstGeom prst="roundRect">
              <a:avLst>
                <a:gd name="adj" fmla="val 32374"/>
              </a:avLst>
            </a:prstGeom>
            <a:noFill/>
            <a:ln w="19050" algn="ctr">
              <a:noFill/>
              <a:round/>
              <a:headEnd/>
              <a:tailEnd/>
            </a:ln>
          </p:spPr>
          <p:txBody>
            <a:bodyPr lIns="9144" tIns="9144" rIns="9144" bIns="9144" anchor="t"/>
            <a:lstStyle/>
            <a:p>
              <a:pPr algn="ctr"/>
              <a:r>
                <a:rPr lang="en-US" sz="1200" b="1" dirty="0" smtClean="0">
                  <a:latin typeface="Arial" pitchFamily="34" charset="0"/>
                  <a:cs typeface="Arial" pitchFamily="34" charset="0"/>
                </a:rPr>
                <a:t>Databases</a:t>
              </a:r>
            </a:p>
          </p:txBody>
        </p:sp>
        <p:sp>
          <p:nvSpPr>
            <p:cNvPr id="170" name="Rounded Rectangle 169"/>
            <p:cNvSpPr/>
            <p:nvPr/>
          </p:nvSpPr>
          <p:spPr bwMode="auto">
            <a:xfrm>
              <a:off x="562429" y="4829860"/>
              <a:ext cx="1600200" cy="228600"/>
            </a:xfrm>
            <a:prstGeom prst="roundRect">
              <a:avLst>
                <a:gd name="adj" fmla="val 32374"/>
              </a:avLst>
            </a:prstGeom>
            <a:noFill/>
            <a:ln w="19050" algn="ctr">
              <a:noFill/>
              <a:round/>
              <a:headEnd/>
              <a:tailEnd/>
            </a:ln>
          </p:spPr>
          <p:txBody>
            <a:bodyPr lIns="9144" tIns="9144" rIns="9144" bIns="9144" anchor="t"/>
            <a:lstStyle/>
            <a:p>
              <a:pPr algn="ctr"/>
              <a:r>
                <a:rPr lang="en-US" sz="1200" b="1" dirty="0" err="1" smtClean="0">
                  <a:latin typeface="Arial" pitchFamily="34" charset="0"/>
                  <a:cs typeface="Arial" pitchFamily="34" charset="0"/>
                </a:rPr>
                <a:t>Datafeeds</a:t>
              </a:r>
              <a:endParaRPr lang="en-US" sz="1200" b="1" dirty="0" smtClean="0">
                <a:latin typeface="Arial" pitchFamily="34" charset="0"/>
                <a:cs typeface="Arial" pitchFamily="34" charset="0"/>
              </a:endParaRPr>
            </a:p>
          </p:txBody>
        </p:sp>
        <p:sp>
          <p:nvSpPr>
            <p:cNvPr id="175" name="TextBox 174"/>
            <p:cNvSpPr txBox="1"/>
            <p:nvPr/>
          </p:nvSpPr>
          <p:spPr>
            <a:xfrm>
              <a:off x="829461" y="1655802"/>
              <a:ext cx="1066137" cy="584775"/>
            </a:xfrm>
            <a:prstGeom prst="rect">
              <a:avLst/>
            </a:prstGeom>
            <a:noFill/>
          </p:spPr>
          <p:txBody>
            <a:bodyPr wrap="square" rtlCol="0">
              <a:spAutoFit/>
            </a:bodyPr>
            <a:lstStyle/>
            <a:p>
              <a:pPr algn="ctr"/>
              <a:r>
                <a:rPr lang="en-US" sz="1600" b="1" dirty="0" smtClean="0">
                  <a:latin typeface="Arial" pitchFamily="34" charset="0"/>
                  <a:cs typeface="Arial" pitchFamily="34" charset="0"/>
                </a:rPr>
                <a:t>Access</a:t>
              </a:r>
            </a:p>
            <a:p>
              <a:pPr algn="ctr"/>
              <a:endParaRPr lang="en-US" sz="1600" dirty="0">
                <a:latin typeface="Arial" pitchFamily="34" charset="0"/>
                <a:cs typeface="Arial" pitchFamily="34" charset="0"/>
              </a:endParaRPr>
            </a:p>
          </p:txBody>
        </p:sp>
        <p:cxnSp>
          <p:nvCxnSpPr>
            <p:cNvPr id="178" name="Straight Connector 177"/>
            <p:cNvCxnSpPr/>
            <p:nvPr/>
          </p:nvCxnSpPr>
          <p:spPr>
            <a:xfrm flipV="1">
              <a:off x="638629" y="3386016"/>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638629" y="4751574"/>
              <a:ext cx="1447800" cy="13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descr="doc1.png"/>
            <p:cNvPicPr>
              <a:picLocks noChangeAspect="1"/>
            </p:cNvPicPr>
            <p:nvPr/>
          </p:nvPicPr>
          <p:blipFill>
            <a:blip r:embed="rId11" cstate="print"/>
            <a:stretch>
              <a:fillRect/>
            </a:stretch>
          </p:blipFill>
          <p:spPr>
            <a:xfrm>
              <a:off x="1068702" y="3815243"/>
              <a:ext cx="587655" cy="680557"/>
            </a:xfrm>
            <a:prstGeom prst="rect">
              <a:avLst/>
            </a:prstGeom>
            <a:effectLst>
              <a:outerShdw blurRad="38100" dist="38100" dir="3000000" algn="tl" rotWithShape="0">
                <a:prstClr val="black">
                  <a:alpha val="25000"/>
                </a:prstClr>
              </a:outerShdw>
            </a:effectLst>
          </p:spPr>
        </p:pic>
        <p:pic>
          <p:nvPicPr>
            <p:cNvPr id="59" name="Picture 58" descr="doc1.png"/>
            <p:cNvPicPr>
              <a:picLocks noChangeAspect="1"/>
            </p:cNvPicPr>
            <p:nvPr/>
          </p:nvPicPr>
          <p:blipFill>
            <a:blip r:embed="rId12" cstate="print"/>
            <a:stretch>
              <a:fillRect/>
            </a:stretch>
          </p:blipFill>
          <p:spPr>
            <a:xfrm>
              <a:off x="762000" y="5257800"/>
              <a:ext cx="1197255" cy="398568"/>
            </a:xfrm>
            <a:prstGeom prst="rect">
              <a:avLst/>
            </a:prstGeom>
            <a:effectLst>
              <a:outerShdw blurRad="38100" dist="38100" dir="3000000" algn="tl" rotWithShape="0">
                <a:prstClr val="black">
                  <a:alpha val="25000"/>
                </a:prstClr>
              </a:outerShdw>
            </a:effectLst>
          </p:spPr>
        </p:pic>
        <p:grpSp>
          <p:nvGrpSpPr>
            <p:cNvPr id="11" name="Group 54"/>
            <p:cNvGrpSpPr>
              <a:grpSpLocks noChangeAspect="1"/>
            </p:cNvGrpSpPr>
            <p:nvPr/>
          </p:nvGrpSpPr>
          <p:grpSpPr>
            <a:xfrm>
              <a:off x="811983" y="2456418"/>
              <a:ext cx="1101092" cy="667782"/>
              <a:chOff x="685800" y="2388933"/>
              <a:chExt cx="1295400" cy="785626"/>
            </a:xfrm>
          </p:grpSpPr>
          <p:pic>
            <p:nvPicPr>
              <p:cNvPr id="181" name="Picture 180" descr="files1.png"/>
              <p:cNvPicPr>
                <a:picLocks noChangeAspect="1"/>
              </p:cNvPicPr>
              <p:nvPr/>
            </p:nvPicPr>
            <p:blipFill>
              <a:blip r:embed="rId13" cstate="print"/>
              <a:stretch>
                <a:fillRect/>
              </a:stretch>
            </p:blipFill>
            <p:spPr>
              <a:xfrm>
                <a:off x="685800" y="2388933"/>
                <a:ext cx="660190" cy="785626"/>
              </a:xfrm>
              <a:prstGeom prst="rect">
                <a:avLst/>
              </a:prstGeom>
              <a:effectLst>
                <a:outerShdw blurRad="63500" dist="50800" dir="2700000" sx="101000" sy="101000" algn="tl" rotWithShape="0">
                  <a:prstClr val="black">
                    <a:alpha val="32000"/>
                  </a:prstClr>
                </a:outerShdw>
              </a:effectLst>
            </p:spPr>
          </p:pic>
          <p:pic>
            <p:nvPicPr>
              <p:cNvPr id="54" name="Picture 53" descr="files1.png"/>
              <p:cNvPicPr>
                <a:picLocks noChangeAspect="1"/>
              </p:cNvPicPr>
              <p:nvPr/>
            </p:nvPicPr>
            <p:blipFill>
              <a:blip r:embed="rId14" cstate="print"/>
              <a:stretch>
                <a:fillRect/>
              </a:stretch>
            </p:blipFill>
            <p:spPr>
              <a:xfrm>
                <a:off x="1447800" y="2447640"/>
                <a:ext cx="533400" cy="668213"/>
              </a:xfrm>
              <a:prstGeom prst="rect">
                <a:avLst/>
              </a:prstGeom>
              <a:effectLst>
                <a:outerShdw blurRad="63500" dist="50800" dir="2700000" sx="101000" sy="101000" algn="tl" rotWithShape="0">
                  <a:prstClr val="black">
                    <a:alpha val="32000"/>
                  </a:prstClr>
                </a:outerShdw>
              </a:effectLst>
            </p:spPr>
          </p:pic>
        </p:grpSp>
      </p:grpSp>
    </p:spTree>
    <p:extLst>
      <p:ext uri="{BB962C8B-B14F-4D97-AF65-F5344CB8AC3E}">
        <p14:creationId xmlns:p14="http://schemas.microsoft.com/office/powerpoint/2010/main" val="1435986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wipe(left)">
                                      <p:cBhvr>
                                        <p:cTn id="12" dur="500"/>
                                        <p:tgtEl>
                                          <p:spTgt spid="187"/>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000"/>
                            </p:stCondLst>
                            <p:childTnLst>
                              <p:par>
                                <p:cTn id="21" presetID="10" presetClass="entr" presetSubtype="0" fill="hold" nodeType="after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000"/>
                            </p:stCondLst>
                            <p:childTnLst>
                              <p:par>
                                <p:cTn id="25" presetID="10" presetClass="entr" presetSubtype="0" fill="hold" nodeType="after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8"/>
                                        </p:tgtEl>
                                        <p:attrNameLst>
                                          <p:attrName>style.visibility</p:attrName>
                                        </p:attrNameLst>
                                      </p:cBhvr>
                                      <p:to>
                                        <p:strVal val="visible"/>
                                      </p:to>
                                    </p:set>
                                    <p:animEffect transition="in" filter="wipe(left)">
                                      <p:cBhvr>
                                        <p:cTn id="32" dur="500"/>
                                        <p:tgtEl>
                                          <p:spTgt spid="18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18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457200"/>
            <a:ext cx="8077200" cy="685800"/>
          </a:xfrm>
        </p:spPr>
        <p:txBody>
          <a:bodyPr/>
          <a:lstStyle/>
          <a:p>
            <a:r>
              <a:rPr lang="en-US" dirty="0" smtClean="0"/>
              <a:t>Agenda</a:t>
            </a:r>
          </a:p>
        </p:txBody>
      </p:sp>
      <p:sp>
        <p:nvSpPr>
          <p:cNvPr id="19459" name="Rectangle 3"/>
          <p:cNvSpPr>
            <a:spLocks noGrp="1" noChangeArrowheads="1"/>
          </p:cNvSpPr>
          <p:nvPr>
            <p:ph idx="1"/>
          </p:nvPr>
        </p:nvSpPr>
        <p:spPr>
          <a:xfrm>
            <a:off x="152399" y="1143000"/>
            <a:ext cx="9144000" cy="4648200"/>
          </a:xfrm>
        </p:spPr>
        <p:txBody>
          <a:bodyPr/>
          <a:lstStyle/>
          <a:p>
            <a:r>
              <a:rPr lang="en-US" sz="2800" dirty="0" smtClean="0"/>
              <a:t>Overview of the MATLAB Solution</a:t>
            </a:r>
          </a:p>
          <a:p>
            <a:r>
              <a:rPr lang="en-GB" sz="2800" dirty="0" smtClean="0"/>
              <a:t>Portfolio Analysis</a:t>
            </a:r>
            <a:endParaRPr lang="en-GB" sz="2800" dirty="0"/>
          </a:p>
          <a:p>
            <a:pPr lvl="2">
              <a:buFont typeface="Courier New" pitchFamily="49" charset="0"/>
              <a:buChar char="o"/>
            </a:pPr>
            <a:r>
              <a:rPr lang="en-GB" sz="2800" dirty="0"/>
              <a:t>Data import</a:t>
            </a:r>
          </a:p>
          <a:p>
            <a:pPr lvl="2">
              <a:buFont typeface="Courier New" pitchFamily="49" charset="0"/>
              <a:buChar char="o"/>
            </a:pPr>
            <a:r>
              <a:rPr lang="en-GB" sz="2800" dirty="0"/>
              <a:t>Visualizing data</a:t>
            </a:r>
          </a:p>
          <a:p>
            <a:pPr lvl="2">
              <a:buFont typeface="Courier New" pitchFamily="49" charset="0"/>
              <a:buChar char="o"/>
            </a:pPr>
            <a:r>
              <a:rPr lang="en-GB" sz="2800" dirty="0" smtClean="0"/>
              <a:t>Customised portfolio analytics</a:t>
            </a:r>
          </a:p>
          <a:p>
            <a:pPr lvl="3">
              <a:buFont typeface="Courier New" pitchFamily="49" charset="0"/>
              <a:buChar char="o"/>
            </a:pPr>
            <a:r>
              <a:rPr lang="en-GB" sz="2800" dirty="0"/>
              <a:t> </a:t>
            </a:r>
            <a:r>
              <a:rPr lang="en-GB" sz="2800" dirty="0" smtClean="0"/>
              <a:t>Mean-Variance Portfolio Optimisation</a:t>
            </a:r>
          </a:p>
          <a:p>
            <a:pPr lvl="3">
              <a:buFont typeface="Courier New" pitchFamily="49" charset="0"/>
              <a:buChar char="o"/>
            </a:pPr>
            <a:r>
              <a:rPr lang="en-GB" sz="2800" dirty="0"/>
              <a:t> </a:t>
            </a:r>
            <a:r>
              <a:rPr lang="en-GB" sz="2800" dirty="0" err="1" smtClean="0"/>
              <a:t>CVaR</a:t>
            </a:r>
            <a:r>
              <a:rPr lang="en-GB" sz="2800" dirty="0" smtClean="0"/>
              <a:t> Portfolio Optimisation</a:t>
            </a:r>
          </a:p>
          <a:p>
            <a:pPr lvl="2">
              <a:buFont typeface="Courier New" pitchFamily="49" charset="0"/>
              <a:buChar char="o"/>
            </a:pPr>
            <a:r>
              <a:rPr lang="en-GB" sz="2800" dirty="0" smtClean="0"/>
              <a:t>Reporting</a:t>
            </a:r>
          </a:p>
          <a:p>
            <a:r>
              <a:rPr lang="en-GB" sz="2800" dirty="0" err="1" smtClean="0"/>
              <a:t>Backtesting</a:t>
            </a:r>
            <a:r>
              <a:rPr lang="en-GB" sz="2800" dirty="0" smtClean="0"/>
              <a:t> a portfolio management strategy</a:t>
            </a:r>
          </a:p>
          <a:p>
            <a:r>
              <a:rPr lang="en-US" sz="2800" dirty="0"/>
              <a:t>Key Takeaways</a:t>
            </a:r>
          </a:p>
          <a:p>
            <a:endParaRPr lang="en-US" sz="3600" dirty="0"/>
          </a:p>
          <a:p>
            <a:endParaRPr lang="en-GB" sz="3600" dirty="0"/>
          </a:p>
          <a:p>
            <a:pPr marL="0" indent="0">
              <a:buNone/>
            </a:pPr>
            <a:endParaRPr lang="en-GB" sz="3600" dirty="0"/>
          </a:p>
          <a:p>
            <a:endParaRPr lang="en-US" dirty="0" smtClean="0"/>
          </a:p>
        </p:txBody>
      </p:sp>
      <p:sp>
        <p:nvSpPr>
          <p:cNvPr id="5" name="Rectangle 4"/>
          <p:cNvSpPr/>
          <p:nvPr/>
        </p:nvSpPr>
        <p:spPr>
          <a:xfrm>
            <a:off x="152399" y="2999867"/>
            <a:ext cx="4475747" cy="593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2" name="Group 7"/>
          <p:cNvGrpSpPr/>
          <p:nvPr/>
        </p:nvGrpSpPr>
        <p:grpSpPr>
          <a:xfrm>
            <a:off x="-76200" y="2133600"/>
            <a:ext cx="9155884" cy="587229"/>
            <a:chOff x="-11884" y="1600200"/>
            <a:chExt cx="9155884" cy="587229"/>
          </a:xfrm>
        </p:grpSpPr>
        <p:sp>
          <p:nvSpPr>
            <p:cNvPr id="7" name="Rounded Rectangle 6"/>
            <p:cNvSpPr/>
            <p:nvPr/>
          </p:nvSpPr>
          <p:spPr>
            <a:xfrm>
              <a:off x="0" y="1600200"/>
              <a:ext cx="9144000" cy="587229"/>
            </a:xfrm>
            <a:prstGeom prst="roundRect">
              <a:avLst>
                <a:gd name="adj" fmla="val 10311"/>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9" name="Picture 10" descr="L-Membrane_CMYK_Master_Smal"/>
            <p:cNvPicPr>
              <a:picLocks noChangeAspect="1" noChangeArrowheads="1"/>
            </p:cNvPicPr>
            <p:nvPr/>
          </p:nvPicPr>
          <p:blipFill>
            <a:blip r:embed="rId3" cstate="print"/>
            <a:srcRect/>
            <a:stretch>
              <a:fillRect/>
            </a:stretch>
          </p:blipFill>
          <p:spPr bwMode="auto">
            <a:xfrm>
              <a:off x="-11884" y="1640070"/>
              <a:ext cx="545284" cy="492056"/>
            </a:xfrm>
            <a:prstGeom prst="rect">
              <a:avLst/>
            </a:prstGeom>
            <a:noFill/>
          </p:spPr>
        </p:pic>
      </p:grpSp>
    </p:spTree>
    <p:extLst>
      <p:ext uri="{BB962C8B-B14F-4D97-AF65-F5344CB8AC3E}">
        <p14:creationId xmlns:p14="http://schemas.microsoft.com/office/powerpoint/2010/main" val="1079630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28600" y="1616529"/>
            <a:ext cx="5172075" cy="3793671"/>
          </a:xfrm>
        </p:spPr>
        <p:txBody>
          <a:bodyPr/>
          <a:lstStyle/>
          <a:p>
            <a:pPr>
              <a:lnSpc>
                <a:spcPct val="90000"/>
              </a:lnSpc>
            </a:pPr>
            <a:r>
              <a:rPr lang="en-US" sz="2400" dirty="0" smtClean="0"/>
              <a:t>Excel spreadsheets and </a:t>
            </a:r>
            <a:r>
              <a:rPr lang="en-US" dirty="0" smtClean="0"/>
              <a:t>flat files</a:t>
            </a:r>
            <a:endParaRPr lang="en-US" sz="2400" dirty="0" smtClean="0"/>
          </a:p>
          <a:p>
            <a:pPr>
              <a:lnSpc>
                <a:spcPct val="90000"/>
              </a:lnSpc>
              <a:buFont typeface="Wingdings" pitchFamily="2" charset="2"/>
              <a:buNone/>
            </a:pPr>
            <a:endParaRPr lang="en-US" sz="2400" dirty="0" smtClean="0"/>
          </a:p>
          <a:p>
            <a:pPr>
              <a:lnSpc>
                <a:spcPct val="90000"/>
              </a:lnSpc>
            </a:pPr>
            <a:r>
              <a:rPr lang="en-US" sz="2400" dirty="0" smtClean="0"/>
              <a:t>ODBC or JDBC compliant databases</a:t>
            </a:r>
          </a:p>
          <a:p>
            <a:pPr>
              <a:lnSpc>
                <a:spcPct val="90000"/>
              </a:lnSpc>
            </a:pPr>
            <a:endParaRPr lang="en-US" sz="2400" dirty="0" smtClean="0"/>
          </a:p>
          <a:p>
            <a:pPr>
              <a:lnSpc>
                <a:spcPct val="90000"/>
              </a:lnSpc>
            </a:pPr>
            <a:r>
              <a:rPr lang="en-US" sz="2400" dirty="0" smtClean="0"/>
              <a:t>Data feeds including Bloomberg</a:t>
            </a:r>
            <a:r>
              <a:rPr lang="en-US" dirty="0"/>
              <a:t>, </a:t>
            </a:r>
            <a:r>
              <a:rPr lang="en-US" dirty="0" smtClean="0"/>
              <a:t>Reuters, </a:t>
            </a:r>
            <a:r>
              <a:rPr lang="en-US" sz="2400" dirty="0" err="1" smtClean="0"/>
              <a:t>Factset</a:t>
            </a:r>
            <a:r>
              <a:rPr lang="en-US" baseline="30000" dirty="0"/>
              <a:t>®</a:t>
            </a:r>
            <a:r>
              <a:rPr lang="en-US" sz="2400" dirty="0" smtClean="0"/>
              <a:t>, </a:t>
            </a:r>
            <a:r>
              <a:rPr lang="en-US" sz="2400" dirty="0" err="1" smtClean="0"/>
              <a:t>eSignal</a:t>
            </a:r>
            <a:r>
              <a:rPr lang="en-US" baseline="30000" dirty="0"/>
              <a:t>®</a:t>
            </a:r>
            <a:r>
              <a:rPr lang="en-US" sz="2400" dirty="0" smtClean="0"/>
              <a:t> and others</a:t>
            </a:r>
          </a:p>
          <a:p>
            <a:pPr>
              <a:lnSpc>
                <a:spcPct val="90000"/>
              </a:lnSpc>
            </a:pPr>
            <a:endParaRPr lang="en-US" dirty="0"/>
          </a:p>
          <a:p>
            <a:pPr>
              <a:lnSpc>
                <a:spcPct val="90000"/>
              </a:lnSpc>
            </a:pPr>
            <a:r>
              <a:rPr lang="en-US" sz="2400" dirty="0" smtClean="0"/>
              <a:t>Web services (SOAP)	</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p:txBody>
      </p:sp>
      <p:sp>
        <p:nvSpPr>
          <p:cNvPr id="30724" name="Rectangle 4"/>
          <p:cNvSpPr>
            <a:spLocks noChangeArrowheads="1"/>
          </p:cNvSpPr>
          <p:nvPr/>
        </p:nvSpPr>
        <p:spPr bwMode="auto">
          <a:xfrm>
            <a:off x="-14288" y="3176588"/>
            <a:ext cx="9144001" cy="0"/>
          </a:xfrm>
          <a:prstGeom prst="rect">
            <a:avLst/>
          </a:prstGeom>
          <a:noFill/>
          <a:ln w="9525">
            <a:noFill/>
            <a:miter lim="800000"/>
            <a:headEnd/>
            <a:tailEnd/>
          </a:ln>
        </p:spPr>
        <p:txBody>
          <a:bodyPr tIns="91440" bIns="91440">
            <a:spAutoFit/>
          </a:bodyPr>
          <a:lstStyle/>
          <a:p>
            <a:endParaRPr lang="en-US"/>
          </a:p>
        </p:txBody>
      </p:sp>
      <p:sp>
        <p:nvSpPr>
          <p:cNvPr id="30725" name="Rectangle 5"/>
          <p:cNvSpPr>
            <a:spLocks noChangeArrowheads="1"/>
          </p:cNvSpPr>
          <p:nvPr/>
        </p:nvSpPr>
        <p:spPr bwMode="auto">
          <a:xfrm>
            <a:off x="2974975" y="2994025"/>
            <a:ext cx="9144000" cy="0"/>
          </a:xfrm>
          <a:prstGeom prst="rect">
            <a:avLst/>
          </a:prstGeom>
          <a:noFill/>
          <a:ln w="9525">
            <a:noFill/>
            <a:miter lim="800000"/>
            <a:headEnd/>
            <a:tailEnd/>
          </a:ln>
        </p:spPr>
        <p:txBody>
          <a:bodyPr tIns="91440" bIns="91440">
            <a:spAutoFit/>
          </a:bodyPr>
          <a:lstStyle/>
          <a:p>
            <a:endParaRPr lang="en-US"/>
          </a:p>
        </p:txBody>
      </p:sp>
      <p:sp>
        <p:nvSpPr>
          <p:cNvPr id="30" name="Title 26"/>
          <p:cNvSpPr>
            <a:spLocks noGrp="1"/>
          </p:cNvSpPr>
          <p:nvPr>
            <p:ph type="title"/>
          </p:nvPr>
        </p:nvSpPr>
        <p:spPr>
          <a:xfrm>
            <a:off x="457200" y="457200"/>
            <a:ext cx="8077200" cy="990600"/>
          </a:xfrm>
        </p:spPr>
        <p:txBody>
          <a:bodyPr/>
          <a:lstStyle/>
          <a:p>
            <a:r>
              <a:rPr lang="en-US" dirty="0" smtClean="0"/>
              <a:t>Import Data from Various Sources</a:t>
            </a:r>
            <a:endParaRPr lang="en-US" dirty="0"/>
          </a:p>
        </p:txBody>
      </p:sp>
      <p:sp>
        <p:nvSpPr>
          <p:cNvPr id="2" name="Rectangle 1"/>
          <p:cNvSpPr/>
          <p:nvPr/>
        </p:nvSpPr>
        <p:spPr>
          <a:xfrm>
            <a:off x="250806" y="5791200"/>
            <a:ext cx="8686800" cy="830997"/>
          </a:xfrm>
          <a:prstGeom prst="rect">
            <a:avLst/>
          </a:prstGeom>
        </p:spPr>
        <p:txBody>
          <a:bodyPr wrap="square">
            <a:spAutoFit/>
          </a:bodyPr>
          <a:lstStyle/>
          <a:p>
            <a:pPr algn="ctr"/>
            <a:r>
              <a:rPr lang="en-GB" sz="2400" dirty="0" smtClean="0">
                <a:solidFill>
                  <a:schemeClr val="accent4">
                    <a:lumMod val="60000"/>
                    <a:lumOff val="40000"/>
                  </a:schemeClr>
                </a:solidFill>
              </a:rPr>
              <a:t>Point &amp; Click </a:t>
            </a:r>
            <a:r>
              <a:rPr lang="en-GB" sz="2400" dirty="0">
                <a:solidFill>
                  <a:schemeClr val="accent4">
                    <a:lumMod val="60000"/>
                    <a:lumOff val="40000"/>
                  </a:schemeClr>
                </a:solidFill>
              </a:rPr>
              <a:t>wizards to </a:t>
            </a:r>
            <a:r>
              <a:rPr lang="en-GB" sz="2400" b="1" i="1" dirty="0">
                <a:solidFill>
                  <a:schemeClr val="accent4">
                    <a:lumMod val="60000"/>
                    <a:lumOff val="40000"/>
                  </a:schemeClr>
                </a:solidFill>
              </a:rPr>
              <a:t>seamlessly import </a:t>
            </a:r>
            <a:r>
              <a:rPr lang="en-GB" sz="2400" dirty="0">
                <a:solidFill>
                  <a:schemeClr val="accent4">
                    <a:lumMod val="60000"/>
                    <a:lumOff val="40000"/>
                  </a:schemeClr>
                </a:solidFill>
              </a:rPr>
              <a:t>data</a:t>
            </a:r>
          </a:p>
          <a:p>
            <a:pPr algn="ctr"/>
            <a:r>
              <a:rPr lang="en-GB" sz="2400" dirty="0" smtClean="0">
                <a:solidFill>
                  <a:schemeClr val="accent4">
                    <a:lumMod val="60000"/>
                    <a:lumOff val="40000"/>
                  </a:schemeClr>
                </a:solidFill>
              </a:rPr>
              <a:t>MATLAB code </a:t>
            </a:r>
            <a:r>
              <a:rPr lang="en-GB" sz="2400" dirty="0">
                <a:solidFill>
                  <a:schemeClr val="accent4">
                    <a:lumMod val="60000"/>
                    <a:lumOff val="40000"/>
                  </a:schemeClr>
                </a:solidFill>
              </a:rPr>
              <a:t>generation to </a:t>
            </a:r>
            <a:r>
              <a:rPr lang="en-GB" sz="2400" b="1" i="1" dirty="0">
                <a:solidFill>
                  <a:schemeClr val="accent4">
                    <a:lumMod val="60000"/>
                    <a:lumOff val="40000"/>
                  </a:schemeClr>
                </a:solidFill>
              </a:rPr>
              <a:t>automate your process</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335816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C:\Work\Seminar\Develop &amp; Deploy\2012 Webinar Refresh\data_querybuilder.PNG"/>
          <p:cNvPicPr>
            <a:picLocks noChangeAspect="1" noChangeArrowheads="1"/>
          </p:cNvPicPr>
          <p:nvPr/>
        </p:nvPicPr>
        <p:blipFill rotWithShape="1">
          <a:blip r:embed="rId4">
            <a:extLst>
              <a:ext uri="{28A0092B-C50C-407E-A947-70E740481C1C}">
                <a14:useLocalDpi xmlns:a14="http://schemas.microsoft.com/office/drawing/2010/main" val="0"/>
              </a:ext>
            </a:extLst>
          </a:blip>
          <a:srcRect l="22233" t="5163" r="20436" b="29249"/>
          <a:stretch/>
        </p:blipFill>
        <p:spPr bwMode="auto">
          <a:xfrm>
            <a:off x="5251440" y="2590800"/>
            <a:ext cx="2749560" cy="2362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9" name="Picture 5" descr="C:\Work\Seminar\Develop &amp; Deploy\2012 Webinar Refresh\data_datafeed-tool.PNG"/>
          <p:cNvPicPr>
            <a:picLocks noChangeAspect="1" noChangeArrowheads="1"/>
          </p:cNvPicPr>
          <p:nvPr/>
        </p:nvPicPr>
        <p:blipFill rotWithShape="1">
          <a:blip r:embed="rId5">
            <a:extLst>
              <a:ext uri="{28A0092B-C50C-407E-A947-70E740481C1C}">
                <a14:useLocalDpi xmlns:a14="http://schemas.microsoft.com/office/drawing/2010/main" val="0"/>
              </a:ext>
            </a:extLst>
          </a:blip>
          <a:srcRect l="29216" t="17162" r="14695" b="23241"/>
          <a:stretch/>
        </p:blipFill>
        <p:spPr bwMode="auto">
          <a:xfrm>
            <a:off x="6404002" y="3657600"/>
            <a:ext cx="2563421" cy="20421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504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Agenda</a:t>
            </a:r>
          </a:p>
        </p:txBody>
      </p:sp>
      <p:sp>
        <p:nvSpPr>
          <p:cNvPr id="19459" name="Rectangle 3"/>
          <p:cNvSpPr>
            <a:spLocks noGrp="1" noChangeArrowheads="1"/>
          </p:cNvSpPr>
          <p:nvPr>
            <p:ph idx="1"/>
          </p:nvPr>
        </p:nvSpPr>
        <p:spPr>
          <a:xfrm>
            <a:off x="152400" y="1600200"/>
            <a:ext cx="9144000" cy="4648200"/>
          </a:xfrm>
        </p:spPr>
        <p:txBody>
          <a:bodyPr/>
          <a:lstStyle/>
          <a:p>
            <a:r>
              <a:rPr lang="en-US" sz="2800" dirty="0" smtClean="0"/>
              <a:t>Overview of the MATLAB Solution</a:t>
            </a:r>
          </a:p>
          <a:p>
            <a:r>
              <a:rPr lang="en-GB" sz="2800" dirty="0" smtClean="0"/>
              <a:t>Portfolio Analysis</a:t>
            </a:r>
            <a:endParaRPr lang="en-GB" sz="2800" dirty="0"/>
          </a:p>
          <a:p>
            <a:pPr lvl="2">
              <a:buFont typeface="Courier New" pitchFamily="49" charset="0"/>
              <a:buChar char="o"/>
            </a:pPr>
            <a:r>
              <a:rPr lang="en-GB" sz="2800" dirty="0"/>
              <a:t>Data import</a:t>
            </a:r>
          </a:p>
          <a:p>
            <a:pPr lvl="2">
              <a:buFont typeface="Courier New" pitchFamily="49" charset="0"/>
              <a:buChar char="o"/>
            </a:pPr>
            <a:r>
              <a:rPr lang="en-GB" sz="2800" dirty="0"/>
              <a:t>Visualizing data</a:t>
            </a:r>
          </a:p>
          <a:p>
            <a:pPr lvl="2">
              <a:buFont typeface="Courier New" pitchFamily="49" charset="0"/>
              <a:buChar char="o"/>
            </a:pPr>
            <a:r>
              <a:rPr lang="en-GB" sz="2800" dirty="0" smtClean="0"/>
              <a:t>Customised portfolio analytics</a:t>
            </a:r>
          </a:p>
          <a:p>
            <a:pPr lvl="2">
              <a:buFont typeface="Courier New" pitchFamily="49" charset="0"/>
              <a:buChar char="o"/>
            </a:pPr>
            <a:r>
              <a:rPr lang="en-GB" sz="2800" dirty="0" smtClean="0"/>
              <a:t>Reporting</a:t>
            </a:r>
          </a:p>
          <a:p>
            <a:r>
              <a:rPr lang="en-GB" sz="2800" dirty="0" err="1" smtClean="0"/>
              <a:t>Backtesting</a:t>
            </a:r>
            <a:r>
              <a:rPr lang="en-GB" sz="2800" dirty="0" smtClean="0"/>
              <a:t> a portfolio management strategy</a:t>
            </a:r>
          </a:p>
          <a:p>
            <a:r>
              <a:rPr lang="en-US" sz="2800" dirty="0"/>
              <a:t>Key Takeaways</a:t>
            </a:r>
          </a:p>
          <a:p>
            <a:endParaRPr lang="en-US" sz="3600" dirty="0"/>
          </a:p>
          <a:p>
            <a:endParaRPr lang="en-GB" sz="3600" dirty="0"/>
          </a:p>
          <a:p>
            <a:pPr marL="0" indent="0">
              <a:buNone/>
            </a:pPr>
            <a:endParaRPr lang="en-GB" sz="3600" dirty="0"/>
          </a:p>
          <a:p>
            <a:endParaRPr lang="en-US" dirty="0" smtClean="0"/>
          </a:p>
        </p:txBody>
      </p:sp>
      <p:sp>
        <p:nvSpPr>
          <p:cNvPr id="5" name="Rectangle 4"/>
          <p:cNvSpPr/>
          <p:nvPr/>
        </p:nvSpPr>
        <p:spPr>
          <a:xfrm>
            <a:off x="152399" y="2999867"/>
            <a:ext cx="4475747" cy="593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2" name="Group 7"/>
          <p:cNvGrpSpPr/>
          <p:nvPr/>
        </p:nvGrpSpPr>
        <p:grpSpPr>
          <a:xfrm>
            <a:off x="0" y="3124200"/>
            <a:ext cx="9155884" cy="587229"/>
            <a:chOff x="-11884" y="1600200"/>
            <a:chExt cx="9155884" cy="587229"/>
          </a:xfrm>
        </p:grpSpPr>
        <p:sp>
          <p:nvSpPr>
            <p:cNvPr id="7" name="Rounded Rectangle 6"/>
            <p:cNvSpPr/>
            <p:nvPr/>
          </p:nvSpPr>
          <p:spPr>
            <a:xfrm>
              <a:off x="0" y="1600200"/>
              <a:ext cx="9144000" cy="587229"/>
            </a:xfrm>
            <a:prstGeom prst="roundRect">
              <a:avLst>
                <a:gd name="adj" fmla="val 10311"/>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9" name="Picture 10" descr="L-Membrane_CMYK_Master_Smal"/>
            <p:cNvPicPr>
              <a:picLocks noChangeAspect="1" noChangeArrowheads="1"/>
            </p:cNvPicPr>
            <p:nvPr/>
          </p:nvPicPr>
          <p:blipFill>
            <a:blip r:embed="rId3" cstate="print"/>
            <a:srcRect/>
            <a:stretch>
              <a:fillRect/>
            </a:stretch>
          </p:blipFill>
          <p:spPr bwMode="auto">
            <a:xfrm>
              <a:off x="-11884" y="1640070"/>
              <a:ext cx="545284" cy="492056"/>
            </a:xfrm>
            <a:prstGeom prst="rect">
              <a:avLst/>
            </a:prstGeom>
            <a:noFill/>
          </p:spPr>
        </p:pic>
      </p:grpSp>
    </p:spTree>
    <p:extLst>
      <p:ext uri="{BB962C8B-B14F-4D97-AF65-F5344CB8AC3E}">
        <p14:creationId xmlns:p14="http://schemas.microsoft.com/office/powerpoint/2010/main" val="2001745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dirty="0" smtClean="0"/>
              <a:t>Visualization in MATLAB </a:t>
            </a:r>
          </a:p>
        </p:txBody>
      </p:sp>
      <p:sp>
        <p:nvSpPr>
          <p:cNvPr id="7171" name="Rectangle 3"/>
          <p:cNvSpPr>
            <a:spLocks noGrp="1" noChangeArrowheads="1"/>
          </p:cNvSpPr>
          <p:nvPr>
            <p:ph type="body" idx="1"/>
          </p:nvPr>
        </p:nvSpPr>
        <p:spPr>
          <a:xfrm>
            <a:off x="152400" y="2345010"/>
            <a:ext cx="4953000" cy="4512990"/>
          </a:xfrm>
        </p:spPr>
        <p:txBody>
          <a:bodyPr/>
          <a:lstStyle/>
          <a:p>
            <a:r>
              <a:rPr lang="en-US" dirty="0"/>
              <a:t>Wide range of b</a:t>
            </a:r>
            <a:r>
              <a:rPr lang="en-US" dirty="0" smtClean="0"/>
              <a:t>uilt in graphics functions (2D, 3D)</a:t>
            </a:r>
          </a:p>
          <a:p>
            <a:endParaRPr lang="en-US" dirty="0" smtClean="0"/>
          </a:p>
          <a:p>
            <a:r>
              <a:rPr lang="en-US" dirty="0" smtClean="0"/>
              <a:t>Interactive tools to annotate and </a:t>
            </a:r>
            <a:r>
              <a:rPr lang="en-GB" b="1" i="1" dirty="0" smtClean="0">
                <a:solidFill>
                  <a:schemeClr val="accent4">
                    <a:lumMod val="60000"/>
                    <a:lumOff val="40000"/>
                  </a:schemeClr>
                </a:solidFill>
              </a:rPr>
              <a:t>easily </a:t>
            </a:r>
            <a:r>
              <a:rPr lang="en-GB" b="1" i="1" dirty="0">
                <a:solidFill>
                  <a:schemeClr val="accent4">
                    <a:lumMod val="60000"/>
                    <a:lumOff val="40000"/>
                  </a:schemeClr>
                </a:solidFill>
              </a:rPr>
              <a:t>customise </a:t>
            </a:r>
            <a:r>
              <a:rPr lang="en-GB" b="1" i="1" dirty="0" smtClean="0">
                <a:solidFill>
                  <a:schemeClr val="accent4">
                    <a:lumMod val="60000"/>
                    <a:lumOff val="40000"/>
                  </a:schemeClr>
                </a:solidFill>
              </a:rPr>
              <a:t> plots</a:t>
            </a:r>
          </a:p>
          <a:p>
            <a:endParaRPr lang="en-US" dirty="0"/>
          </a:p>
          <a:p>
            <a:r>
              <a:rPr lang="en-GB" dirty="0"/>
              <a:t>MATLAB code generation to </a:t>
            </a:r>
            <a:r>
              <a:rPr lang="en-GB" b="1" i="1" dirty="0" smtClean="0">
                <a:solidFill>
                  <a:schemeClr val="accent4">
                    <a:lumMod val="60000"/>
                    <a:lumOff val="40000"/>
                  </a:schemeClr>
                </a:solidFill>
              </a:rPr>
              <a:t>automate </a:t>
            </a:r>
            <a:r>
              <a:rPr lang="en-GB" b="1" i="1" dirty="0">
                <a:solidFill>
                  <a:schemeClr val="accent4">
                    <a:lumMod val="60000"/>
                    <a:lumOff val="40000"/>
                  </a:schemeClr>
                </a:solidFill>
              </a:rPr>
              <a:t>your </a:t>
            </a:r>
            <a:r>
              <a:rPr lang="en-GB" b="1" i="1" dirty="0" smtClean="0">
                <a:solidFill>
                  <a:schemeClr val="accent4">
                    <a:lumMod val="60000"/>
                    <a:lumOff val="40000"/>
                  </a:schemeClr>
                </a:solidFill>
              </a:rPr>
              <a:t>processes</a:t>
            </a:r>
          </a:p>
          <a:p>
            <a:pPr lvl="1"/>
            <a:endParaRPr lang="en-GB" sz="1800" b="1" i="1" dirty="0">
              <a:solidFill>
                <a:schemeClr val="accent4">
                  <a:lumMod val="60000"/>
                  <a:lumOff val="40000"/>
                </a:schemeClr>
              </a:solidFill>
            </a:endParaRPr>
          </a:p>
        </p:txBody>
      </p:sp>
      <p:sp>
        <p:nvSpPr>
          <p:cNvPr id="7172" name="Rectangle 4"/>
          <p:cNvSpPr>
            <a:spLocks noChangeArrowheads="1"/>
          </p:cNvSpPr>
          <p:nvPr/>
        </p:nvSpPr>
        <p:spPr bwMode="grayWhite">
          <a:xfrm>
            <a:off x="7389813" y="1340768"/>
            <a:ext cx="890587" cy="396875"/>
          </a:xfrm>
          <a:prstGeom prst="rect">
            <a:avLst/>
          </a:prstGeom>
          <a:noFill/>
          <a:ln w="9525" algn="ctr">
            <a:noFill/>
            <a:miter lim="800000"/>
            <a:headEnd/>
            <a:tailEnd/>
          </a:ln>
        </p:spPr>
        <p:txBody>
          <a:bodyPr wrap="none">
            <a:spAutoFit/>
          </a:bodyPr>
          <a:lstStyle/>
          <a:p>
            <a:pPr eaLnBrk="0" hangingPunct="0"/>
            <a:r>
              <a:rPr lang="en-US" sz="2000" b="1">
                <a:solidFill>
                  <a:schemeClr val="bg2"/>
                </a:solidFill>
              </a:rPr>
              <a:t>Share</a:t>
            </a:r>
          </a:p>
        </p:txBody>
      </p:sp>
      <p:sp>
        <p:nvSpPr>
          <p:cNvPr id="7173" name="Rectangle 5"/>
          <p:cNvSpPr>
            <a:spLocks noChangeArrowheads="1"/>
          </p:cNvSpPr>
          <p:nvPr/>
        </p:nvSpPr>
        <p:spPr bwMode="auto">
          <a:xfrm>
            <a:off x="3327400" y="1340768"/>
            <a:ext cx="2513013" cy="396875"/>
          </a:xfrm>
          <a:prstGeom prst="rect">
            <a:avLst/>
          </a:prstGeom>
          <a:noFill/>
          <a:ln w="9525" algn="ctr">
            <a:noFill/>
            <a:miter lim="800000"/>
            <a:headEnd/>
            <a:tailEnd/>
          </a:ln>
        </p:spPr>
        <p:txBody>
          <a:bodyPr wrap="none">
            <a:spAutoFit/>
          </a:bodyPr>
          <a:lstStyle/>
          <a:p>
            <a:pPr algn="ctr" eaLnBrk="0" hangingPunct="0"/>
            <a:r>
              <a:rPr lang="en-US" sz="2000" b="1">
                <a:solidFill>
                  <a:srgbClr val="FF6600"/>
                </a:solidFill>
              </a:rPr>
              <a:t>Explore &amp; Discover</a:t>
            </a:r>
          </a:p>
        </p:txBody>
      </p:sp>
      <p:sp>
        <p:nvSpPr>
          <p:cNvPr id="7174" name="Rectangle 6"/>
          <p:cNvSpPr>
            <a:spLocks noChangeArrowheads="1"/>
          </p:cNvSpPr>
          <p:nvPr/>
        </p:nvSpPr>
        <p:spPr bwMode="grayWhite">
          <a:xfrm>
            <a:off x="795338" y="1340768"/>
            <a:ext cx="1074737" cy="396875"/>
          </a:xfrm>
          <a:prstGeom prst="rect">
            <a:avLst/>
          </a:prstGeom>
          <a:noFill/>
          <a:ln w="9525" algn="ctr">
            <a:noFill/>
            <a:miter lim="800000"/>
            <a:headEnd/>
            <a:tailEnd/>
          </a:ln>
        </p:spPr>
        <p:txBody>
          <a:bodyPr wrap="none">
            <a:spAutoFit/>
          </a:bodyPr>
          <a:lstStyle/>
          <a:p>
            <a:pPr eaLnBrk="0" hangingPunct="0"/>
            <a:r>
              <a:rPr lang="en-US" sz="2000" b="1">
                <a:solidFill>
                  <a:schemeClr val="bg2"/>
                </a:solidFill>
              </a:rPr>
              <a:t>Access</a:t>
            </a:r>
          </a:p>
        </p:txBody>
      </p:sp>
      <p:grpSp>
        <p:nvGrpSpPr>
          <p:cNvPr id="2" name="Group 10"/>
          <p:cNvGrpSpPr>
            <a:grpSpLocks/>
          </p:cNvGrpSpPr>
          <p:nvPr/>
        </p:nvGrpSpPr>
        <p:grpSpPr bwMode="auto">
          <a:xfrm>
            <a:off x="5095875" y="4867275"/>
            <a:ext cx="2114550" cy="1706563"/>
            <a:chOff x="1871" y="2223"/>
            <a:chExt cx="2401" cy="1923"/>
          </a:xfrm>
        </p:grpSpPr>
        <p:pic>
          <p:nvPicPr>
            <p:cNvPr id="7179" name="Picture 11"/>
            <p:cNvPicPr>
              <a:picLocks noChangeAspect="1" noChangeArrowheads="1"/>
            </p:cNvPicPr>
            <p:nvPr/>
          </p:nvPicPr>
          <p:blipFill>
            <a:blip r:embed="rId3" cstate="print"/>
            <a:srcRect/>
            <a:stretch>
              <a:fillRect/>
            </a:stretch>
          </p:blipFill>
          <p:spPr bwMode="auto">
            <a:xfrm>
              <a:off x="1872" y="3092"/>
              <a:ext cx="1560" cy="396"/>
            </a:xfrm>
            <a:prstGeom prst="rect">
              <a:avLst/>
            </a:prstGeom>
            <a:noFill/>
            <a:ln w="9525">
              <a:noFill/>
              <a:miter lim="800000"/>
              <a:headEnd/>
              <a:tailEnd/>
            </a:ln>
          </p:spPr>
        </p:pic>
        <p:pic>
          <p:nvPicPr>
            <p:cNvPr id="7180" name="Picture 12"/>
            <p:cNvPicPr>
              <a:picLocks noChangeAspect="1" noChangeArrowheads="1"/>
            </p:cNvPicPr>
            <p:nvPr/>
          </p:nvPicPr>
          <p:blipFill>
            <a:blip r:embed="rId4" cstate="print"/>
            <a:srcRect/>
            <a:stretch>
              <a:fillRect/>
            </a:stretch>
          </p:blipFill>
          <p:spPr bwMode="auto">
            <a:xfrm>
              <a:off x="1871" y="2223"/>
              <a:ext cx="1566" cy="870"/>
            </a:xfrm>
            <a:prstGeom prst="rect">
              <a:avLst/>
            </a:prstGeom>
            <a:noFill/>
            <a:ln w="9525">
              <a:noFill/>
              <a:miter lim="800000"/>
              <a:headEnd/>
              <a:tailEnd/>
            </a:ln>
          </p:spPr>
        </p:pic>
        <p:pic>
          <p:nvPicPr>
            <p:cNvPr id="7181" name="Picture 13"/>
            <p:cNvPicPr>
              <a:picLocks noChangeAspect="1" noChangeArrowheads="1"/>
            </p:cNvPicPr>
            <p:nvPr/>
          </p:nvPicPr>
          <p:blipFill>
            <a:blip r:embed="rId5" cstate="print"/>
            <a:srcRect/>
            <a:stretch>
              <a:fillRect/>
            </a:stretch>
          </p:blipFill>
          <p:spPr bwMode="auto">
            <a:xfrm>
              <a:off x="3432" y="3091"/>
              <a:ext cx="840" cy="402"/>
            </a:xfrm>
            <a:prstGeom prst="rect">
              <a:avLst/>
            </a:prstGeom>
            <a:noFill/>
            <a:ln w="9525">
              <a:noFill/>
              <a:miter lim="800000"/>
              <a:headEnd/>
              <a:tailEnd/>
            </a:ln>
          </p:spPr>
        </p:pic>
        <p:pic>
          <p:nvPicPr>
            <p:cNvPr id="7182" name="Picture 14"/>
            <p:cNvPicPr>
              <a:picLocks noChangeAspect="1" noChangeArrowheads="1"/>
            </p:cNvPicPr>
            <p:nvPr/>
          </p:nvPicPr>
          <p:blipFill>
            <a:blip r:embed="rId6" cstate="print"/>
            <a:srcRect/>
            <a:stretch>
              <a:fillRect/>
            </a:stretch>
          </p:blipFill>
          <p:spPr bwMode="auto">
            <a:xfrm>
              <a:off x="3432" y="3491"/>
              <a:ext cx="840" cy="654"/>
            </a:xfrm>
            <a:prstGeom prst="rect">
              <a:avLst/>
            </a:prstGeom>
            <a:noFill/>
            <a:ln w="9525">
              <a:noFill/>
              <a:miter lim="800000"/>
              <a:headEnd/>
              <a:tailEnd/>
            </a:ln>
          </p:spPr>
        </p:pic>
        <p:pic>
          <p:nvPicPr>
            <p:cNvPr id="7183" name="Picture 15"/>
            <p:cNvPicPr>
              <a:picLocks noChangeAspect="1" noChangeArrowheads="1"/>
            </p:cNvPicPr>
            <p:nvPr/>
          </p:nvPicPr>
          <p:blipFill>
            <a:blip r:embed="rId7" cstate="print"/>
            <a:srcRect/>
            <a:stretch>
              <a:fillRect/>
            </a:stretch>
          </p:blipFill>
          <p:spPr bwMode="auto">
            <a:xfrm>
              <a:off x="2892" y="3486"/>
              <a:ext cx="540" cy="660"/>
            </a:xfrm>
            <a:prstGeom prst="rect">
              <a:avLst/>
            </a:prstGeom>
            <a:noFill/>
            <a:ln w="9525">
              <a:noFill/>
              <a:miter lim="800000"/>
              <a:headEnd/>
              <a:tailEnd/>
            </a:ln>
          </p:spPr>
        </p:pic>
      </p:grpSp>
      <p:pic>
        <p:nvPicPr>
          <p:cNvPr id="16" name="Picture 3"/>
          <p:cNvPicPr>
            <a:picLocks noChangeAspect="1" noChangeArrowheads="1"/>
          </p:cNvPicPr>
          <p:nvPr/>
        </p:nvPicPr>
        <p:blipFill>
          <a:blip r:embed="rId8" cstate="print"/>
          <a:srcRect/>
          <a:stretch>
            <a:fillRect/>
          </a:stretch>
        </p:blipFill>
        <p:spPr bwMode="auto">
          <a:xfrm>
            <a:off x="5940152" y="3429000"/>
            <a:ext cx="1403937" cy="1052735"/>
          </a:xfrm>
          <a:prstGeom prst="rect">
            <a:avLst/>
          </a:prstGeom>
          <a:noFill/>
          <a:ln w="9525">
            <a:noFill/>
            <a:miter lim="800000"/>
            <a:headEnd/>
            <a:tailEnd/>
          </a:ln>
          <a:effectLst/>
        </p:spPr>
      </p:pic>
      <p:pic>
        <p:nvPicPr>
          <p:cNvPr id="17" name="Picture 2"/>
          <p:cNvPicPr>
            <a:picLocks noChangeAspect="1" noChangeArrowheads="1"/>
          </p:cNvPicPr>
          <p:nvPr/>
        </p:nvPicPr>
        <p:blipFill>
          <a:blip r:embed="rId9" cstate="print"/>
          <a:srcRect/>
          <a:stretch>
            <a:fillRect/>
          </a:stretch>
        </p:blipFill>
        <p:spPr bwMode="auto">
          <a:xfrm>
            <a:off x="5220072" y="2060848"/>
            <a:ext cx="2630695" cy="1644319"/>
          </a:xfrm>
          <a:prstGeom prst="rect">
            <a:avLst/>
          </a:prstGeom>
          <a:noFill/>
          <a:ln w="9525">
            <a:noFill/>
            <a:miter lim="800000"/>
            <a:headEnd/>
            <a:tailEnd/>
          </a:ln>
          <a:effectLst/>
        </p:spPr>
      </p:pic>
      <p:pic>
        <p:nvPicPr>
          <p:cNvPr id="18" name="Picture 5"/>
          <p:cNvPicPr>
            <a:picLocks noChangeAspect="1" noChangeArrowheads="1"/>
          </p:cNvPicPr>
          <p:nvPr/>
        </p:nvPicPr>
        <p:blipFill>
          <a:blip r:embed="rId10" cstate="print"/>
          <a:srcRect/>
          <a:stretch>
            <a:fillRect/>
          </a:stretch>
        </p:blipFill>
        <p:spPr bwMode="auto">
          <a:xfrm>
            <a:off x="7020272" y="2420889"/>
            <a:ext cx="1980122" cy="1484784"/>
          </a:xfrm>
          <a:prstGeom prst="rect">
            <a:avLst/>
          </a:prstGeom>
          <a:noFill/>
          <a:ln w="9525">
            <a:noFill/>
            <a:miter lim="800000"/>
            <a:headEnd/>
            <a:tailEnd/>
          </a:ln>
          <a:effectLst/>
        </p:spPr>
      </p:pic>
    </p:spTree>
    <p:extLst>
      <p:ext uri="{BB962C8B-B14F-4D97-AF65-F5344CB8AC3E}">
        <p14:creationId xmlns:p14="http://schemas.microsoft.com/office/powerpoint/2010/main" val="35136821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W_Public">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68B35713F594287D8360F0CAF1EDF" ma:contentTypeVersion="13" ma:contentTypeDescription="Create a new document." ma:contentTypeScope="" ma:versionID="d11483675b321633ef314db5cde0b546">
  <xsd:schema xmlns:xsd="http://www.w3.org/2001/XMLSchema" xmlns:xs="http://www.w3.org/2001/XMLSchema" xmlns:p="http://schemas.microsoft.com/office/2006/metadata/properties" xmlns:ns2="5c85acdc-a394-4ae0-8c72-fb4a95b3d573" xmlns:ns3="e24fab1f-62fe-47ce-a05a-59c005bc5fa5" targetNamespace="http://schemas.microsoft.com/office/2006/metadata/properties" ma:root="true" ma:fieldsID="1e86b444d73adf28a405ffd33316abbe" ns2:_="" ns3:_="">
    <xsd:import namespace="5c85acdc-a394-4ae0-8c72-fb4a95b3d573"/>
    <xsd:import namespace="e24fab1f-62fe-47ce-a05a-59c005bc5fa5"/>
    <xsd:element name="properties">
      <xsd:complexType>
        <xsd:sequence>
          <xsd:element name="documentManagement">
            <xsd:complexType>
              <xsd:all>
                <xsd:element ref="ns2:_dlc_DocId" minOccurs="0"/>
                <xsd:element ref="ns2:_dlc_DocIdUrl" minOccurs="0"/>
                <xsd:element ref="ns2:_dlc_DocIdPersistId" minOccurs="0"/>
                <xsd:element ref="ns3: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85acdc-a394-4ae0-8c72-fb4a95b3d57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24fab1f-62fe-47ce-a05a-59c005bc5fa5" elementFormDefault="qualified">
    <xsd:import namespace="http://schemas.microsoft.com/office/2006/documentManagement/types"/>
    <xsd:import namespace="http://schemas.microsoft.com/office/infopath/2007/PartnerControls"/>
    <xsd:element name="DocType" ma:index="11" nillable="true" ma:displayName="DocType" ma:internalName="DocTyp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7c50fe4-4c86-4d33-a0d3-ad29cfb7378a" ContentTypeId="0x0101" PreviousValue="false"/>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_dlc_DocId xmlns="5c85acdc-a394-4ae0-8c72-fb4a95b3d573">FV3TYEPWNNQC-18-29189</_dlc_DocId>
    <_dlc_DocIdUrl xmlns="5c85acdc-a394-4ae0-8c72-fb4a95b3d573">
      <Url>http://sharepoint/marketing/marcomm/seminars/emea_seminars/_layouts/DocIdRedir.aspx?ID=FV3TYEPWNNQC-18-29189</Url>
      <Description>FV3TYEPWNNQC-18-29189</Description>
    </_dlc_DocIdUrl>
    <DocType xmlns="e24fab1f-62fe-47ce-a05a-59c005bc5fa5" xsi:nil="true"/>
  </documentManagement>
</p:properties>
</file>

<file path=customXml/itemProps1.xml><?xml version="1.0" encoding="utf-8"?>
<ds:datastoreItem xmlns:ds="http://schemas.openxmlformats.org/officeDocument/2006/customXml" ds:itemID="{C1F9213F-3B18-459A-8590-38739BB2EDB3}"/>
</file>

<file path=customXml/itemProps2.xml><?xml version="1.0" encoding="utf-8"?>
<ds:datastoreItem xmlns:ds="http://schemas.openxmlformats.org/officeDocument/2006/customXml" ds:itemID="{6385CF03-D031-4E64-83B2-E5A499DF4C29}"/>
</file>

<file path=customXml/itemProps3.xml><?xml version="1.0" encoding="utf-8"?>
<ds:datastoreItem xmlns:ds="http://schemas.openxmlformats.org/officeDocument/2006/customXml" ds:itemID="{5570BA43-57F3-45A4-BA66-B3A797428520}"/>
</file>

<file path=customXml/itemProps4.xml><?xml version="1.0" encoding="utf-8"?>
<ds:datastoreItem xmlns:ds="http://schemas.openxmlformats.org/officeDocument/2006/customXml" ds:itemID="{04C2145A-EA53-4DC5-8964-1EEDE4376E78}"/>
</file>

<file path=customXml/itemProps5.xml><?xml version="1.0" encoding="utf-8"?>
<ds:datastoreItem xmlns:ds="http://schemas.openxmlformats.org/officeDocument/2006/customXml" ds:itemID="{4FAE3B32-D1D6-46EA-A284-707C60BC784C}"/>
</file>

<file path=docProps/app.xml><?xml version="1.0" encoding="utf-8"?>
<Properties xmlns="http://schemas.openxmlformats.org/officeDocument/2006/extended-properties" xmlns:vt="http://schemas.openxmlformats.org/officeDocument/2006/docPropsVTypes">
  <Template>MW_Public</Template>
  <TotalTime>372</TotalTime>
  <Words>976</Words>
  <Application>Microsoft Office PowerPoint</Application>
  <PresentationFormat>On-screen Show (4:3)</PresentationFormat>
  <Paragraphs>233</Paragraphs>
  <Slides>21</Slides>
  <Notes>19</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MW_Public</vt:lpstr>
      <vt:lpstr>Express your ideas - An Introduction to MATLAB</vt:lpstr>
      <vt:lpstr>Agenda</vt:lpstr>
      <vt:lpstr>       Demo : Backtesting a portfolio management strategy  </vt:lpstr>
      <vt:lpstr>       Demo : Portfolio Optimisation Web Application  </vt:lpstr>
      <vt:lpstr>Computational Finance Workflow</vt:lpstr>
      <vt:lpstr>Agenda</vt:lpstr>
      <vt:lpstr>Import Data from Various Sources</vt:lpstr>
      <vt:lpstr>Agenda</vt:lpstr>
      <vt:lpstr>Visualization in MATLAB </vt:lpstr>
      <vt:lpstr>Agenda</vt:lpstr>
      <vt:lpstr>Portfolio Analytics</vt:lpstr>
      <vt:lpstr>Mean-variance: Standard deviation of Returns</vt:lpstr>
      <vt:lpstr>CVaR – Expected Shortfall (new in R2012b)</vt:lpstr>
      <vt:lpstr>CVaR vs Mean-Variance</vt:lpstr>
      <vt:lpstr>Leverage Built-in Functions to Save Time</vt:lpstr>
      <vt:lpstr>Agenda</vt:lpstr>
      <vt:lpstr>“Publish” to Create Self-Documented Code </vt:lpstr>
      <vt:lpstr>A Range of Reporting Capabilities </vt:lpstr>
      <vt:lpstr>Agenda</vt:lpstr>
      <vt:lpstr>Key Takeaways</vt:lpstr>
      <vt:lpstr>Thank you!   Additional Resources:  Recorded Webinars:  Using MATLAB to Optimize Portfolios with Financial Toolbox (for MATLAB code associated with the back-testing example illustrated in the GUI)  Analyzing Investment Strategies with CVaR Portfolio Optimization in MATLAB  Using MATLAB to Develop and Deploy Financial Models   "The Prayer" - Ten-Step Checklist for Advanced Risk and Portfolio Management with Attilio Meucci   Optimization Toolbox Demos: Large scale solver for quadratic programming problems http://www.mathworks.co.uk/products/optimization/demos.html </vt:lpstr>
    </vt:vector>
  </TitlesOfParts>
  <Company>MathWorks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jLazic</dc:creator>
  <cp:keywords>Version 13.0</cp:keywords>
  <cp:lastModifiedBy>jLazic</cp:lastModifiedBy>
  <cp:revision>22</cp:revision>
  <dcterms:created xsi:type="dcterms:W3CDTF">2013-04-15T13:58:28Z</dcterms:created>
  <dcterms:modified xsi:type="dcterms:W3CDTF">2013-04-23T07:16:56Z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_dlc_DocIdItemGuid">
    <vt:lpwstr>43809513-e9dd-4ce4-a48e-7707e97b7ac3</vt:lpwstr>
  </property>
  <property fmtid="{D5CDD505-2E9C-101B-9397-08002B2CF9AE}" pid="8" name="ContentTypeId">
    <vt:lpwstr>0x01010043E68B35713F594287D8360F0CAF1EDF</vt:lpwstr>
  </property>
</Properties>
</file>