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gif" ContentType="image/gif"/>
  <Default Extension="vml" ContentType="application/vnd.openxmlformats-officedocument.vmlDrawing"/>
  <Default Extension="jpg" ContentType="image/jpeg"/>
  <Override PartName="/ppt/presentation.xml" ContentType="application/vnd.openxmlformats-officedocument.presentationml.presentation.main+xml"/>
  <Override PartName="/ppt/slides/slide4.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3.xml" ContentType="application/vnd.openxmlformats-officedocument.presentationml.slide+xml"/>
  <Override PartName="/ppt/slideMasters/slideMaster1.xml" ContentType="application/vnd.openxmlformats-officedocument.presentationml.slideMaster+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5.xml" ContentType="application/vnd.openxmlformats-officedocument.presentationml.notesSlide+xml"/>
  <Override PartName="/ppt/notesSlides/notesSlide12.xml" ContentType="application/vnd.openxmlformats-officedocument.presentationml.notesSlide+xml"/>
  <Override PartName="/ppt/notesSlides/notesSlide4.xml" ContentType="application/vnd.openxmlformats-officedocument.presentationml.notesSlide+xml"/>
  <Override PartName="/ppt/notesSlides/notesSlide2.xml" ContentType="application/vnd.openxmlformats-officedocument.presentationml.notesSlide+xml"/>
  <Override PartName="/ppt/notesSlides/notesSlide1.xml" ContentType="application/vnd.openxmlformats-officedocument.presentationml.notesSlide+xml"/>
  <Override PartName="/ppt/notesSlides/notesSlide11.xml" ContentType="application/vnd.openxmlformats-officedocument.presentationml.notesSlide+xml"/>
  <Override PartName="/ppt/notesSlides/notesSlide10.xml" ContentType="application/vnd.openxmlformats-officedocument.presentationml.notesSlide+xml"/>
  <Override PartName="/ppt/notesSlides/notesSlide9.xml" ContentType="application/vnd.openxmlformats-officedocument.presentationml.notesSlide+xml"/>
  <Override PartName="/ppt/notesSlides/notesSlide8.xml" ContentType="application/vnd.openxmlformats-officedocument.presentationml.notesSlide+xml"/>
  <Override PartName="/ppt/notesSlides/notesSlide7.xml" ContentType="application/vnd.openxmlformats-officedocument.presentationml.notesSlide+xml"/>
  <Override PartName="/ppt/notesSlides/notesSlide6.xml" ContentType="application/vnd.openxmlformats-officedocument.presentationml.notesSlide+xml"/>
  <Override PartName="/ppt/notesSlides/notesSlide13.xml" ContentType="application/vnd.openxmlformats-officedocument.presentationml.notesSlide+xml"/>
  <Override PartName="/ppt/notesSlides/notesSlide3.xml" ContentType="application/vnd.openxmlformats-officedocument.presentationml.notesSlide+xml"/>
  <Override PartName="/ppt/notesSlides/notesSlide14.xml" ContentType="application/vnd.openxmlformats-officedocument.presentationml.notesSlide+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8.xml" ContentType="application/vnd.openxmlformats-officedocument.presentationml.slideLayout+xml"/>
  <Override PartName="/ppt/slideLayouts/slideLayout1.xml" ContentType="application/vnd.openxmlformats-officedocument.presentationml.slideLayout+xml"/>
  <Override PartName="/ppt/slideLayouts/slideLayout5.xml" ContentType="application/vnd.openxmlformats-officedocument.presentationml.slideLayout+xml"/>
  <Override PartName="/ppt/slideLayouts/slideLayout2.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ppt/slideUpdateInfo/slideUpdateInfo1.xml" ContentType="application/vnd.openxmlformats-officedocument.presentationml.slideUpdateInfo+xml"/>
  <Override PartName="/docProps/custom.xml" ContentType="application/vnd.openxmlformats-officedocument.custom-properties+xml"/>
  <Override PartName="/ppt/slideUpdateInfo/slideUpdateInfo2.xml" ContentType="application/vnd.openxmlformats-officedocument.presentationml.slideUpdateInfo+xml"/>
  <Override PartName="/docProps/app.xml" ContentType="application/vnd.openxmlformats-officedocument.extended-properties+xml"/>
  <Override PartName="/customXml/itemProps4.xml" ContentType="application/vnd.openxmlformats-officedocument.customXmlProperties+xml"/>
  <Override PartName="/customXml/itemProps3.xml" ContentType="application/vnd.openxmlformats-officedocument.customXml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5.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handoutMasterIdLst>
    <p:handoutMasterId r:id="rId22"/>
  </p:handoutMasterIdLst>
  <p:sldIdLst>
    <p:sldId id="256" r:id="rId2"/>
    <p:sldId id="273" r:id="rId3"/>
    <p:sldId id="274" r:id="rId4"/>
    <p:sldId id="275" r:id="rId5"/>
    <p:sldId id="276" r:id="rId6"/>
    <p:sldId id="277" r:id="rId7"/>
    <p:sldId id="278" r:id="rId8"/>
    <p:sldId id="284" r:id="rId9"/>
    <p:sldId id="285" r:id="rId10"/>
    <p:sldId id="279" r:id="rId11"/>
    <p:sldId id="280" r:id="rId12"/>
    <p:sldId id="282" r:id="rId13"/>
    <p:sldId id="283" r:id="rId14"/>
    <p:sldId id="286" r:id="rId15"/>
    <p:sldId id="287" r:id="rId16"/>
    <p:sldId id="290" r:id="rId17"/>
    <p:sldId id="289" r:id="rId18"/>
    <p:sldId id="291" r:id="rId19"/>
    <p:sldId id="288"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76DAD"/>
    <a:srgbClr val="0D78C9"/>
    <a:srgbClr val="024C84"/>
    <a:srgbClr val="993200"/>
    <a:srgbClr val="4D4E44"/>
    <a:srgbClr val="176338"/>
    <a:srgbClr val="0F5D3F"/>
    <a:srgbClr val="ABC8D1"/>
    <a:srgbClr val="1B3049"/>
    <a:srgbClr val="5D3E3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959" autoAdjust="0"/>
    <p:restoredTop sz="74790" autoAdjust="0"/>
  </p:normalViewPr>
  <p:slideViewPr>
    <p:cSldViewPr>
      <p:cViewPr>
        <p:scale>
          <a:sx n="58" d="100"/>
          <a:sy n="58" d="100"/>
        </p:scale>
        <p:origin x="-1368" y="-7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95" d="100"/>
          <a:sy n="95" d="100"/>
        </p:scale>
        <p:origin x="-2928"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openxmlformats.org/officeDocument/2006/relationships/customXml" Target="../customXml/item2.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ustomXml" Target="../customXml/item5.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 Id="rId27" Type="http://schemas.openxmlformats.org/officeDocument/2006/relationships/customXml" Target="../customXml/item1.xml"/><Relationship Id="rId30" Type="http://schemas.openxmlformats.org/officeDocument/2006/relationships/customXml" Target="../customXml/item4.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7.wmf"/><Relationship Id="rId1" Type="http://schemas.openxmlformats.org/officeDocument/2006/relationships/image" Target="../media/image2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F993C83-2184-4286-ABE1-941A40B40C8F}" type="datetimeFigureOut">
              <a:rPr lang="en-US" smtClean="0"/>
              <a:pPr/>
              <a:t>4/23/2013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7603001-E0F2-47E5-A338-816CC267AF60}" type="slidenum">
              <a:rPr lang="en-US" smtClean="0"/>
              <a:pPr/>
              <a:t>‹#›</a:t>
            </a:fld>
            <a:endParaRPr lang="en-US"/>
          </a:p>
        </p:txBody>
      </p:sp>
    </p:spTree>
    <p:extLst>
      <p:ext uri="{BB962C8B-B14F-4D97-AF65-F5344CB8AC3E}">
        <p14:creationId xmlns:p14="http://schemas.microsoft.com/office/powerpoint/2010/main" val="41973700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053241F-7ED4-45AC-844C-15DB0D5F9CCD}" type="datetimeFigureOut">
              <a:rPr lang="en-US" smtClean="0"/>
              <a:pPr/>
              <a:t>4/23/2013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D73B8C3-A209-4A55-9261-22C2A02B3159}" type="slidenum">
              <a:rPr lang="en-US" smtClean="0"/>
              <a:pPr/>
              <a:t>‹#›</a:t>
            </a:fld>
            <a:endParaRPr lang="en-US"/>
          </a:p>
        </p:txBody>
      </p:sp>
    </p:spTree>
    <p:extLst>
      <p:ext uri="{BB962C8B-B14F-4D97-AF65-F5344CB8AC3E}">
        <p14:creationId xmlns:p14="http://schemas.microsoft.com/office/powerpoint/2010/main" val="37346196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en.wikipedia.org/wiki/European_option" TargetMode="External"/><Relationship Id="rId2" Type="http://schemas.openxmlformats.org/officeDocument/2006/relationships/slide" Target="../slides/slide14.xml"/><Relationship Id="rId1" Type="http://schemas.openxmlformats.org/officeDocument/2006/relationships/notesMaster" Target="../notesMasters/notesMaster1.xml"/><Relationship Id="rId6" Type="http://schemas.openxmlformats.org/officeDocument/2006/relationships/hyperlink" Target="http://en.wikipedia.org/wiki/Exotic_option" TargetMode="External"/><Relationship Id="rId5" Type="http://schemas.openxmlformats.org/officeDocument/2006/relationships/hyperlink" Target="http://en.wikipedia.org/wiki/Underlying_instrument" TargetMode="External"/><Relationship Id="rId4" Type="http://schemas.openxmlformats.org/officeDocument/2006/relationships/hyperlink" Target="http://en.wikipedia.org/wiki/American_option" TargetMode="Externa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en.wikipedia.org/wiki/Mathematical_model" TargetMode="External"/><Relationship Id="rId2" Type="http://schemas.openxmlformats.org/officeDocument/2006/relationships/slide" Target="../slides/slide9.xml"/><Relationship Id="rId1" Type="http://schemas.openxmlformats.org/officeDocument/2006/relationships/notesMaster" Target="../notesMasters/notesMaster1.xml"/><Relationship Id="rId4" Type="http://schemas.openxmlformats.org/officeDocument/2006/relationships/hyperlink" Target="http://en.wikipedia.org/wiki/Interest_rate"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AD73B8C3-A209-4A55-9261-22C2A02B3159}" type="slidenum">
              <a:rPr lang="en-US" smtClean="0"/>
              <a:pPr/>
              <a:t>1</a:t>
            </a:fld>
            <a:endParaRPr lang="en-US"/>
          </a:p>
        </p:txBody>
      </p:sp>
    </p:spTree>
    <p:extLst>
      <p:ext uri="{BB962C8B-B14F-4D97-AF65-F5344CB8AC3E}">
        <p14:creationId xmlns:p14="http://schemas.microsoft.com/office/powerpoint/2010/main" val="35052085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AD73B8C3-A209-4A55-9261-22C2A02B3159}" type="slidenum">
              <a:rPr lang="en-US" smtClean="0"/>
              <a:pPr/>
              <a:t>10</a:t>
            </a:fld>
            <a:endParaRPr lang="en-US"/>
          </a:p>
        </p:txBody>
      </p:sp>
    </p:spTree>
    <p:extLst>
      <p:ext uri="{BB962C8B-B14F-4D97-AF65-F5344CB8AC3E}">
        <p14:creationId xmlns:p14="http://schemas.microsoft.com/office/powerpoint/2010/main" val="12184408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err="1" smtClean="0"/>
              <a:t>MtM</a:t>
            </a:r>
            <a:r>
              <a:rPr lang="en-GB" baseline="0" dirty="0" smtClean="0"/>
              <a:t> = market to market</a:t>
            </a:r>
            <a:endParaRPr lang="en-GB" dirty="0"/>
          </a:p>
        </p:txBody>
      </p:sp>
      <p:sp>
        <p:nvSpPr>
          <p:cNvPr id="4" name="Slide Number Placeholder 3"/>
          <p:cNvSpPr>
            <a:spLocks noGrp="1"/>
          </p:cNvSpPr>
          <p:nvPr>
            <p:ph type="sldNum" sz="quarter" idx="10"/>
          </p:nvPr>
        </p:nvSpPr>
        <p:spPr/>
        <p:txBody>
          <a:bodyPr/>
          <a:lstStyle/>
          <a:p>
            <a:fld id="{AD73B8C3-A209-4A55-9261-22C2A02B3159}" type="slidenum">
              <a:rPr lang="en-US" smtClean="0"/>
              <a:pPr/>
              <a:t>11</a:t>
            </a:fld>
            <a:endParaRPr lang="en-US"/>
          </a:p>
        </p:txBody>
      </p:sp>
    </p:spTree>
    <p:extLst>
      <p:ext uri="{BB962C8B-B14F-4D97-AF65-F5344CB8AC3E}">
        <p14:creationId xmlns:p14="http://schemas.microsoft.com/office/powerpoint/2010/main" val="34755348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AD73B8C3-A209-4A55-9261-22C2A02B3159}" type="slidenum">
              <a:rPr lang="en-US" smtClean="0"/>
              <a:pPr/>
              <a:t>13</a:t>
            </a:fld>
            <a:endParaRPr lang="en-US"/>
          </a:p>
        </p:txBody>
      </p:sp>
    </p:spTree>
    <p:extLst>
      <p:ext uri="{BB962C8B-B14F-4D97-AF65-F5344CB8AC3E}">
        <p14:creationId xmlns:p14="http://schemas.microsoft.com/office/powerpoint/2010/main" val="14963769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effectLst/>
              </a:rPr>
              <a:t>For Asian options the payoff is determined by the average underlying price over some pre-set period of time. This is different from the case of the usual </a:t>
            </a:r>
            <a:r>
              <a:rPr lang="en-GB" dirty="0" smtClean="0">
                <a:effectLst/>
                <a:hlinkClick r:id="rId3" action="ppaction://hlinkfile" tooltip="European option"/>
              </a:rPr>
              <a:t>European option</a:t>
            </a:r>
            <a:r>
              <a:rPr lang="en-GB" dirty="0" smtClean="0">
                <a:effectLst/>
              </a:rPr>
              <a:t> and </a:t>
            </a:r>
            <a:r>
              <a:rPr lang="en-GB" dirty="0" smtClean="0">
                <a:effectLst/>
                <a:hlinkClick r:id="rId4" action="ppaction://hlinkfile" tooltip="American option"/>
              </a:rPr>
              <a:t>American option</a:t>
            </a:r>
            <a:r>
              <a:rPr lang="en-GB" dirty="0" smtClean="0">
                <a:effectLst/>
              </a:rPr>
              <a:t>, where the payoff of the option contract depends on the price of the </a:t>
            </a:r>
            <a:r>
              <a:rPr lang="en-GB" dirty="0" smtClean="0">
                <a:effectLst/>
                <a:hlinkClick r:id="rId5" action="ppaction://hlinkfile" tooltip="Underlying instrument"/>
              </a:rPr>
              <a:t>underlying instrument</a:t>
            </a:r>
            <a:r>
              <a:rPr lang="en-GB" dirty="0" smtClean="0">
                <a:effectLst/>
              </a:rPr>
              <a:t> at exercise; Asian options are thus one of the basic forms of </a:t>
            </a:r>
            <a:r>
              <a:rPr lang="en-GB" dirty="0" smtClean="0">
                <a:effectLst/>
                <a:hlinkClick r:id="rId6" action="ppaction://hlinkfile" tooltip="Exotic option"/>
              </a:rPr>
              <a:t>exotic options</a:t>
            </a:r>
            <a:r>
              <a:rPr lang="en-GB" dirty="0" smtClean="0">
                <a:effectLst/>
              </a:rPr>
              <a:t>.</a:t>
            </a:r>
          </a:p>
          <a:p>
            <a:endParaRPr lang="en-GB" dirty="0"/>
          </a:p>
        </p:txBody>
      </p:sp>
      <p:sp>
        <p:nvSpPr>
          <p:cNvPr id="4" name="Slide Number Placeholder 3"/>
          <p:cNvSpPr>
            <a:spLocks noGrp="1"/>
          </p:cNvSpPr>
          <p:nvPr>
            <p:ph type="sldNum" sz="quarter" idx="10"/>
          </p:nvPr>
        </p:nvSpPr>
        <p:spPr/>
        <p:txBody>
          <a:bodyPr/>
          <a:lstStyle/>
          <a:p>
            <a:fld id="{AD73B8C3-A209-4A55-9261-22C2A02B3159}" type="slidenum">
              <a:rPr lang="en-US" smtClean="0"/>
              <a:pPr/>
              <a:t>14</a:t>
            </a:fld>
            <a:endParaRPr lang="en-US"/>
          </a:p>
        </p:txBody>
      </p:sp>
    </p:spTree>
    <p:extLst>
      <p:ext uri="{BB962C8B-B14F-4D97-AF65-F5344CB8AC3E}">
        <p14:creationId xmlns:p14="http://schemas.microsoft.com/office/powerpoint/2010/main" val="41152063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Example of 70 times</a:t>
            </a:r>
            <a:r>
              <a:rPr lang="en-GB" baseline="0" dirty="0" smtClean="0"/>
              <a:t> speed-up with GPUs, compared to CPUs.</a:t>
            </a:r>
            <a:endParaRPr lang="en-GB" dirty="0"/>
          </a:p>
        </p:txBody>
      </p:sp>
      <p:sp>
        <p:nvSpPr>
          <p:cNvPr id="4" name="Slide Number Placeholder 3"/>
          <p:cNvSpPr>
            <a:spLocks noGrp="1"/>
          </p:cNvSpPr>
          <p:nvPr>
            <p:ph type="sldNum" sz="quarter" idx="10"/>
          </p:nvPr>
        </p:nvSpPr>
        <p:spPr/>
        <p:txBody>
          <a:bodyPr/>
          <a:lstStyle/>
          <a:p>
            <a:fld id="{AD73B8C3-A209-4A55-9261-22C2A02B3159}" type="slidenum">
              <a:rPr lang="en-US" smtClean="0"/>
              <a:pPr/>
              <a:t>15</a:t>
            </a:fld>
            <a:endParaRPr lang="en-US"/>
          </a:p>
        </p:txBody>
      </p:sp>
    </p:spTree>
    <p:extLst>
      <p:ext uri="{BB962C8B-B14F-4D97-AF65-F5344CB8AC3E}">
        <p14:creationId xmlns:p14="http://schemas.microsoft.com/office/powerpoint/2010/main" val="5333943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6"/>
          <p:cNvSpPr>
            <a:spLocks noGrp="1" noChangeArrowheads="1"/>
          </p:cNvSpPr>
          <p:nvPr>
            <p:ph type="ftr" sz="quarter" idx="4"/>
          </p:nvPr>
        </p:nvSpPr>
        <p:spPr>
          <a:noFill/>
        </p:spPr>
        <p:txBody>
          <a:bodyPr/>
          <a:lstStyle/>
          <a:p>
            <a:r>
              <a:rPr lang="en-GB" dirty="0" smtClean="0">
                <a:latin typeface="Arial" pitchFamily="34" charset="0"/>
              </a:rPr>
              <a:t>The MathWorks</a:t>
            </a:r>
          </a:p>
        </p:txBody>
      </p:sp>
      <p:sp>
        <p:nvSpPr>
          <p:cNvPr id="47107" name="Rectangle 7"/>
          <p:cNvSpPr>
            <a:spLocks noGrp="1" noChangeArrowheads="1"/>
          </p:cNvSpPr>
          <p:nvPr>
            <p:ph type="sldNum" sz="quarter" idx="5"/>
          </p:nvPr>
        </p:nvSpPr>
        <p:spPr>
          <a:noFill/>
        </p:spPr>
        <p:txBody>
          <a:bodyPr/>
          <a:lstStyle/>
          <a:p>
            <a:fld id="{F2D5B48D-0EED-4FF0-8C8B-24DAC09E27BD}" type="slidenum">
              <a:rPr lang="en-GB" smtClean="0">
                <a:latin typeface="Arial" pitchFamily="34" charset="0"/>
              </a:rPr>
              <a:pPr/>
              <a:t>17</a:t>
            </a:fld>
            <a:endParaRPr lang="en-GB" dirty="0" smtClean="0">
              <a:latin typeface="Arial" pitchFamily="34" charset="0"/>
            </a:endParaRPr>
          </a:p>
        </p:txBody>
      </p:sp>
      <p:sp>
        <p:nvSpPr>
          <p:cNvPr id="47108" name="Rectangle 2"/>
          <p:cNvSpPr>
            <a:spLocks noGrp="1" noRot="1" noChangeAspect="1" noChangeArrowheads="1" noTextEdit="1"/>
          </p:cNvSpPr>
          <p:nvPr>
            <p:ph type="sldImg"/>
          </p:nvPr>
        </p:nvSpPr>
        <p:spPr>
          <a:xfrm>
            <a:off x="3134308" y="610091"/>
            <a:ext cx="3651621" cy="2513865"/>
          </a:xfrm>
          <a:ln/>
        </p:spPr>
      </p:sp>
      <p:sp>
        <p:nvSpPr>
          <p:cNvPr id="47109" name="Rectangle 3"/>
          <p:cNvSpPr>
            <a:spLocks noGrp="1" noChangeArrowheads="1"/>
          </p:cNvSpPr>
          <p:nvPr>
            <p:ph type="body" idx="1"/>
          </p:nvPr>
        </p:nvSpPr>
        <p:spPr>
          <a:xfrm>
            <a:off x="364072" y="3296758"/>
            <a:ext cx="6092970" cy="4937087"/>
          </a:xfrm>
          <a:noFill/>
          <a:ln/>
        </p:spPr>
        <p:txBody>
          <a:bodyPr/>
          <a:lstStyle/>
          <a:p>
            <a:pPr eaLnBrk="1" hangingPunct="1"/>
            <a:r>
              <a:rPr lang="en-US" dirty="0" smtClean="0">
                <a:latin typeface="Times"/>
              </a:rPr>
              <a:t>This slide is a high-level overview of the</a:t>
            </a:r>
            <a:r>
              <a:rPr lang="en-US" baseline="0" dirty="0" smtClean="0">
                <a:latin typeface="Times"/>
              </a:rPr>
              <a:t> parallel computing tools.</a:t>
            </a:r>
          </a:p>
          <a:p>
            <a:pPr eaLnBrk="1" hangingPunct="1"/>
            <a:endParaRPr lang="en-US" baseline="0" dirty="0" smtClean="0">
              <a:latin typeface="Times"/>
            </a:endParaRPr>
          </a:p>
          <a:p>
            <a:pPr eaLnBrk="1" hangingPunct="1"/>
            <a:r>
              <a:rPr lang="en-US" baseline="0" dirty="0" smtClean="0">
                <a:latin typeface="Times"/>
              </a:rPr>
              <a:t>The MATLAB membrane </a:t>
            </a:r>
            <a:r>
              <a:rPr lang="en-US" baseline="0" dirty="0" smtClean="0">
                <a:latin typeface="Times"/>
                <a:sym typeface="Wingdings" pitchFamily="2" charset="2"/>
              </a:rPr>
              <a:t> This is you, sitting at your desktop (or laptop) with your MATLAB open.</a:t>
            </a:r>
          </a:p>
          <a:p>
            <a:pPr eaLnBrk="1" hangingPunct="1"/>
            <a:endParaRPr lang="en-US" baseline="0" dirty="0" smtClean="0">
              <a:latin typeface="Times"/>
              <a:sym typeface="Wingdings" pitchFamily="2" charset="2"/>
            </a:endParaRPr>
          </a:p>
          <a:p>
            <a:pPr eaLnBrk="1" hangingPunct="1"/>
            <a:r>
              <a:rPr lang="en-US" baseline="0" dirty="0" smtClean="0">
                <a:latin typeface="Times"/>
                <a:sym typeface="Wingdings" pitchFamily="2" charset="2"/>
              </a:rPr>
              <a:t>*Click*</a:t>
            </a:r>
          </a:p>
          <a:p>
            <a:pPr eaLnBrk="1" hangingPunct="1"/>
            <a:endParaRPr lang="en-US" baseline="0" dirty="0" smtClean="0">
              <a:latin typeface="Times"/>
              <a:sym typeface="Wingdings" pitchFamily="2" charset="2"/>
            </a:endParaRPr>
          </a:p>
          <a:p>
            <a:pPr eaLnBrk="1" hangingPunct="1"/>
            <a:r>
              <a:rPr lang="en-US" baseline="0" dirty="0" smtClean="0">
                <a:latin typeface="Times"/>
                <a:sym typeface="Wingdings" pitchFamily="2" charset="2"/>
              </a:rPr>
              <a:t>With Parallel Computing Toolbox, it allows you to start up a pool of MATLAB workers to distribute your work. The toolbox allows you to open up to 8workers, and on a multi-core machine, you can fully utilize your cores. You can think of these workers as “head-less” MATLABs which you can control with your client MATLAB.</a:t>
            </a:r>
          </a:p>
          <a:p>
            <a:pPr eaLnBrk="1" hangingPunct="1"/>
            <a:endParaRPr lang="en-US" baseline="0" dirty="0" smtClean="0">
              <a:latin typeface="Times"/>
              <a:sym typeface="Wingdings" pitchFamily="2" charset="2"/>
            </a:endParaRPr>
          </a:p>
          <a:p>
            <a:pPr eaLnBrk="1" hangingPunct="1"/>
            <a:r>
              <a:rPr lang="en-US" baseline="0" dirty="0" smtClean="0">
                <a:latin typeface="Times"/>
                <a:sym typeface="Wingdings" pitchFamily="2" charset="2"/>
              </a:rPr>
              <a:t>The nice thing about this set up is that if you ever want to scale up to a cluster environment,</a:t>
            </a:r>
          </a:p>
          <a:p>
            <a:pPr eaLnBrk="1" hangingPunct="1"/>
            <a:endParaRPr lang="en-US" baseline="0" dirty="0" smtClean="0">
              <a:latin typeface="Times"/>
              <a:sym typeface="Wingdings" pitchFamily="2" charset="2"/>
            </a:endParaRPr>
          </a:p>
          <a:p>
            <a:pPr eaLnBrk="1" hangingPunct="1"/>
            <a:r>
              <a:rPr lang="en-US" baseline="0" dirty="0" smtClean="0">
                <a:latin typeface="Times"/>
                <a:sym typeface="Wingdings" pitchFamily="2" charset="2"/>
              </a:rPr>
              <a:t>*Click*</a:t>
            </a:r>
          </a:p>
          <a:p>
            <a:pPr eaLnBrk="1" hangingPunct="1"/>
            <a:endParaRPr lang="en-US" baseline="0" dirty="0" smtClean="0">
              <a:latin typeface="Times"/>
              <a:sym typeface="Wingdings" pitchFamily="2" charset="2"/>
            </a:endParaRPr>
          </a:p>
          <a:p>
            <a:pPr eaLnBrk="1" hangingPunct="1"/>
            <a:r>
              <a:rPr lang="en-US" baseline="0" dirty="0" smtClean="0">
                <a:latin typeface="Times"/>
                <a:sym typeface="Wingdings" pitchFamily="2" charset="2"/>
              </a:rPr>
              <a:t>the same Parallel Computing Toolbox can be used to communicate to MATLAB workers that reside on external networked computers. In this scenario, the workers are installations of MATLAB Distributed Computing Server. But the user can interact with the external MATLAB workers the same way they interact with the internal MATLAB workers</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Each has their trade-offs:</a:t>
            </a:r>
          </a:p>
          <a:p>
            <a:pPr marL="171450" indent="-171450">
              <a:buFontTx/>
              <a:buChar char="-"/>
            </a:pPr>
            <a:r>
              <a:rPr lang="en-GB" dirty="0" smtClean="0"/>
              <a:t>Which</a:t>
            </a:r>
            <a:r>
              <a:rPr lang="en-GB" baseline="0" dirty="0" smtClean="0"/>
              <a:t> is best?</a:t>
            </a:r>
          </a:p>
          <a:p>
            <a:pPr marL="628650" lvl="1" indent="-171450">
              <a:buFontTx/>
              <a:buChar char="-"/>
            </a:pPr>
            <a:r>
              <a:rPr lang="en-GB" baseline="0" dirty="0" smtClean="0"/>
              <a:t>Accuracy</a:t>
            </a:r>
          </a:p>
          <a:p>
            <a:pPr marL="628650" lvl="1" indent="-171450">
              <a:buFontTx/>
              <a:buChar char="-"/>
            </a:pPr>
            <a:r>
              <a:rPr lang="en-GB" baseline="0" dirty="0" smtClean="0"/>
              <a:t>Evaluation speed</a:t>
            </a:r>
          </a:p>
          <a:p>
            <a:pPr marL="628650" lvl="1" indent="-171450">
              <a:buFontTx/>
              <a:buChar char="-"/>
            </a:pPr>
            <a:r>
              <a:rPr lang="en-GB" baseline="0" dirty="0" smtClean="0"/>
              <a:t>Implementation speed</a:t>
            </a:r>
          </a:p>
          <a:p>
            <a:pPr marL="628650" lvl="1" indent="-171450">
              <a:buFontTx/>
              <a:buChar char="-"/>
            </a:pPr>
            <a:r>
              <a:rPr lang="en-GB" baseline="0" dirty="0" smtClean="0"/>
              <a:t>Robustness</a:t>
            </a:r>
          </a:p>
          <a:p>
            <a:pPr marL="628650" lvl="1" indent="-171450">
              <a:buFontTx/>
              <a:buChar char="-"/>
            </a:pPr>
            <a:r>
              <a:rPr lang="en-GB" baseline="0" dirty="0" smtClean="0"/>
              <a:t>Generality</a:t>
            </a:r>
          </a:p>
          <a:p>
            <a:pPr marL="628650" lvl="1" indent="-171450">
              <a:buFontTx/>
              <a:buChar char="-"/>
            </a:pPr>
            <a:r>
              <a:rPr lang="en-GB" baseline="0" dirty="0" smtClean="0"/>
              <a:t>Simplicity</a:t>
            </a:r>
            <a:endParaRPr lang="en-GB" dirty="0"/>
          </a:p>
        </p:txBody>
      </p:sp>
      <p:sp>
        <p:nvSpPr>
          <p:cNvPr id="4" name="Slide Number Placeholder 3"/>
          <p:cNvSpPr>
            <a:spLocks noGrp="1"/>
          </p:cNvSpPr>
          <p:nvPr>
            <p:ph type="sldNum" sz="quarter" idx="10"/>
          </p:nvPr>
        </p:nvSpPr>
        <p:spPr/>
        <p:txBody>
          <a:bodyPr/>
          <a:lstStyle/>
          <a:p>
            <a:fld id="{AD73B8C3-A209-4A55-9261-22C2A02B3159}" type="slidenum">
              <a:rPr lang="en-US" smtClean="0"/>
              <a:pPr/>
              <a:t>18</a:t>
            </a:fld>
            <a:endParaRPr lang="en-US"/>
          </a:p>
        </p:txBody>
      </p:sp>
    </p:spTree>
    <p:extLst>
      <p:ext uri="{BB962C8B-B14F-4D97-AF65-F5344CB8AC3E}">
        <p14:creationId xmlns:p14="http://schemas.microsoft.com/office/powerpoint/2010/main" val="16050268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AD73B8C3-A209-4A55-9261-22C2A02B3159}" type="slidenum">
              <a:rPr lang="en-US" smtClean="0"/>
              <a:pPr/>
              <a:t>2</a:t>
            </a:fld>
            <a:endParaRPr lang="en-US"/>
          </a:p>
        </p:txBody>
      </p:sp>
    </p:spTree>
    <p:extLst>
      <p:ext uri="{BB962C8B-B14F-4D97-AF65-F5344CB8AC3E}">
        <p14:creationId xmlns:p14="http://schemas.microsoft.com/office/powerpoint/2010/main" val="38167262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dirty="0" smtClean="0"/>
              <a:t>Quants – developers of sophisticated trading models and tools</a:t>
            </a:r>
          </a:p>
          <a:p>
            <a:pPr lvl="0"/>
            <a:r>
              <a:rPr lang="en-US" sz="1200" dirty="0" smtClean="0"/>
              <a:t>Traders – use quant tools or build simpler trading models themselves</a:t>
            </a:r>
          </a:p>
          <a:p>
            <a:endParaRPr lang="en-US" dirty="0" smtClean="0"/>
          </a:p>
          <a:p>
            <a:pPr marL="228600" indent="-228600">
              <a:buAutoNum type="arabicParenR"/>
            </a:pPr>
            <a:r>
              <a:rPr lang="en-US" dirty="0" err="1" smtClean="0"/>
              <a:t>Hil</a:t>
            </a:r>
            <a:r>
              <a:rPr lang="en-US" dirty="0" smtClean="0"/>
              <a:t> – someone bringing historical data, has a trading strategy</a:t>
            </a:r>
            <a:r>
              <a:rPr lang="en-US" baseline="0" dirty="0" smtClean="0"/>
              <a:t> (typically in Excel), that trading strategy may or may not be plugged in trading system directly. Then you have a trading strategy, but you have to cut and paste data and equations/calculations (Excel does not have XTRADER interface). There is not a lot of math in this case.</a:t>
            </a:r>
          </a:p>
          <a:p>
            <a:pPr marL="228600" indent="-228600">
              <a:buAutoNum type="arabicParenR"/>
            </a:pPr>
            <a:r>
              <a:rPr lang="en-US" dirty="0" smtClean="0"/>
              <a:t>Desktop algorithmic trading</a:t>
            </a:r>
            <a:r>
              <a:rPr lang="en-US" baseline="0" dirty="0" smtClean="0"/>
              <a:t> system: you develop algorithm in C/C++ or Java, etc. Sometimes a trading platform itself may have a language. It allows you to take your algorithm, grab historical data, even live market data,  make trading decisions and execute them on a trading platform. The trader himself can be monitoring multiple strategies at the same time and stop trading if something is going wrong. Development time can be long.  Other pains are similar to the previous case.</a:t>
            </a:r>
          </a:p>
        </p:txBody>
      </p:sp>
      <p:sp>
        <p:nvSpPr>
          <p:cNvPr id="4" name="Slide Number Placeholder 3"/>
          <p:cNvSpPr>
            <a:spLocks noGrp="1"/>
          </p:cNvSpPr>
          <p:nvPr>
            <p:ph type="sldNum" sz="quarter" idx="10"/>
          </p:nvPr>
        </p:nvSpPr>
        <p:spPr/>
        <p:txBody>
          <a:bodyPr/>
          <a:lstStyle/>
          <a:p>
            <a:fld id="{AD73B8C3-A209-4A55-9261-22C2A02B3159}" type="slidenum">
              <a:rPr lang="en-US" smtClean="0"/>
              <a:pPr/>
              <a:t>3</a:t>
            </a:fld>
            <a:endParaRPr lang="en-US"/>
          </a:p>
        </p:txBody>
      </p:sp>
    </p:spTree>
    <p:extLst>
      <p:ext uri="{BB962C8B-B14F-4D97-AF65-F5344CB8AC3E}">
        <p14:creationId xmlns:p14="http://schemas.microsoft.com/office/powerpoint/2010/main" val="15334113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This slide shows where MATLAB</a:t>
            </a:r>
            <a:r>
              <a:rPr lang="en-GB" baseline="0" dirty="0" smtClean="0"/>
              <a:t> fits in the Desktop Trading. We can see how the arrows change between different components. MATLAB has direct connection to Trading Technologies X_TRADER and Bloomberg. With ML you can automate processes, much more sophisticated libraries with advanced functionality – enables rapid prototyping, provides scalability in terms of number of algorithms you can run at the same time and the size of the problems.</a:t>
            </a:r>
          </a:p>
          <a:p>
            <a:endParaRPr lang="en-GB" baseline="0" dirty="0" smtClean="0"/>
          </a:p>
          <a:p>
            <a:r>
              <a:rPr lang="en-GB" baseline="0" dirty="0" smtClean="0"/>
              <a:t>The key takeaway: advanced visualisation and </a:t>
            </a:r>
            <a:r>
              <a:rPr lang="en-GB" baseline="0" dirty="0" err="1" smtClean="0"/>
              <a:t>backtesting</a:t>
            </a:r>
            <a:r>
              <a:rPr lang="en-GB" baseline="0" dirty="0" smtClean="0"/>
              <a:t> capabilities.</a:t>
            </a:r>
          </a:p>
          <a:p>
            <a:endParaRPr lang="en-GB" baseline="0" dirty="0" smtClean="0"/>
          </a:p>
          <a:p>
            <a:r>
              <a:rPr lang="en-GB" baseline="0" dirty="0" smtClean="0"/>
              <a:t>Trading TB allows reuse of algorithms across trading systems: if someone is using X_TRADER and someone else Bloomberg, ML can be used as a general trading platform. Take your algorithm and separate it from the trading system where it is used. The trading systems become more of an execution venue.</a:t>
            </a:r>
            <a:endParaRPr lang="en-GB" dirty="0"/>
          </a:p>
        </p:txBody>
      </p:sp>
      <p:sp>
        <p:nvSpPr>
          <p:cNvPr id="4" name="Slide Number Placeholder 3"/>
          <p:cNvSpPr>
            <a:spLocks noGrp="1"/>
          </p:cNvSpPr>
          <p:nvPr>
            <p:ph type="sldNum" sz="quarter" idx="10"/>
          </p:nvPr>
        </p:nvSpPr>
        <p:spPr/>
        <p:txBody>
          <a:bodyPr/>
          <a:lstStyle/>
          <a:p>
            <a:fld id="{AD73B8C3-A209-4A55-9261-22C2A02B3159}" type="slidenum">
              <a:rPr lang="en-US" smtClean="0"/>
              <a:pPr/>
              <a:t>4</a:t>
            </a:fld>
            <a:endParaRPr lang="en-US"/>
          </a:p>
        </p:txBody>
      </p:sp>
    </p:spTree>
    <p:extLst>
      <p:ext uri="{BB962C8B-B14F-4D97-AF65-F5344CB8AC3E}">
        <p14:creationId xmlns:p14="http://schemas.microsoft.com/office/powerpoint/2010/main" val="10678145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Slide Image Placeholder 1"/>
          <p:cNvSpPr>
            <a:spLocks noGrp="1" noRot="1" noChangeAspect="1"/>
          </p:cNvSpPr>
          <p:nvPr>
            <p:ph type="sldImg"/>
          </p:nvPr>
        </p:nvSpPr>
        <p:spPr bwMode="auto">
          <a:noFill/>
          <a:ln>
            <a:solidFill>
              <a:srgbClr val="000000"/>
            </a:solidFill>
            <a:miter lim="800000"/>
            <a:headEnd/>
            <a:tailEnd/>
          </a:ln>
        </p:spPr>
      </p:sp>
      <p:sp>
        <p:nvSpPr>
          <p:cNvPr id="3" name="Notes Placeholder 2"/>
          <p:cNvSpPr>
            <a:spLocks noGrp="1"/>
          </p:cNvSpPr>
          <p:nvPr>
            <p:ph type="body" idx="1"/>
          </p:nvPr>
        </p:nvSpPr>
        <p:spPr/>
        <p:txBody>
          <a:bodyPr>
            <a:normAutofit lnSpcReduction="10000"/>
          </a:bodyPr>
          <a:lstStyle/>
          <a:p>
            <a:pPr>
              <a:defRPr/>
            </a:pPr>
            <a:endParaRPr lang="en-US" dirty="0" smtClean="0"/>
          </a:p>
        </p:txBody>
      </p:sp>
      <p:sp>
        <p:nvSpPr>
          <p:cNvPr id="36867"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0B6039A7-2EFF-4A59-AF14-19C17BA8D36B}" type="slidenum">
              <a:rPr lang="en-US">
                <a:cs typeface="Arial" pitchFamily="34" charset="0"/>
              </a:rPr>
              <a:pPr fontAlgn="base">
                <a:spcBef>
                  <a:spcPct val="0"/>
                </a:spcBef>
                <a:spcAft>
                  <a:spcPct val="0"/>
                </a:spcAft>
              </a:pPr>
              <a:t>5</a:t>
            </a:fld>
            <a:endParaRPr lang="en-US">
              <a:cs typeface="Arial"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Slide Image Placeholder 1"/>
          <p:cNvSpPr>
            <a:spLocks noGrp="1" noRot="1" noChangeAspect="1"/>
          </p:cNvSpPr>
          <p:nvPr>
            <p:ph type="sldImg"/>
          </p:nvPr>
        </p:nvSpPr>
        <p:spPr bwMode="auto">
          <a:noFill/>
          <a:ln>
            <a:solidFill>
              <a:srgbClr val="000000"/>
            </a:solidFill>
            <a:miter lim="800000"/>
            <a:headEnd/>
            <a:tailEnd/>
          </a:ln>
        </p:spPr>
      </p:sp>
      <p:sp>
        <p:nvSpPr>
          <p:cNvPr id="3" name="Notes Placeholder 2"/>
          <p:cNvSpPr>
            <a:spLocks noGrp="1"/>
          </p:cNvSpPr>
          <p:nvPr>
            <p:ph type="body" idx="1"/>
          </p:nvPr>
        </p:nvSpPr>
        <p:spPr/>
        <p:txBody>
          <a:bodyPr>
            <a:normAutofit lnSpcReduction="10000"/>
          </a:bodyPr>
          <a:lstStyle/>
          <a:p>
            <a:pPr>
              <a:defRPr/>
            </a:pPr>
            <a:r>
              <a:rPr lang="en-US" dirty="0" smtClean="0"/>
              <a:t>Traders take historical</a:t>
            </a:r>
            <a:r>
              <a:rPr lang="en-US" baseline="0" dirty="0" smtClean="0"/>
              <a:t> data, they develop a trading strategy in ML, they </a:t>
            </a:r>
            <a:r>
              <a:rPr lang="en-US" baseline="0" dirty="0" err="1" smtClean="0"/>
              <a:t>backtest</a:t>
            </a:r>
            <a:r>
              <a:rPr lang="en-US" baseline="0" dirty="0" smtClean="0"/>
              <a:t> it and look at the profit/loss and risk exposure. When you want to implement this into a live trading system, you need to connect to live data feed, the decision engine makes the decision for you and then execution venue: sending the trade to some place where it can be executed. </a:t>
            </a:r>
          </a:p>
          <a:p>
            <a:pPr>
              <a:defRPr/>
            </a:pPr>
            <a:endParaRPr lang="en-US" baseline="0" dirty="0" smtClean="0"/>
          </a:p>
          <a:p>
            <a:pPr>
              <a:defRPr/>
            </a:pPr>
            <a:r>
              <a:rPr lang="en-US" baseline="0" dirty="0" smtClean="0"/>
              <a:t>The wall is now removed: now we have complete connectivity to the real market data from exchanges, as well as the execution system. When you are trading, you need to know what is the exact current price that you are trading against. </a:t>
            </a:r>
            <a:r>
              <a:rPr lang="en-US" baseline="0" dirty="0" err="1" smtClean="0"/>
              <a:t>Datafeed</a:t>
            </a:r>
            <a:r>
              <a:rPr lang="en-US" baseline="0" dirty="0" smtClean="0"/>
              <a:t> TB gives you consolidated feeds from exchanges - the current price across many markets with Thomson Reuters or Bloomberg.</a:t>
            </a:r>
            <a:endParaRPr lang="en-US" dirty="0" smtClean="0"/>
          </a:p>
          <a:p>
            <a:pPr>
              <a:defRPr/>
            </a:pPr>
            <a:endParaRPr lang="en-US" dirty="0" smtClean="0"/>
          </a:p>
        </p:txBody>
      </p:sp>
      <p:sp>
        <p:nvSpPr>
          <p:cNvPr id="36867"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0B6039A7-2EFF-4A59-AF14-19C17BA8D36B}" type="slidenum">
              <a:rPr lang="en-US">
                <a:cs typeface="Arial" pitchFamily="34" charset="0"/>
              </a:rPr>
              <a:pPr fontAlgn="base">
                <a:spcBef>
                  <a:spcPct val="0"/>
                </a:spcBef>
                <a:spcAft>
                  <a:spcPct val="0"/>
                </a:spcAft>
              </a:pPr>
              <a:t>6</a:t>
            </a:fld>
            <a:endParaRPr lang="en-US">
              <a:cs typeface="Arial"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a:t>
            </a:r>
            <a:r>
              <a:rPr lang="en-US" baseline="0" dirty="0" smtClean="0"/>
              <a:t> does the Trading TB REALLY do? Allows you to connect ML (your algorithms) to 2 different  exchanges: public exchanges and on-the-counter: from investor to investor or large bank to large bank, usually trading more </a:t>
            </a:r>
            <a:r>
              <a:rPr lang="en-US" baseline="0" dirty="0" err="1" smtClean="0"/>
              <a:t>customised</a:t>
            </a:r>
            <a:r>
              <a:rPr lang="en-US" baseline="0" dirty="0" smtClean="0"/>
              <a:t> deals. Trading TB allows you to trade on both markets (with X_TRADER and Bloomberg EMSX). Bloomberg EMSX supports all kinds of brokers, so you can trade to your preferred broker.</a:t>
            </a:r>
          </a:p>
          <a:p>
            <a:endParaRPr lang="en-US" baseline="0" dirty="0" smtClean="0"/>
          </a:p>
          <a:p>
            <a:r>
              <a:rPr lang="en-US" baseline="0" dirty="0" smtClean="0"/>
              <a:t>3 types of trading applications:</a:t>
            </a:r>
          </a:p>
          <a:p>
            <a:pPr marL="228600" indent="-228600">
              <a:buAutoNum type="arabicParenR"/>
            </a:pPr>
            <a:r>
              <a:rPr lang="en-US" baseline="0" dirty="0" smtClean="0"/>
              <a:t>Risk engine (risk manager). Looking at minimizing the risk of operations of an organization. They would trade instruments to hedge other instruments, or warn portfolio manager of exposure.</a:t>
            </a:r>
          </a:p>
          <a:p>
            <a:pPr marL="228600" indent="-228600">
              <a:buAutoNum type="arabicParenR"/>
            </a:pPr>
            <a:r>
              <a:rPr lang="en-US" baseline="0" dirty="0" smtClean="0"/>
              <a:t>Pricing Engine. How to price things in OTC market with a low liquidity? They use algorithms to estimate what the price is and make decision whether to buy/sell. (e.g. a property)</a:t>
            </a:r>
          </a:p>
          <a:p>
            <a:pPr marL="228600" indent="-228600">
              <a:buAutoNum type="arabicParenR"/>
            </a:pPr>
            <a:r>
              <a:rPr lang="en-US" baseline="0" dirty="0" smtClean="0"/>
              <a:t>Trading Engine. Portfolio you are looking to manage and use different trading strategies.</a:t>
            </a:r>
            <a:endParaRPr lang="en-US" dirty="0"/>
          </a:p>
        </p:txBody>
      </p:sp>
      <p:sp>
        <p:nvSpPr>
          <p:cNvPr id="4" name="Slide Number Placeholder 3"/>
          <p:cNvSpPr>
            <a:spLocks noGrp="1"/>
          </p:cNvSpPr>
          <p:nvPr>
            <p:ph type="sldNum" sz="quarter" idx="10"/>
          </p:nvPr>
        </p:nvSpPr>
        <p:spPr/>
        <p:txBody>
          <a:bodyPr/>
          <a:lstStyle/>
          <a:p>
            <a:fld id="{AD73B8C3-A209-4A55-9261-22C2A02B3159}" type="slidenum">
              <a:rPr lang="en-US" smtClean="0"/>
              <a:pPr/>
              <a:t>7</a:t>
            </a:fld>
            <a:endParaRPr lang="en-US"/>
          </a:p>
        </p:txBody>
      </p:sp>
    </p:spTree>
    <p:extLst>
      <p:ext uri="{BB962C8B-B14F-4D97-AF65-F5344CB8AC3E}">
        <p14:creationId xmlns:p14="http://schemas.microsoft.com/office/powerpoint/2010/main" val="28082218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CVA expected loss of an OTC instrument due to counterparty default</a:t>
            </a:r>
            <a:endParaRPr lang="en-GB" dirty="0"/>
          </a:p>
        </p:txBody>
      </p:sp>
      <p:sp>
        <p:nvSpPr>
          <p:cNvPr id="4" name="Slide Number Placeholder 3"/>
          <p:cNvSpPr>
            <a:spLocks noGrp="1"/>
          </p:cNvSpPr>
          <p:nvPr>
            <p:ph type="sldNum" sz="quarter" idx="10"/>
          </p:nvPr>
        </p:nvSpPr>
        <p:spPr/>
        <p:txBody>
          <a:bodyPr/>
          <a:lstStyle/>
          <a:p>
            <a:fld id="{AD73B8C3-A209-4A55-9261-22C2A02B3159}" type="slidenum">
              <a:rPr lang="en-US" smtClean="0"/>
              <a:pPr/>
              <a:t>8</a:t>
            </a:fld>
            <a:endParaRPr lang="en-US"/>
          </a:p>
        </p:txBody>
      </p:sp>
    </p:spTree>
    <p:extLst>
      <p:ext uri="{BB962C8B-B14F-4D97-AF65-F5344CB8AC3E}">
        <p14:creationId xmlns:p14="http://schemas.microsoft.com/office/powerpoint/2010/main" val="17910827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u="none" strike="noStrike" kern="1200" baseline="0" dirty="0" smtClean="0">
                <a:solidFill>
                  <a:schemeClr val="tx1"/>
                </a:solidFill>
                <a:latin typeface="+mn-lt"/>
                <a:ea typeface="+mn-ea"/>
                <a:cs typeface="+mn-cs"/>
              </a:rPr>
              <a:t>The credit </a:t>
            </a:r>
            <a:r>
              <a:rPr lang="en-GB" sz="1200" b="1" i="0" u="none" strike="noStrike" kern="1200" baseline="0" dirty="0" smtClean="0">
                <a:solidFill>
                  <a:schemeClr val="tx1"/>
                </a:solidFill>
                <a:latin typeface="+mn-lt"/>
                <a:ea typeface="+mn-ea"/>
                <a:cs typeface="+mn-cs"/>
              </a:rPr>
              <a:t>exposure</a:t>
            </a:r>
            <a:r>
              <a:rPr lang="en-GB" sz="1200" b="0" i="0" u="none" strike="noStrike" kern="1200" baseline="0" dirty="0" smtClean="0">
                <a:solidFill>
                  <a:schemeClr val="tx1"/>
                </a:solidFill>
                <a:latin typeface="+mn-lt"/>
                <a:ea typeface="+mn-ea"/>
                <a:cs typeface="+mn-cs"/>
              </a:rPr>
              <a:t> of a bank that has a single derivative contract with a counterparty is the maximum of the contract’s market value and zero.</a:t>
            </a:r>
          </a:p>
          <a:p>
            <a:endParaRPr lang="en-GB" sz="1200" b="0" i="0" u="none" strike="noStrike" kern="1200" baseline="0" dirty="0" smtClean="0">
              <a:solidFill>
                <a:schemeClr val="tx1"/>
              </a:solidFill>
              <a:latin typeface="+mn-lt"/>
              <a:ea typeface="+mn-ea"/>
              <a:cs typeface="+mn-cs"/>
            </a:endParaRPr>
          </a:p>
          <a:p>
            <a:r>
              <a:rPr lang="en-GB" sz="1200" b="0" i="0" u="none" strike="noStrike" kern="1200" baseline="0" dirty="0" smtClean="0">
                <a:solidFill>
                  <a:schemeClr val="tx1"/>
                </a:solidFill>
                <a:latin typeface="+mn-lt"/>
                <a:ea typeface="+mn-ea"/>
                <a:cs typeface="+mn-cs"/>
              </a:rPr>
              <a:t>A </a:t>
            </a:r>
            <a:r>
              <a:rPr lang="en-GB" sz="1200" b="1" i="0" u="none" strike="noStrike" kern="1200" baseline="0" dirty="0" smtClean="0">
                <a:solidFill>
                  <a:schemeClr val="tx1"/>
                </a:solidFill>
                <a:latin typeface="+mn-lt"/>
                <a:ea typeface="+mn-ea"/>
                <a:cs typeface="+mn-cs"/>
              </a:rPr>
              <a:t>netting</a:t>
            </a:r>
            <a:r>
              <a:rPr lang="en-GB" sz="1200" b="0" i="0" u="none" strike="noStrike" kern="1200" baseline="0" dirty="0" smtClean="0">
                <a:solidFill>
                  <a:schemeClr val="tx1"/>
                </a:solidFill>
                <a:latin typeface="+mn-lt"/>
                <a:ea typeface="+mn-ea"/>
                <a:cs typeface="+mn-cs"/>
              </a:rPr>
              <a:t> agreement is a legally binding contract between two counterparties that, in the event of default, allows aggregation of transactions between two counterparties – i.e., transactions with negative value can be used to offset the ones with positive value and only the net positive value represents credit exposure at the time of default.</a:t>
            </a:r>
          </a:p>
          <a:p>
            <a:endParaRPr lang="en-GB" sz="1200" b="0" i="0" u="none" strike="noStrike" kern="1200" baseline="0" dirty="0" smtClean="0">
              <a:solidFill>
                <a:schemeClr val="tx1"/>
              </a:solidFill>
              <a:latin typeface="+mn-lt"/>
              <a:ea typeface="+mn-ea"/>
              <a:cs typeface="+mn-cs"/>
            </a:endParaRPr>
          </a:p>
          <a:p>
            <a:r>
              <a:rPr lang="en-GB" sz="1200" b="0" i="0" u="none" strike="noStrike" kern="1200" baseline="0" dirty="0" smtClean="0">
                <a:solidFill>
                  <a:schemeClr val="tx1"/>
                </a:solidFill>
                <a:latin typeface="+mn-lt"/>
                <a:ea typeface="+mn-ea"/>
                <a:cs typeface="+mn-cs"/>
              </a:rPr>
              <a:t>EE = expected exposure, EPE = expected positive exposure</a:t>
            </a:r>
            <a:endParaRPr lang="en-GB" dirty="0" smtClean="0"/>
          </a:p>
          <a:p>
            <a:endParaRPr lang="en-GB" dirty="0" smtClean="0"/>
          </a:p>
          <a:p>
            <a:r>
              <a:rPr lang="en-GB" dirty="0" smtClean="0"/>
              <a:t>Hull-White</a:t>
            </a:r>
            <a:r>
              <a:rPr lang="en-GB" baseline="0" dirty="0" smtClean="0"/>
              <a:t> model: </a:t>
            </a:r>
            <a:r>
              <a:rPr lang="en-GB" b="1" dirty="0" smtClean="0">
                <a:effectLst/>
              </a:rPr>
              <a:t>Hull–White model</a:t>
            </a:r>
            <a:r>
              <a:rPr lang="en-GB" dirty="0" smtClean="0">
                <a:effectLst/>
              </a:rPr>
              <a:t> is a </a:t>
            </a:r>
            <a:r>
              <a:rPr lang="en-GB" dirty="0" smtClean="0">
                <a:effectLst/>
                <a:hlinkClick r:id="rId3" action="ppaction://hlinkfile" tooltip="Mathematical model"/>
              </a:rPr>
              <a:t>model</a:t>
            </a:r>
            <a:r>
              <a:rPr lang="en-GB" dirty="0" smtClean="0">
                <a:effectLst/>
              </a:rPr>
              <a:t> of future </a:t>
            </a:r>
            <a:r>
              <a:rPr lang="en-GB" dirty="0" smtClean="0">
                <a:effectLst/>
                <a:hlinkClick r:id="rId4" action="ppaction://hlinkfile" tooltip="Interest rate"/>
              </a:rPr>
              <a:t>interest rates</a:t>
            </a:r>
            <a:r>
              <a:rPr lang="en-GB" dirty="0" smtClean="0">
                <a:effectLst/>
              </a:rPr>
              <a:t>.</a:t>
            </a:r>
          </a:p>
          <a:p>
            <a:endParaRPr lang="en-GB" dirty="0" smtClean="0">
              <a:effectLst/>
            </a:endParaRPr>
          </a:p>
          <a:p>
            <a:r>
              <a:rPr lang="en-GB" sz="1200" b="0" i="0" u="none" strike="noStrike" kern="1200" baseline="0" dirty="0" smtClean="0">
                <a:solidFill>
                  <a:schemeClr val="tx1"/>
                </a:solidFill>
                <a:latin typeface="+mn-lt"/>
                <a:ea typeface="+mn-ea"/>
                <a:cs typeface="+mn-cs"/>
              </a:rPr>
              <a:t>The scenarios are usually specified via stochastic differential</a:t>
            </a:r>
          </a:p>
          <a:p>
            <a:r>
              <a:rPr lang="en-GB" sz="1200" b="0" i="0" u="none" strike="noStrike" kern="1200" baseline="0" dirty="0" smtClean="0">
                <a:solidFill>
                  <a:schemeClr val="tx1"/>
                </a:solidFill>
                <a:latin typeface="+mn-lt"/>
                <a:ea typeface="+mn-ea"/>
                <a:cs typeface="+mn-cs"/>
              </a:rPr>
              <a:t>equations (SDE). Typically, these SDEs describe </a:t>
            </a:r>
            <a:r>
              <a:rPr lang="en-GB" sz="1200" b="0" i="0" u="none" strike="noStrike" kern="1200" baseline="0" dirty="0" err="1" smtClean="0">
                <a:solidFill>
                  <a:schemeClr val="tx1"/>
                </a:solidFill>
                <a:latin typeface="+mn-lt"/>
                <a:ea typeface="+mn-ea"/>
                <a:cs typeface="+mn-cs"/>
              </a:rPr>
              <a:t>Markovian</a:t>
            </a:r>
            <a:endParaRPr lang="en-GB" sz="1200" b="0" i="0" u="none" strike="noStrike" kern="1200" baseline="0" dirty="0" smtClean="0">
              <a:solidFill>
                <a:schemeClr val="tx1"/>
              </a:solidFill>
              <a:latin typeface="+mn-lt"/>
              <a:ea typeface="+mn-ea"/>
              <a:cs typeface="+mn-cs"/>
            </a:endParaRPr>
          </a:p>
          <a:p>
            <a:r>
              <a:rPr lang="en-GB" sz="1200" b="0" i="0" u="none" strike="noStrike" kern="1200" baseline="0" dirty="0" smtClean="0">
                <a:solidFill>
                  <a:schemeClr val="tx1"/>
                </a:solidFill>
                <a:latin typeface="+mn-lt"/>
                <a:ea typeface="+mn-ea"/>
                <a:cs typeface="+mn-cs"/>
              </a:rPr>
              <a:t>processes and are solvable in closed form. For example, a</a:t>
            </a:r>
          </a:p>
          <a:p>
            <a:r>
              <a:rPr lang="en-GB" sz="1200" b="0" i="0" u="none" strike="noStrike" kern="1200" baseline="0" dirty="0" smtClean="0">
                <a:solidFill>
                  <a:schemeClr val="tx1"/>
                </a:solidFill>
                <a:latin typeface="+mn-lt"/>
                <a:ea typeface="+mn-ea"/>
                <a:cs typeface="+mn-cs"/>
              </a:rPr>
              <a:t>popular choice for modelling FX rates and stock indices is</a:t>
            </a:r>
          </a:p>
          <a:p>
            <a:r>
              <a:rPr lang="en-GB" sz="1200" b="0" i="0" u="none" strike="noStrike" kern="1200" baseline="0" dirty="0" smtClean="0">
                <a:solidFill>
                  <a:schemeClr val="tx1"/>
                </a:solidFill>
                <a:latin typeface="+mn-lt"/>
                <a:ea typeface="+mn-ea"/>
                <a:cs typeface="+mn-cs"/>
              </a:rPr>
              <a:t>the generalized geometric Brownian motion.</a:t>
            </a:r>
            <a:endParaRPr lang="en-GB" dirty="0"/>
          </a:p>
        </p:txBody>
      </p:sp>
      <p:sp>
        <p:nvSpPr>
          <p:cNvPr id="4" name="Slide Number Placeholder 3"/>
          <p:cNvSpPr>
            <a:spLocks noGrp="1"/>
          </p:cNvSpPr>
          <p:nvPr>
            <p:ph type="sldNum" sz="quarter" idx="10"/>
          </p:nvPr>
        </p:nvSpPr>
        <p:spPr/>
        <p:txBody>
          <a:bodyPr/>
          <a:lstStyle/>
          <a:p>
            <a:fld id="{AD73B8C3-A209-4A55-9261-22C2A02B3159}" type="slidenum">
              <a:rPr lang="en-US" smtClean="0"/>
              <a:pPr/>
              <a:t>9</a:t>
            </a:fld>
            <a:endParaRPr lang="en-US"/>
          </a:p>
        </p:txBody>
      </p:sp>
    </p:spTree>
    <p:extLst>
      <p:ext uri="{BB962C8B-B14F-4D97-AF65-F5344CB8AC3E}">
        <p14:creationId xmlns:p14="http://schemas.microsoft.com/office/powerpoint/2010/main" val="250086491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20" name="Picture 19" descr="bluemesh.jpg"/>
          <p:cNvPicPr>
            <a:picLocks noChangeAspect="1"/>
          </p:cNvPicPr>
          <p:nvPr userDrawn="1"/>
        </p:nvPicPr>
        <p:blipFill>
          <a:blip r:embed="rId2" cstate="print"/>
          <a:stretch>
            <a:fillRect/>
          </a:stretch>
        </p:blipFill>
        <p:spPr>
          <a:xfrm>
            <a:off x="-2536" y="191"/>
            <a:ext cx="9145012" cy="6870191"/>
          </a:xfrm>
          <a:prstGeom prst="rect">
            <a:avLst/>
          </a:prstGeom>
        </p:spPr>
      </p:pic>
      <p:sp>
        <p:nvSpPr>
          <p:cNvPr id="21" name="Title 1"/>
          <p:cNvSpPr>
            <a:spLocks noGrp="1"/>
          </p:cNvSpPr>
          <p:nvPr>
            <p:ph type="ctrTitle"/>
          </p:nvPr>
        </p:nvSpPr>
        <p:spPr>
          <a:xfrm>
            <a:off x="685800" y="914400"/>
            <a:ext cx="7772400" cy="1828800"/>
          </a:xfrm>
        </p:spPr>
        <p:txBody>
          <a:bodyPr/>
          <a:lstStyle>
            <a:lvl1pPr algn="l">
              <a:defRPr sz="3200">
                <a:solidFill>
                  <a:schemeClr val="tx2"/>
                </a:solidFill>
              </a:defRPr>
            </a:lvl1pPr>
          </a:lstStyle>
          <a:p>
            <a:r>
              <a:rPr lang="en-US" smtClean="0"/>
              <a:t>Click to edit Master title style</a:t>
            </a:r>
            <a:endParaRPr lang="en-US" dirty="0"/>
          </a:p>
        </p:txBody>
      </p:sp>
      <p:sp>
        <p:nvSpPr>
          <p:cNvPr id="22" name="Subtitle 2"/>
          <p:cNvSpPr>
            <a:spLocks noGrp="1"/>
          </p:cNvSpPr>
          <p:nvPr>
            <p:ph type="subTitle" idx="1"/>
          </p:nvPr>
        </p:nvSpPr>
        <p:spPr>
          <a:xfrm>
            <a:off x="685800" y="3203575"/>
            <a:ext cx="7772400" cy="987425"/>
          </a:xfrm>
        </p:spPr>
        <p:txBody>
          <a:bodyPr>
            <a:normAutofit/>
          </a:bodyPr>
          <a:lstStyle>
            <a:lvl1pPr marL="0" indent="0" algn="l">
              <a:buNone/>
              <a:defRPr sz="1600" b="1">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3" name="TextBox 22"/>
          <p:cNvSpPr txBox="1"/>
          <p:nvPr userDrawn="1"/>
        </p:nvSpPr>
        <p:spPr>
          <a:xfrm>
            <a:off x="7226408" y="6527628"/>
            <a:ext cx="1828800" cy="246221"/>
          </a:xfrm>
          <a:prstGeom prst="rect">
            <a:avLst/>
          </a:prstGeom>
          <a:noFill/>
        </p:spPr>
        <p:txBody>
          <a:bodyPr wrap="square" rtlCol="0">
            <a:spAutoFit/>
          </a:bodyPr>
          <a:lstStyle/>
          <a:p>
            <a:r>
              <a:rPr lang="en-US" sz="1000" dirty="0" smtClean="0">
                <a:solidFill>
                  <a:schemeClr val="bg1"/>
                </a:solidFill>
                <a:latin typeface="Arial" pitchFamily="34" charset="0"/>
                <a:cs typeface="Arial" pitchFamily="34" charset="0"/>
              </a:rPr>
              <a:t>© 2013 The MathWorks, Inc.</a:t>
            </a:r>
            <a:endParaRPr lang="en-US" sz="1000" dirty="0">
              <a:solidFill>
                <a:schemeClr val="bg1"/>
              </a:solidFill>
              <a:latin typeface="Arial" pitchFamily="34" charset="0"/>
              <a:cs typeface="Arial" pitchFamily="34" charset="0"/>
            </a:endParaRPr>
          </a:p>
        </p:txBody>
      </p:sp>
      <p:cxnSp>
        <p:nvCxnSpPr>
          <p:cNvPr id="26" name="Straight Connector 25"/>
          <p:cNvCxnSpPr/>
          <p:nvPr userDrawn="1"/>
        </p:nvCxnSpPr>
        <p:spPr>
          <a:xfrm>
            <a:off x="0" y="4333875"/>
            <a:ext cx="9144000" cy="0"/>
          </a:xfrm>
          <a:prstGeom prst="line">
            <a:avLst/>
          </a:prstGeom>
          <a:ln w="57150">
            <a:solidFill>
              <a:schemeClr val="bg1">
                <a:lumMod val="65000"/>
              </a:schemeClr>
            </a:solidFill>
          </a:ln>
        </p:spPr>
        <p:style>
          <a:lnRef idx="1">
            <a:schemeClr val="dk1"/>
          </a:lnRef>
          <a:fillRef idx="0">
            <a:schemeClr val="dk1"/>
          </a:fillRef>
          <a:effectRef idx="0">
            <a:schemeClr val="dk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077200" cy="990600"/>
          </a:xfrm>
        </p:spPr>
        <p:txBody>
          <a:bodyPr/>
          <a:lstStyle>
            <a:lvl1pPr>
              <a:defRPr sz="2800" baseline="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57200" y="1600200"/>
            <a:ext cx="8077200" cy="4648200"/>
          </a:xfrm>
        </p:spPr>
        <p:txBody>
          <a:bodyPr/>
          <a:lstStyle>
            <a:lvl1pPr>
              <a:buSzPct val="75000"/>
              <a:defRPr sz="2400"/>
            </a:lvl1pPr>
            <a:lvl2pPr>
              <a:lnSpc>
                <a:spcPct val="105000"/>
              </a:lnSpc>
              <a:defRPr sz="2000"/>
            </a:lvl2pPr>
            <a:lvl3pPr>
              <a:lnSpc>
                <a:spcPct val="105000"/>
              </a:lnSpc>
              <a:buSzPct val="75000"/>
              <a:defRPr sz="1600"/>
            </a:lvl3pPr>
            <a:lvl4pPr>
              <a:lnSpc>
                <a:spcPct val="105000"/>
              </a:lnSpc>
              <a:defRPr/>
            </a:lvl4pPr>
            <a:lvl5pPr>
              <a:lnSpc>
                <a:spcPct val="105000"/>
              </a:lnSpc>
              <a:defRPr/>
            </a:lvl5pPr>
          </a:lstStyle>
          <a:p>
            <a:pPr lvl="0"/>
            <a:r>
              <a:rPr lang="en-US" smtClean="0"/>
              <a:t>Click to edit Master text styles</a:t>
            </a:r>
          </a:p>
          <a:p>
            <a:pPr lvl="1"/>
            <a:r>
              <a:rPr lang="en-US" smtClean="0"/>
              <a:t>Second level</a:t>
            </a:r>
          </a:p>
          <a:p>
            <a:pPr lvl="2"/>
            <a:r>
              <a:rPr lang="en-US" smtClean="0"/>
              <a:t>Third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077200" cy="990600"/>
          </a:xfrm>
        </p:spPr>
        <p:txBody>
          <a:bodyPr/>
          <a:lstStyle/>
          <a:p>
            <a:r>
              <a:rPr lang="en-US" smtClean="0"/>
              <a:t>Click to edit Master title style</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Feature">
    <p:spTree>
      <p:nvGrpSpPr>
        <p:cNvPr id="1" name=""/>
        <p:cNvGrpSpPr/>
        <p:nvPr/>
      </p:nvGrpSpPr>
      <p:grpSpPr>
        <a:xfrm>
          <a:off x="0" y="0"/>
          <a:ext cx="0" cy="0"/>
          <a:chOff x="0" y="0"/>
          <a:chExt cx="0" cy="0"/>
        </a:xfrm>
      </p:grpSpPr>
      <p:sp>
        <p:nvSpPr>
          <p:cNvPr id="10" name="Title 1"/>
          <p:cNvSpPr>
            <a:spLocks noGrp="1"/>
          </p:cNvSpPr>
          <p:nvPr>
            <p:ph type="title"/>
          </p:nvPr>
        </p:nvSpPr>
        <p:spPr>
          <a:xfrm>
            <a:off x="457200" y="457200"/>
            <a:ext cx="7086600" cy="990600"/>
          </a:xfrm>
        </p:spPr>
        <p:txBody>
          <a:bodyPr anchor="t" anchorCtr="0"/>
          <a:lstStyle>
            <a:lvl1pPr algn="l">
              <a:defRPr sz="2800" b="1">
                <a:solidFill>
                  <a:schemeClr val="tx2"/>
                </a:solidFill>
              </a:defRPr>
            </a:lvl1pPr>
          </a:lstStyle>
          <a:p>
            <a:r>
              <a:rPr lang="en-US" smtClean="0"/>
              <a:t>Click to edit Master title style</a:t>
            </a:r>
            <a:endParaRPr lang="en-US" dirty="0"/>
          </a:p>
        </p:txBody>
      </p:sp>
      <p:sp>
        <p:nvSpPr>
          <p:cNvPr id="11" name="Content Placeholder 2"/>
          <p:cNvSpPr>
            <a:spLocks noGrp="1"/>
          </p:cNvSpPr>
          <p:nvPr>
            <p:ph sz="half" idx="10" hasCustomPrompt="1"/>
          </p:nvPr>
        </p:nvSpPr>
        <p:spPr>
          <a:xfrm>
            <a:off x="457200" y="2819400"/>
            <a:ext cx="3810000" cy="3200400"/>
          </a:xfrm>
        </p:spPr>
        <p:txBody>
          <a:bodyPr/>
          <a:lstStyle>
            <a:lvl1pPr>
              <a:buClr>
                <a:srgbClr val="125687"/>
              </a:buClr>
              <a:buSzTx/>
              <a:defRPr sz="1800" baseline="0"/>
            </a:lvl1pPr>
            <a:lvl2pPr>
              <a:defRPr sz="1600"/>
            </a:lvl2pPr>
            <a:lvl3pPr>
              <a:buNone/>
              <a:defRPr sz="1600"/>
            </a:lvl3pPr>
            <a:lvl4pPr>
              <a:defRPr sz="1800"/>
            </a:lvl4pPr>
            <a:lvl5pPr>
              <a:defRPr sz="1800"/>
            </a:lvl5pPr>
            <a:lvl6pPr>
              <a:defRPr sz="1800"/>
            </a:lvl6pPr>
            <a:lvl7pPr>
              <a:defRPr sz="1800"/>
            </a:lvl7pPr>
            <a:lvl8pPr>
              <a:defRPr sz="1800"/>
            </a:lvl8pPr>
            <a:lvl9pPr>
              <a:defRPr sz="1800"/>
            </a:lvl9pPr>
          </a:lstStyle>
          <a:p>
            <a:pPr lvl="0">
              <a:buClr>
                <a:srgbClr val="125687"/>
              </a:buClr>
              <a:buSzTx/>
            </a:pPr>
            <a:r>
              <a:rPr lang="en-US" dirty="0" smtClean="0"/>
              <a:t>Click to add b</a:t>
            </a:r>
            <a:r>
              <a:rPr lang="en-US" sz="1800" dirty="0" smtClean="0">
                <a:solidFill>
                  <a:prstClr val="black"/>
                </a:solidFill>
              </a:rPr>
              <a:t>rief summary and benefits of feature (ideally three bullets)</a:t>
            </a:r>
          </a:p>
          <a:p>
            <a:pPr lvl="1"/>
            <a:r>
              <a:rPr lang="en-US" dirty="0" smtClean="0"/>
              <a:t>Second level</a:t>
            </a:r>
          </a:p>
        </p:txBody>
      </p:sp>
      <p:sp>
        <p:nvSpPr>
          <p:cNvPr id="13" name="Text Placeholder 11"/>
          <p:cNvSpPr>
            <a:spLocks noGrp="1"/>
          </p:cNvSpPr>
          <p:nvPr>
            <p:ph type="body" sz="quarter" idx="11" hasCustomPrompt="1"/>
          </p:nvPr>
        </p:nvSpPr>
        <p:spPr>
          <a:xfrm>
            <a:off x="457200" y="1600200"/>
            <a:ext cx="3810000" cy="838200"/>
          </a:xfrm>
        </p:spPr>
        <p:txBody>
          <a:bodyPr anchor="t"/>
          <a:lstStyle>
            <a:lvl1pPr marL="0" indent="0" algn="l">
              <a:buNone/>
              <a:defRPr sz="2000" b="1" baseline="0"/>
            </a:lvl1pPr>
          </a:lstStyle>
          <a:p>
            <a:pPr lvl="0"/>
            <a:r>
              <a:rPr lang="en-US" dirty="0" smtClean="0"/>
              <a:t>Click to add headline</a:t>
            </a:r>
            <a:r>
              <a:rPr lang="en-US" sz="2000" b="1" dirty="0" smtClean="0">
                <a:solidFill>
                  <a:prstClr val="black"/>
                </a:solidFill>
              </a:rPr>
              <a:t> providing value of feature</a:t>
            </a:r>
            <a:endParaRPr lang="en-US" dirty="0" smtClean="0"/>
          </a:p>
        </p:txBody>
      </p:sp>
      <p:sp>
        <p:nvSpPr>
          <p:cNvPr id="14" name="Text Placeholder 2"/>
          <p:cNvSpPr>
            <a:spLocks noGrp="1"/>
          </p:cNvSpPr>
          <p:nvPr>
            <p:ph type="body" sz="half" idx="12" hasCustomPrompt="1"/>
          </p:nvPr>
        </p:nvSpPr>
        <p:spPr>
          <a:xfrm>
            <a:off x="457200" y="6172200"/>
            <a:ext cx="4572000" cy="533400"/>
          </a:xfrm>
        </p:spPr>
        <p:txBody>
          <a:bodyPr anchor="b" anchorCtr="0"/>
          <a:lstStyle>
            <a:lvl1pPr marL="230188" indent="-228600">
              <a:buClrTx/>
              <a:buSzPct val="125000"/>
              <a:buFont typeface="Courier New" pitchFamily="49" charset="0"/>
              <a:buChar char="»"/>
              <a:defRPr sz="1600" b="0">
                <a:latin typeface="Courier New" pitchFamily="49" charset="0"/>
                <a:cs typeface="Courier New" pitchFamily="49" charset="0"/>
              </a:defRPr>
            </a:lvl1pPr>
          </a:lstStyle>
          <a:p>
            <a:pPr lvl="0"/>
            <a:r>
              <a:rPr lang="en-US" dirty="0" smtClean="0"/>
              <a:t>Click to add </a:t>
            </a:r>
            <a:r>
              <a:rPr lang="en-US" sz="1600" dirty="0" err="1" smtClean="0">
                <a:latin typeface="Courier New" pitchFamily="49" charset="0"/>
                <a:cs typeface="Courier New" pitchFamily="49" charset="0"/>
              </a:rPr>
              <a:t>product_example_name</a:t>
            </a:r>
            <a:r>
              <a:rPr lang="en-US" sz="1600" dirty="0" smtClean="0">
                <a:latin typeface="Courier New" pitchFamily="49" charset="0"/>
                <a:cs typeface="Courier New" pitchFamily="49" charset="0"/>
              </a:rPr>
              <a:t>.</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2313" y="1914525"/>
            <a:ext cx="7772400" cy="1362075"/>
          </a:xfrm>
        </p:spPr>
        <p:txBody>
          <a:bodyPr anchor="t"/>
          <a:lstStyle>
            <a:lvl1pPr algn="ctr">
              <a:defRPr sz="3200" b="1" cap="none">
                <a:solidFill>
                  <a:schemeClr val="tx2"/>
                </a:solidFill>
              </a:defRPr>
            </a:lvl1pPr>
          </a:lstStyle>
          <a:p>
            <a:r>
              <a:rPr lang="en-US" dirty="0" smtClean="0"/>
              <a:t>Click to edit Section Header Title style</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077200" cy="990600"/>
          </a:xfrm>
        </p:spPr>
        <p:txBody>
          <a:bodyPr/>
          <a:lstStyle>
            <a:lvl1pPr>
              <a:defRPr>
                <a:solidFill>
                  <a:schemeClr val="tx2"/>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457200" y="1600200"/>
            <a:ext cx="3886200" cy="4648199"/>
          </a:xfrm>
        </p:spPr>
        <p:txBody>
          <a:bodyPr/>
          <a:lstStyle>
            <a:lvl1pPr>
              <a:defRPr sz="2400"/>
            </a:lvl1pPr>
            <a:lvl2pPr>
              <a:defRPr sz="2000"/>
            </a:lvl2pPr>
            <a:lvl3pPr>
              <a:defRPr sz="16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4" name="Content Placeholder 3"/>
          <p:cNvSpPr>
            <a:spLocks noGrp="1"/>
          </p:cNvSpPr>
          <p:nvPr>
            <p:ph sz="half" idx="2"/>
          </p:nvPr>
        </p:nvSpPr>
        <p:spPr>
          <a:xfrm>
            <a:off x="4648200" y="1600200"/>
            <a:ext cx="3886200" cy="4648199"/>
          </a:xfrm>
        </p:spPr>
        <p:txBody>
          <a:bodyPr/>
          <a:lstStyle>
            <a:lvl1pPr>
              <a:defRPr sz="2400"/>
            </a:lvl1pPr>
            <a:lvl2pPr>
              <a:defRPr sz="2000"/>
            </a:lvl2pPr>
            <a:lvl3pPr>
              <a:defRPr sz="16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Text Box 15"/>
          <p:cNvSpPr txBox="1">
            <a:spLocks noChangeArrowheads="1"/>
          </p:cNvSpPr>
          <p:nvPr userDrawn="1"/>
        </p:nvSpPr>
        <p:spPr bwMode="auto">
          <a:xfrm>
            <a:off x="455613" y="1600200"/>
            <a:ext cx="8074152" cy="4648200"/>
          </a:xfrm>
          <a:prstGeom prst="rect">
            <a:avLst/>
          </a:prstGeom>
          <a:noFill/>
          <a:ln w="9525">
            <a:noFill/>
            <a:miter lim="800000"/>
            <a:headEnd/>
            <a:tailEnd/>
          </a:ln>
          <a:effectLst/>
        </p:spPr>
        <p:txBody>
          <a:bodyPr wrap="none"/>
          <a:lstStyle/>
          <a:p>
            <a:pPr marL="341313" lvl="0" indent="-341313">
              <a:buClr>
                <a:schemeClr val="tx2"/>
              </a:buClr>
              <a:buSzPct val="75000"/>
              <a:buFont typeface="Wingdings" pitchFamily="2" charset="2"/>
              <a:buChar char="§"/>
              <a:tabLst>
                <a:tab pos="457200" algn="l"/>
              </a:tabLst>
            </a:pPr>
            <a:r>
              <a:rPr lang="en-US" sz="2400" dirty="0" smtClean="0">
                <a:latin typeface="Arial" pitchFamily="34" charset="0"/>
                <a:cs typeface="Arial" pitchFamily="34" charset="0"/>
              </a:rPr>
              <a:t>Edit</a:t>
            </a:r>
            <a:r>
              <a:rPr lang="en-US" sz="2400" baseline="0" dirty="0" smtClean="0">
                <a:latin typeface="Arial" pitchFamily="34" charset="0"/>
                <a:cs typeface="Arial" pitchFamily="34" charset="0"/>
              </a:rPr>
              <a:t> in Slide Master view to e</a:t>
            </a:r>
            <a:r>
              <a:rPr lang="en-US" sz="2400" dirty="0" smtClean="0">
                <a:latin typeface="Arial" pitchFamily="34" charset="0"/>
                <a:cs typeface="Arial" pitchFamily="34" charset="0"/>
              </a:rPr>
              <a:t>nter agenda items</a:t>
            </a:r>
          </a:p>
          <a:p>
            <a:pPr marL="341313" lvl="0" indent="-341313">
              <a:buClr>
                <a:schemeClr val="tx2"/>
              </a:buClr>
              <a:buSzPct val="75000"/>
              <a:buFont typeface="Wingdings" pitchFamily="2" charset="2"/>
              <a:buChar char="§"/>
              <a:tabLst>
                <a:tab pos="457200" algn="l"/>
              </a:tabLst>
            </a:pPr>
            <a:r>
              <a:rPr lang="en-US" sz="2400" dirty="0" smtClean="0">
                <a:latin typeface="Arial" pitchFamily="34" charset="0"/>
                <a:cs typeface="Arial" pitchFamily="34" charset="0"/>
              </a:rPr>
              <a:t>Bullet 2</a:t>
            </a:r>
          </a:p>
          <a:p>
            <a:pPr marL="341313" lvl="0" indent="-341313">
              <a:buClr>
                <a:schemeClr val="tx2"/>
              </a:buClr>
              <a:buSzPct val="75000"/>
              <a:buFont typeface="Wingdings" pitchFamily="2" charset="2"/>
              <a:buChar char="§"/>
              <a:tabLst>
                <a:tab pos="457200" algn="l"/>
              </a:tabLst>
            </a:pPr>
            <a:r>
              <a:rPr lang="en-US" sz="2400" dirty="0" smtClean="0">
                <a:latin typeface="Arial" pitchFamily="34" charset="0"/>
                <a:cs typeface="Arial" pitchFamily="34" charset="0"/>
              </a:rPr>
              <a:t>Bullet</a:t>
            </a:r>
            <a:r>
              <a:rPr lang="en-US" sz="2400" baseline="0" dirty="0" smtClean="0">
                <a:latin typeface="Arial" pitchFamily="34" charset="0"/>
                <a:cs typeface="Arial" pitchFamily="34" charset="0"/>
              </a:rPr>
              <a:t> 3</a:t>
            </a:r>
          </a:p>
          <a:p>
            <a:pPr marL="341313" lvl="0" indent="-341313">
              <a:buClr>
                <a:schemeClr val="tx2"/>
              </a:buClr>
              <a:buSzPct val="75000"/>
              <a:buFont typeface="Wingdings" pitchFamily="2" charset="2"/>
              <a:buChar char="§"/>
              <a:tabLst>
                <a:tab pos="457200" algn="l"/>
              </a:tabLst>
            </a:pPr>
            <a:r>
              <a:rPr lang="en-US" sz="2400" baseline="0" dirty="0" smtClean="0">
                <a:latin typeface="Arial" pitchFamily="34" charset="0"/>
                <a:cs typeface="Arial" pitchFamily="34" charset="0"/>
              </a:rPr>
              <a:t>Bullet 4</a:t>
            </a:r>
          </a:p>
          <a:p>
            <a:pPr marL="341313" lvl="0" indent="-341313">
              <a:buClr>
                <a:schemeClr val="tx2"/>
              </a:buClr>
              <a:buSzPct val="75000"/>
              <a:buFont typeface="Wingdings" pitchFamily="2" charset="2"/>
              <a:buChar char="§"/>
              <a:tabLst>
                <a:tab pos="457200" algn="l"/>
              </a:tabLst>
            </a:pPr>
            <a:endParaRPr lang="en-US" sz="2400" dirty="0">
              <a:latin typeface="Arial" pitchFamily="34" charset="0"/>
              <a:cs typeface="Arial" pitchFamily="34" charset="0"/>
            </a:endParaRPr>
          </a:p>
        </p:txBody>
      </p:sp>
      <p:sp>
        <p:nvSpPr>
          <p:cNvPr id="5" name="Text Box 16"/>
          <p:cNvSpPr txBox="1">
            <a:spLocks noChangeArrowheads="1"/>
          </p:cNvSpPr>
          <p:nvPr userDrawn="1"/>
        </p:nvSpPr>
        <p:spPr bwMode="auto">
          <a:xfrm>
            <a:off x="455613" y="464695"/>
            <a:ext cx="8074152" cy="1143000"/>
          </a:xfrm>
          <a:prstGeom prst="rect">
            <a:avLst/>
          </a:prstGeom>
          <a:noFill/>
          <a:ln w="9525">
            <a:noFill/>
            <a:miter lim="800000"/>
            <a:headEnd/>
            <a:tailEnd/>
          </a:ln>
          <a:effectLst/>
        </p:spPr>
        <p:txBody>
          <a:bodyPr wrap="none"/>
          <a:lstStyle/>
          <a:p>
            <a:pPr marL="0" marR="0" indent="0" algn="l" defTabSz="914400" rtl="0" eaLnBrk="1" fontAlgn="auto" latinLnBrk="0" hangingPunct="1">
              <a:lnSpc>
                <a:spcPct val="100000"/>
              </a:lnSpc>
              <a:spcBef>
                <a:spcPts val="0"/>
              </a:spcBef>
              <a:spcAft>
                <a:spcPts val="0"/>
              </a:spcAft>
              <a:buClrTx/>
              <a:buSzTx/>
              <a:buFontTx/>
              <a:buNone/>
              <a:tabLst/>
              <a:defRPr/>
            </a:pPr>
            <a:r>
              <a:rPr lang="en-US" sz="2800" b="1" dirty="0" smtClean="0">
                <a:solidFill>
                  <a:schemeClr val="tx2"/>
                </a:solidFill>
                <a:latin typeface="Arial" pitchFamily="34" charset="0"/>
                <a:cs typeface="Arial" pitchFamily="34" charset="0"/>
              </a:rPr>
              <a:t>Edit in Slide</a:t>
            </a:r>
            <a:r>
              <a:rPr lang="en-US" sz="2800" b="1" baseline="0" dirty="0" smtClean="0">
                <a:solidFill>
                  <a:schemeClr val="tx2"/>
                </a:solidFill>
                <a:latin typeface="Arial" pitchFamily="34" charset="0"/>
                <a:cs typeface="Arial" pitchFamily="34" charset="0"/>
              </a:rPr>
              <a:t> Master view to e</a:t>
            </a:r>
            <a:r>
              <a:rPr lang="en-US" sz="2800" b="1" dirty="0" smtClean="0">
                <a:solidFill>
                  <a:schemeClr val="tx2"/>
                </a:solidFill>
                <a:latin typeface="Arial" pitchFamily="34" charset="0"/>
                <a:cs typeface="Arial" pitchFamily="34" charset="0"/>
              </a:rPr>
              <a:t>nter agenda</a:t>
            </a:r>
            <a:r>
              <a:rPr lang="en-US" sz="2800" b="1" baseline="0" dirty="0" smtClean="0">
                <a:solidFill>
                  <a:schemeClr val="tx2"/>
                </a:solidFill>
                <a:latin typeface="Arial" pitchFamily="34" charset="0"/>
                <a:cs typeface="Arial" pitchFamily="34" charset="0"/>
              </a:rPr>
              <a:t> title</a:t>
            </a:r>
            <a:endParaRPr lang="en-US" sz="2800" b="1" dirty="0" smtClean="0">
              <a:solidFill>
                <a:schemeClr val="tx2"/>
              </a:solidFill>
              <a:latin typeface="Arial" pitchFamily="34" charset="0"/>
              <a:cs typeface="Arial"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457200"/>
            <a:ext cx="8077200" cy="990600"/>
          </a:xfrm>
          <a:prstGeom prst="rect">
            <a:avLst/>
          </a:prstGeom>
        </p:spPr>
        <p:txBody>
          <a:bodyPr vert="horz" lIns="91440" tIns="45720" rIns="91440" bIns="45720" rtlCol="0" anchor="t"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077200" cy="4648200"/>
          </a:xfrm>
          <a:prstGeom prst="rect">
            <a:avLst/>
          </a:prstGeom>
        </p:spPr>
        <p:txBody>
          <a:bodyPr vert="horz" lIns="91440" tIns="45720" rIns="91440" bIns="45720" rtlCol="0">
            <a:noAutofit/>
          </a:bodyPr>
          <a:lstStyle/>
          <a:p>
            <a:pPr lvl="0"/>
            <a:r>
              <a:rPr lang="en-US" dirty="0" smtClean="0"/>
              <a:t>Click to edit Master text styles</a:t>
            </a:r>
          </a:p>
          <a:p>
            <a:pPr lvl="1"/>
            <a:r>
              <a:rPr lang="en-US" dirty="0" smtClean="0"/>
              <a:t>Second level</a:t>
            </a:r>
          </a:p>
          <a:p>
            <a:pPr lvl="2"/>
            <a:r>
              <a:rPr lang="en-US" dirty="0" smtClean="0"/>
              <a:t>Third level</a:t>
            </a:r>
          </a:p>
        </p:txBody>
      </p:sp>
      <p:pic>
        <p:nvPicPr>
          <p:cNvPr id="9" name="Picture 8" descr="logo647.png"/>
          <p:cNvPicPr>
            <a:picLocks noChangeAspect="1"/>
          </p:cNvPicPr>
          <p:nvPr/>
        </p:nvPicPr>
        <p:blipFill>
          <a:blip r:embed="rId10" cstate="print"/>
          <a:stretch>
            <a:fillRect/>
          </a:stretch>
        </p:blipFill>
        <p:spPr>
          <a:xfrm>
            <a:off x="7474704" y="47715"/>
            <a:ext cx="1562100" cy="424983"/>
          </a:xfrm>
          <a:prstGeom prst="rect">
            <a:avLst/>
          </a:prstGeom>
        </p:spPr>
      </p:pic>
      <p:cxnSp>
        <p:nvCxnSpPr>
          <p:cNvPr id="11" name="Straight Connector 11"/>
          <p:cNvCxnSpPr/>
          <p:nvPr/>
        </p:nvCxnSpPr>
        <p:spPr>
          <a:xfrm rot="10800000" flipV="1">
            <a:off x="228600" y="246870"/>
            <a:ext cx="7016865" cy="270628"/>
          </a:xfrm>
          <a:prstGeom prst="bentConnector3">
            <a:avLst>
              <a:gd name="adj1" fmla="val 99917"/>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8686800" y="6484950"/>
            <a:ext cx="457200" cy="381001"/>
          </a:xfrm>
          <a:prstGeom prst="rect">
            <a:avLst/>
          </a:prstGeom>
          <a:noFill/>
          <a:ln w="12700">
            <a:noFill/>
          </a:ln>
        </p:spPr>
        <p:txBody>
          <a:bodyPr wrap="square" anchor="ctr">
            <a:noAutofit/>
          </a:bodyPr>
          <a:lstStyle/>
          <a:p>
            <a:pPr algn="ctr"/>
            <a:fld id="{47FBD1EF-0801-4063-B668-C71608ACC70F}" type="slidenum">
              <a:rPr kumimoji="0" lang="en-US" sz="1200" b="1" i="0" u="none" strike="noStrike" kern="1200" cap="none" spc="0" normalizeH="0" baseline="0" noProof="0" smtClean="0">
                <a:ln>
                  <a:noFill/>
                </a:ln>
                <a:solidFill>
                  <a:schemeClr val="tx2"/>
                </a:solidFill>
                <a:effectLst/>
                <a:uLnTx/>
                <a:uFillTx/>
                <a:latin typeface="Arial" pitchFamily="34" charset="0"/>
                <a:ea typeface="+mn-ea"/>
                <a:cs typeface="Arial" pitchFamily="34" charset="0"/>
              </a:rPr>
              <a:pPr algn="ctr"/>
              <a:t>‹#›</a:t>
            </a:fld>
            <a:endParaRPr lang="en-US" sz="1200" b="1" dirty="0">
              <a:solidFill>
                <a:schemeClr val="tx2"/>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62" r:id="rId3"/>
    <p:sldLayoutId id="2147483659" r:id="rId4"/>
    <p:sldLayoutId id="2147483663" r:id="rId5"/>
    <p:sldLayoutId id="2147483651" r:id="rId6"/>
    <p:sldLayoutId id="2147483652" r:id="rId7"/>
    <p:sldLayoutId id="2147483664" r:id="rId8"/>
  </p:sldLayoutIdLst>
  <p:hf hdr="0" ftr="0" dt="0"/>
  <p:txStyles>
    <p:titleStyle>
      <a:lvl1pPr algn="l" defTabSz="914400" rtl="0" eaLnBrk="1" latinLnBrk="0" hangingPunct="1">
        <a:spcBef>
          <a:spcPct val="0"/>
        </a:spcBef>
        <a:buNone/>
        <a:defRPr sz="2800" b="1" kern="1200">
          <a:solidFill>
            <a:schemeClr val="tx2"/>
          </a:solidFill>
          <a:latin typeface="Arial" pitchFamily="34" charset="0"/>
          <a:ea typeface="+mj-ea"/>
          <a:cs typeface="Arial" pitchFamily="34" charset="0"/>
        </a:defRPr>
      </a:lvl1pPr>
    </p:titleStyle>
    <p:bodyStyle>
      <a:lvl1pPr marL="342900" indent="-342900" algn="l" defTabSz="914400" rtl="0" eaLnBrk="1" latinLnBrk="0" hangingPunct="1">
        <a:spcBef>
          <a:spcPct val="20000"/>
        </a:spcBef>
        <a:buClr>
          <a:schemeClr val="tx2"/>
        </a:buClr>
        <a:buSzPct val="75000"/>
        <a:buFont typeface="Wingdings" pitchFamily="2" charset="2"/>
        <a:buChar char="§"/>
        <a:defRPr sz="24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Clr>
          <a:schemeClr val="tx2"/>
        </a:buClr>
        <a:buFont typeface="Arial" pitchFamily="34" charset="0"/>
        <a:buChar char="–"/>
        <a:defRPr sz="20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Clr>
          <a:schemeClr val="tx2"/>
        </a:buClr>
        <a:buSzPct val="75000"/>
        <a:buFont typeface="Wingdings" pitchFamily="2" charset="2"/>
        <a:buChar char="§"/>
        <a:defRPr sz="16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None/>
        <a:defRPr sz="16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Clr>
          <a:schemeClr val="tx2"/>
        </a:buClr>
        <a:buFont typeface="Arial" pitchFamily="34" charset="0"/>
        <a:buChar char="»"/>
        <a:defRPr sz="14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UpdateInfo/_rels/slideUpdateInfo1.xml.rels><?xml version="1.0" encoding="UTF-8" standalone="yes"?>
<Relationships xmlns="http://schemas.openxmlformats.org/package/2006/relationships"><Relationship Id="rId1" Type="http://schemas.openxmlformats.org/officeDocument/2006/relationships/slideUpdateUrl" Target="http://sharepoint/marketing/product/ltc/cf/Slide%20Library" TargetMode="External"/></Relationships>
</file>

<file path=ppt/slideUpdateInfo/_rels/slideUpdateInfo2.xml.rels><?xml version="1.0" encoding="UTF-8" standalone="yes"?>
<Relationships xmlns="http://schemas.openxmlformats.org/package/2006/relationships"><Relationship Id="rId1" Type="http://schemas.openxmlformats.org/officeDocument/2006/relationships/slideUpdateUrl" Target="http://sharepoint/marketing/product/ltc/cf/Slide%20Library" TargetMode="External"/></Relationships>
</file>

<file path=ppt/slideUpdateInfo/slideUpdateInfo1.xml><?xml version="1.0" encoding="utf-8"?>
<p:sldSyncPr xmlns:a="http://schemas.openxmlformats.org/drawingml/2006/main" xmlns:r="http://schemas.openxmlformats.org/officeDocument/2006/relationships" xmlns:p="http://schemas.openxmlformats.org/presentationml/2006/main" serverSldId="12" serverSldModifiedTime="2011-03-01T14:47:14" clientInsertedTime="2011-03-04T19:20:06.617"/>
</file>

<file path=ppt/slideUpdateInfo/slideUpdateInfo2.xml><?xml version="1.0" encoding="utf-8"?>
<p:sldSyncPr xmlns:a="http://schemas.openxmlformats.org/drawingml/2006/main" xmlns:r="http://schemas.openxmlformats.org/officeDocument/2006/relationships" xmlns:p="http://schemas.openxmlformats.org/presentationml/2006/main" serverSldId="12" serverSldModifiedTime="2011-03-01T14:47:14" clientInsertedTime="2011-03-04T19:20:06.617"/>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notesSlide" Target="../notesSlides/notesSlide15.xml"/><Relationship Id="rId1" Type="http://schemas.openxmlformats.org/officeDocument/2006/relationships/slideLayout" Target="../slideLayouts/slideLayout3.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8" Type="http://schemas.openxmlformats.org/officeDocument/2006/relationships/image" Target="../media/image27.wmf"/><Relationship Id="rId3" Type="http://schemas.openxmlformats.org/officeDocument/2006/relationships/notesSlide" Target="../notesSlides/notesSlide16.xml"/><Relationship Id="rId7"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28.emf"/><Relationship Id="rId5" Type="http://schemas.openxmlformats.org/officeDocument/2006/relationships/image" Target="../media/image26.wmf"/><Relationship Id="rId4" Type="http://schemas.openxmlformats.org/officeDocument/2006/relationships/oleObject" Target="../embeddings/oleObject1.bin"/><Relationship Id="rId9" Type="http://schemas.openxmlformats.org/officeDocument/2006/relationships/image" Target="../media/image2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jpe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jpeg"/><Relationship Id="rId9" Type="http://schemas.openxmlformats.org/officeDocument/2006/relationships/image" Target="../media/image9.gif"/></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4.jpeg"/><Relationship Id="rId10" Type="http://schemas.openxmlformats.org/officeDocument/2006/relationships/image" Target="../media/image11.gif"/><Relationship Id="rId4" Type="http://schemas.openxmlformats.org/officeDocument/2006/relationships/image" Target="../media/image10.png"/><Relationship Id="rId9" Type="http://schemas.openxmlformats.org/officeDocument/2006/relationships/image" Target="../media/image9.gif"/></Relationships>
</file>

<file path=ppt/slides/_rels/slide5.xml.rels><?xml version="1.0" encoding="UTF-8" standalone="yes"?>
<Relationships xmlns="http://schemas.openxmlformats.org/package/2006/relationships"><Relationship Id="rId3" Type="http://schemas.openxmlformats.org/officeDocument/2006/relationships/slideUpdateInfo" Target="../slideUpdateInfo/slideUpdateInfo1.xml"/><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11.gif"/></Relationships>
</file>

<file path=ppt/slides/_rels/slide6.xml.rels><?xml version="1.0" encoding="UTF-8" standalone="yes"?>
<Relationships xmlns="http://schemas.openxmlformats.org/package/2006/relationships"><Relationship Id="rId3" Type="http://schemas.openxmlformats.org/officeDocument/2006/relationships/slideUpdateInfo" Target="../slideUpdateInfo/slideUpdateInfo2.xml"/><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11.gif"/></Relationships>
</file>

<file path=ppt/slides/_rels/slide7.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8.png"/><Relationship Id="rId7" Type="http://schemas.openxmlformats.org/officeDocument/2006/relationships/image" Target="../media/image15.jpe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4.jpeg"/><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Giving Your Prototype The Edge </a:t>
            </a:r>
            <a:endParaRPr lang="en-US" dirty="0"/>
          </a:p>
        </p:txBody>
      </p:sp>
      <p:sp>
        <p:nvSpPr>
          <p:cNvPr id="3" name="Subtitle 2"/>
          <p:cNvSpPr>
            <a:spLocks noGrp="1"/>
          </p:cNvSpPr>
          <p:nvPr>
            <p:ph type="subTitle" idx="1"/>
          </p:nvPr>
        </p:nvSpPr>
        <p:spPr/>
        <p:txBody>
          <a:bodyPr/>
          <a:lstStyle/>
          <a:p>
            <a:r>
              <a:rPr lang="en-US" dirty="0" err="1" smtClean="0"/>
              <a:t>Jasmina</a:t>
            </a:r>
            <a:r>
              <a:rPr lang="en-US" dirty="0" smtClean="0"/>
              <a:t> </a:t>
            </a:r>
            <a:r>
              <a:rPr lang="en-US" dirty="0" err="1" smtClean="0"/>
              <a:t>Lazić</a:t>
            </a:r>
            <a:r>
              <a:rPr lang="en-US" dirty="0" smtClean="0"/>
              <a:t>, BSc, PhD</a:t>
            </a:r>
          </a:p>
          <a:p>
            <a:r>
              <a:rPr lang="en-US" dirty="0" smtClean="0"/>
              <a:t>Application Engineering, </a:t>
            </a:r>
            <a:r>
              <a:rPr lang="en-US" dirty="0" err="1" smtClean="0"/>
              <a:t>MathWorks</a:t>
            </a:r>
            <a:r>
              <a:rPr lang="en-US" dirty="0" smtClean="0"/>
              <a:t> Inc.</a:t>
            </a:r>
            <a:endParaRPr lang="en-US" dirty="0"/>
          </a:p>
        </p:txBody>
      </p:sp>
      <p:sp>
        <p:nvSpPr>
          <p:cNvPr id="4" name="Rectangle 3"/>
          <p:cNvSpPr/>
          <p:nvPr/>
        </p:nvSpPr>
        <p:spPr>
          <a:xfrm>
            <a:off x="914400" y="5486400"/>
            <a:ext cx="8229600" cy="584775"/>
          </a:xfrm>
          <a:prstGeom prst="rect">
            <a:avLst/>
          </a:prstGeom>
        </p:spPr>
        <p:txBody>
          <a:bodyPr wrap="square">
            <a:spAutoFit/>
          </a:bodyPr>
          <a:lstStyle/>
          <a:p>
            <a:r>
              <a:rPr lang="en-GB" sz="1600" b="1" dirty="0">
                <a:solidFill>
                  <a:schemeClr val="bg1"/>
                </a:solidFill>
              </a:rPr>
              <a:t>MATLAB for Finance: From Research into Production </a:t>
            </a:r>
          </a:p>
          <a:p>
            <a:r>
              <a:rPr lang="en-US" sz="1600" dirty="0" smtClean="0">
                <a:solidFill>
                  <a:schemeClr val="bg1"/>
                </a:solidFill>
              </a:rPr>
              <a:t>23</a:t>
            </a:r>
            <a:r>
              <a:rPr lang="en-US" sz="1600" baseline="30000" dirty="0" smtClean="0">
                <a:solidFill>
                  <a:schemeClr val="bg1"/>
                </a:solidFill>
              </a:rPr>
              <a:t>rd</a:t>
            </a:r>
            <a:r>
              <a:rPr lang="en-US" sz="1600" dirty="0" smtClean="0">
                <a:solidFill>
                  <a:schemeClr val="bg1"/>
                </a:solidFill>
              </a:rPr>
              <a:t> April 2013</a:t>
            </a:r>
            <a:endParaRPr lang="en-US" sz="1600" dirty="0">
              <a:solidFill>
                <a:schemeClr val="bg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Modelling</a:t>
            </a:r>
            <a:r>
              <a:rPr lang="en-US" dirty="0" smtClean="0"/>
              <a:t> CCR in MATLAB: An Example</a:t>
            </a:r>
            <a:endParaRPr lang="en-US" dirty="0"/>
          </a:p>
        </p:txBody>
      </p:sp>
      <p:sp>
        <p:nvSpPr>
          <p:cNvPr id="3" name="Content Placeholder 2"/>
          <p:cNvSpPr>
            <a:spLocks noGrp="1"/>
          </p:cNvSpPr>
          <p:nvPr>
            <p:ph idx="1"/>
          </p:nvPr>
        </p:nvSpPr>
        <p:spPr>
          <a:xfrm>
            <a:off x="457200" y="1600200"/>
            <a:ext cx="8077200" cy="4925144"/>
          </a:xfrm>
        </p:spPr>
        <p:txBody>
          <a:bodyPr/>
          <a:lstStyle/>
          <a:p>
            <a:r>
              <a:rPr lang="en-US" dirty="0" smtClean="0"/>
              <a:t>Setup:</a:t>
            </a:r>
          </a:p>
          <a:p>
            <a:pPr lvl="1"/>
            <a:r>
              <a:rPr lang="en-US" dirty="0" smtClean="0"/>
              <a:t>Portfolio of interest rate swaps</a:t>
            </a:r>
          </a:p>
          <a:p>
            <a:pPr lvl="1"/>
            <a:r>
              <a:rPr lang="en-US" dirty="0" smtClean="0"/>
              <a:t>Valuation dates every 6 months</a:t>
            </a:r>
          </a:p>
          <a:p>
            <a:pPr lvl="1"/>
            <a:r>
              <a:rPr lang="en-US" dirty="0" smtClean="0"/>
              <a:t>Risk factors are interest rates</a:t>
            </a:r>
          </a:p>
          <a:p>
            <a:r>
              <a:rPr lang="en-US" dirty="0" smtClean="0"/>
              <a:t>Simulate “cube” of instrument </a:t>
            </a:r>
          </a:p>
          <a:p>
            <a:pPr marL="0" indent="0">
              <a:buNone/>
            </a:pPr>
            <a:r>
              <a:rPr lang="en-US" dirty="0"/>
              <a:t> </a:t>
            </a:r>
            <a:r>
              <a:rPr lang="en-US" dirty="0" smtClean="0"/>
              <a:t>   values</a:t>
            </a:r>
          </a:p>
          <a:p>
            <a:pPr lvl="1"/>
            <a:r>
              <a:rPr lang="en-US" dirty="0" smtClean="0"/>
              <a:t>One row per swap in the portfolio</a:t>
            </a:r>
          </a:p>
          <a:p>
            <a:pPr lvl="1"/>
            <a:r>
              <a:rPr lang="en-US" dirty="0" smtClean="0"/>
              <a:t>One column per valuation date</a:t>
            </a:r>
          </a:p>
          <a:p>
            <a:pPr lvl="1"/>
            <a:r>
              <a:rPr lang="en-US" dirty="0" smtClean="0"/>
              <a:t>One “page” per scenario</a:t>
            </a:r>
          </a:p>
          <a:p>
            <a:r>
              <a:rPr lang="en-US" dirty="0" smtClean="0"/>
              <a:t>Generate exposure profiles at different levels</a:t>
            </a:r>
          </a:p>
          <a:p>
            <a:r>
              <a:rPr lang="en-US" dirty="0" smtClean="0"/>
              <a:t>Compute CVA for one counterparty</a:t>
            </a:r>
            <a:endParaRPr lang="en-US" dirty="0"/>
          </a:p>
        </p:txBody>
      </p:sp>
      <p:sp>
        <p:nvSpPr>
          <p:cNvPr id="4" name="TextBox 3"/>
          <p:cNvSpPr txBox="1"/>
          <p:nvPr/>
        </p:nvSpPr>
        <p:spPr>
          <a:xfrm>
            <a:off x="5436096" y="2097430"/>
            <a:ext cx="76200" cy="2123658"/>
          </a:xfrm>
          <a:prstGeom prst="rect">
            <a:avLst/>
          </a:prstGeom>
          <a:noFill/>
        </p:spPr>
        <p:txBody>
          <a:bodyPr wrap="square" rtlCol="0">
            <a:spAutoFit/>
          </a:bodyPr>
          <a:lstStyle/>
          <a:p>
            <a:r>
              <a:rPr lang="en-US" sz="1200" dirty="0" smtClean="0">
                <a:latin typeface="Arial" pitchFamily="34" charset="0"/>
                <a:cs typeface="Arial" pitchFamily="34" charset="0"/>
              </a:rPr>
              <a:t>Instruments</a:t>
            </a:r>
            <a:endParaRPr lang="en-US" sz="1200" dirty="0">
              <a:latin typeface="Arial" pitchFamily="34" charset="0"/>
              <a:cs typeface="Arial" pitchFamily="34" charset="0"/>
            </a:endParaRPr>
          </a:p>
        </p:txBody>
      </p:sp>
      <p:sp>
        <p:nvSpPr>
          <p:cNvPr id="5" name="TextBox 4"/>
          <p:cNvSpPr txBox="1"/>
          <p:nvPr/>
        </p:nvSpPr>
        <p:spPr>
          <a:xfrm>
            <a:off x="6045337" y="4952201"/>
            <a:ext cx="1255280" cy="276999"/>
          </a:xfrm>
          <a:prstGeom prst="rect">
            <a:avLst/>
          </a:prstGeom>
          <a:noFill/>
        </p:spPr>
        <p:txBody>
          <a:bodyPr wrap="none" rtlCol="0">
            <a:spAutoFit/>
          </a:bodyPr>
          <a:lstStyle/>
          <a:p>
            <a:r>
              <a:rPr lang="en-US" sz="1200" dirty="0" smtClean="0">
                <a:latin typeface="Arial" pitchFamily="34" charset="0"/>
                <a:cs typeface="Arial" pitchFamily="34" charset="0"/>
              </a:rPr>
              <a:t>Valuation Dates</a:t>
            </a:r>
            <a:endParaRPr lang="en-US" sz="1200" dirty="0">
              <a:latin typeface="Arial" pitchFamily="34" charset="0"/>
              <a:cs typeface="Arial" pitchFamily="34" charset="0"/>
            </a:endParaRPr>
          </a:p>
        </p:txBody>
      </p:sp>
      <p:sp>
        <p:nvSpPr>
          <p:cNvPr id="6" name="TextBox 5"/>
          <p:cNvSpPr txBox="1"/>
          <p:nvPr/>
        </p:nvSpPr>
        <p:spPr>
          <a:xfrm>
            <a:off x="8026537" y="4599002"/>
            <a:ext cx="865943" cy="276999"/>
          </a:xfrm>
          <a:prstGeom prst="rect">
            <a:avLst/>
          </a:prstGeom>
          <a:noFill/>
        </p:spPr>
        <p:txBody>
          <a:bodyPr wrap="none" rtlCol="0">
            <a:spAutoFit/>
          </a:bodyPr>
          <a:lstStyle/>
          <a:p>
            <a:r>
              <a:rPr lang="en-US" sz="1200" dirty="0" smtClean="0">
                <a:latin typeface="Arial" pitchFamily="34" charset="0"/>
                <a:cs typeface="Arial" pitchFamily="34" charset="0"/>
              </a:rPr>
              <a:t>Scenarios</a:t>
            </a:r>
            <a:endParaRPr lang="en-US" sz="1200" dirty="0">
              <a:latin typeface="Arial" pitchFamily="34" charset="0"/>
              <a:cs typeface="Arial" pitchFamily="34" charset="0"/>
            </a:endParaRPr>
          </a:p>
        </p:txBody>
      </p:sp>
      <p:sp>
        <p:nvSpPr>
          <p:cNvPr id="7" name="Cube 6"/>
          <p:cNvSpPr/>
          <p:nvPr/>
        </p:nvSpPr>
        <p:spPr>
          <a:xfrm>
            <a:off x="5748874" y="1218401"/>
            <a:ext cx="2590800" cy="3657600"/>
          </a:xfrm>
          <a:prstGeom prst="cub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smtClean="0">
              <a:latin typeface="Arial" pitchFamily="34" charset="0"/>
              <a:cs typeface="Arial" pitchFamily="34" charset="0"/>
            </a:endParaRPr>
          </a:p>
        </p:txBody>
      </p:sp>
    </p:spTree>
    <p:extLst>
      <p:ext uri="{BB962C8B-B14F-4D97-AF65-F5344CB8AC3E}">
        <p14:creationId xmlns:p14="http://schemas.microsoft.com/office/powerpoint/2010/main" val="34663669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Simulation: Main Iteration</a:t>
            </a:r>
            <a:endParaRPr lang="en-US" dirty="0"/>
          </a:p>
        </p:txBody>
      </p:sp>
      <p:sp>
        <p:nvSpPr>
          <p:cNvPr id="5" name="TextBox 4"/>
          <p:cNvSpPr txBox="1"/>
          <p:nvPr/>
        </p:nvSpPr>
        <p:spPr>
          <a:xfrm>
            <a:off x="762000" y="1905000"/>
            <a:ext cx="1197764" cy="400110"/>
          </a:xfrm>
          <a:prstGeom prst="rect">
            <a:avLst/>
          </a:prstGeom>
          <a:noFill/>
        </p:spPr>
        <p:txBody>
          <a:bodyPr wrap="none" rtlCol="0">
            <a:spAutoFit/>
          </a:bodyPr>
          <a:lstStyle/>
          <a:p>
            <a:r>
              <a:rPr lang="en-US" sz="2000" dirty="0" smtClean="0">
                <a:latin typeface="Arial" pitchFamily="34" charset="0"/>
                <a:cs typeface="Arial" pitchFamily="34" charset="0"/>
              </a:rPr>
              <a:t>Scenario</a:t>
            </a:r>
            <a:endParaRPr lang="en-US" sz="2000" dirty="0">
              <a:latin typeface="Arial" pitchFamily="34" charset="0"/>
              <a:cs typeface="Arial" pitchFamily="34" charset="0"/>
            </a:endParaRPr>
          </a:p>
        </p:txBody>
      </p:sp>
      <p:sp>
        <p:nvSpPr>
          <p:cNvPr id="35" name="TextBox 34"/>
          <p:cNvSpPr txBox="1"/>
          <p:nvPr/>
        </p:nvSpPr>
        <p:spPr>
          <a:xfrm>
            <a:off x="762000" y="4781490"/>
            <a:ext cx="827471" cy="400110"/>
          </a:xfrm>
          <a:prstGeom prst="rect">
            <a:avLst/>
          </a:prstGeom>
          <a:noFill/>
        </p:spPr>
        <p:txBody>
          <a:bodyPr wrap="none" rtlCol="0">
            <a:spAutoFit/>
          </a:bodyPr>
          <a:lstStyle/>
          <a:p>
            <a:r>
              <a:rPr lang="en-US" sz="2000" dirty="0" smtClean="0">
                <a:latin typeface="Arial" pitchFamily="34" charset="0"/>
                <a:cs typeface="Arial" pitchFamily="34" charset="0"/>
              </a:rPr>
              <a:t>Swap</a:t>
            </a:r>
            <a:endParaRPr lang="en-US" sz="2000" dirty="0">
              <a:latin typeface="Arial" pitchFamily="34" charset="0"/>
              <a:cs typeface="Arial" pitchFamily="34" charset="0"/>
            </a:endParaRPr>
          </a:p>
        </p:txBody>
      </p:sp>
      <p:grpSp>
        <p:nvGrpSpPr>
          <p:cNvPr id="66" name="Group 65"/>
          <p:cNvGrpSpPr/>
          <p:nvPr/>
        </p:nvGrpSpPr>
        <p:grpSpPr>
          <a:xfrm>
            <a:off x="1981200" y="1173019"/>
            <a:ext cx="6477000" cy="5122292"/>
            <a:chOff x="2438400" y="1173019"/>
            <a:chExt cx="6477000" cy="5122292"/>
          </a:xfrm>
        </p:grpSpPr>
        <p:cxnSp>
          <p:nvCxnSpPr>
            <p:cNvPr id="7" name="Straight Arrow Connector 6"/>
            <p:cNvCxnSpPr/>
            <p:nvPr/>
          </p:nvCxnSpPr>
          <p:spPr>
            <a:xfrm>
              <a:off x="2438400" y="3276600"/>
              <a:ext cx="5486400" cy="0"/>
            </a:xfrm>
            <a:prstGeom prst="straightConnector1">
              <a:avLst/>
            </a:prstGeom>
            <a:ln w="25400">
              <a:solidFill>
                <a:schemeClr val="accent5">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5943600" y="5895201"/>
              <a:ext cx="1977016" cy="400110"/>
            </a:xfrm>
            <a:prstGeom prst="rect">
              <a:avLst/>
            </a:prstGeom>
            <a:noFill/>
          </p:spPr>
          <p:txBody>
            <a:bodyPr wrap="none" rtlCol="0">
              <a:spAutoFit/>
            </a:bodyPr>
            <a:lstStyle/>
            <a:p>
              <a:r>
                <a:rPr lang="en-US" sz="2000" dirty="0" smtClean="0">
                  <a:latin typeface="Arial" pitchFamily="34" charset="0"/>
                  <a:cs typeface="Arial" pitchFamily="34" charset="0"/>
                </a:rPr>
                <a:t>Valuation Dates</a:t>
              </a:r>
              <a:endParaRPr lang="en-US" sz="2000" dirty="0">
                <a:latin typeface="Arial" pitchFamily="34" charset="0"/>
                <a:cs typeface="Arial" pitchFamily="34" charset="0"/>
              </a:endParaRPr>
            </a:p>
          </p:txBody>
        </p:sp>
        <p:cxnSp>
          <p:nvCxnSpPr>
            <p:cNvPr id="10" name="Straight Arrow Connector 9"/>
            <p:cNvCxnSpPr/>
            <p:nvPr/>
          </p:nvCxnSpPr>
          <p:spPr>
            <a:xfrm flipV="1">
              <a:off x="2514600" y="1905000"/>
              <a:ext cx="2667000" cy="1524000"/>
            </a:xfrm>
            <a:prstGeom prst="straightConnector1">
              <a:avLst/>
            </a:prstGeom>
            <a:ln w="25400">
              <a:solidFill>
                <a:schemeClr val="accent5">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5105400" y="1828800"/>
              <a:ext cx="568361" cy="276999"/>
            </a:xfrm>
            <a:prstGeom prst="rect">
              <a:avLst/>
            </a:prstGeom>
            <a:noFill/>
          </p:spPr>
          <p:txBody>
            <a:bodyPr wrap="none" rtlCol="0">
              <a:spAutoFit/>
            </a:bodyPr>
            <a:lstStyle/>
            <a:p>
              <a:r>
                <a:rPr lang="en-US" sz="1200" dirty="0" smtClean="0">
                  <a:latin typeface="Arial" pitchFamily="34" charset="0"/>
                  <a:cs typeface="Arial" pitchFamily="34" charset="0"/>
                </a:rPr>
                <a:t>Tenor</a:t>
              </a:r>
              <a:endParaRPr lang="en-US" sz="1200" dirty="0">
                <a:latin typeface="Arial" pitchFamily="34" charset="0"/>
                <a:cs typeface="Arial" pitchFamily="34" charset="0"/>
              </a:endParaRPr>
            </a:p>
          </p:txBody>
        </p:sp>
        <p:cxnSp>
          <p:nvCxnSpPr>
            <p:cNvPr id="13" name="Straight Arrow Connector 12"/>
            <p:cNvCxnSpPr/>
            <p:nvPr/>
          </p:nvCxnSpPr>
          <p:spPr>
            <a:xfrm flipV="1">
              <a:off x="2743200" y="1371600"/>
              <a:ext cx="0" cy="2043499"/>
            </a:xfrm>
            <a:prstGeom prst="straightConnector1">
              <a:avLst/>
            </a:prstGeom>
            <a:ln w="25400">
              <a:solidFill>
                <a:schemeClr val="accent5">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743200" y="1295400"/>
              <a:ext cx="518796" cy="276999"/>
            </a:xfrm>
            <a:prstGeom prst="rect">
              <a:avLst/>
            </a:prstGeom>
            <a:noFill/>
          </p:spPr>
          <p:txBody>
            <a:bodyPr wrap="none" rtlCol="0">
              <a:spAutoFit/>
            </a:bodyPr>
            <a:lstStyle/>
            <a:p>
              <a:r>
                <a:rPr lang="en-US" sz="1200" dirty="0" smtClean="0">
                  <a:latin typeface="Arial" pitchFamily="34" charset="0"/>
                  <a:cs typeface="Arial" pitchFamily="34" charset="0"/>
                </a:rPr>
                <a:t>Yield</a:t>
              </a:r>
              <a:endParaRPr lang="en-US" sz="1200" dirty="0">
                <a:latin typeface="Arial" pitchFamily="34" charset="0"/>
                <a:cs typeface="Arial" pitchFamily="34" charset="0"/>
              </a:endParaRPr>
            </a:p>
          </p:txBody>
        </p:sp>
        <p:sp>
          <p:nvSpPr>
            <p:cNvPr id="25" name="Freeform 24"/>
            <p:cNvSpPr/>
            <p:nvPr/>
          </p:nvSpPr>
          <p:spPr>
            <a:xfrm>
              <a:off x="2752436" y="1295400"/>
              <a:ext cx="1971964" cy="1475509"/>
            </a:xfrm>
            <a:custGeom>
              <a:avLst/>
              <a:gdLst>
                <a:gd name="connsiteX0" fmla="*/ 0 w 1865746"/>
                <a:gd name="connsiteY0" fmla="*/ 1496291 h 1496291"/>
                <a:gd name="connsiteX1" fmla="*/ 230909 w 1865746"/>
                <a:gd name="connsiteY1" fmla="*/ 1089891 h 1496291"/>
                <a:gd name="connsiteX2" fmla="*/ 683491 w 1865746"/>
                <a:gd name="connsiteY2" fmla="*/ 692727 h 1496291"/>
                <a:gd name="connsiteX3" fmla="*/ 1330037 w 1865746"/>
                <a:gd name="connsiteY3" fmla="*/ 304800 h 1496291"/>
                <a:gd name="connsiteX4" fmla="*/ 1865746 w 1865746"/>
                <a:gd name="connsiteY4" fmla="*/ 0 h 1496291"/>
                <a:gd name="connsiteX5" fmla="*/ 1865746 w 1865746"/>
                <a:gd name="connsiteY5" fmla="*/ 0 h 14962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65746" h="1496291">
                  <a:moveTo>
                    <a:pt x="0" y="1496291"/>
                  </a:moveTo>
                  <a:cubicBezTo>
                    <a:pt x="58497" y="1360054"/>
                    <a:pt x="116994" y="1223818"/>
                    <a:pt x="230909" y="1089891"/>
                  </a:cubicBezTo>
                  <a:cubicBezTo>
                    <a:pt x="344824" y="955964"/>
                    <a:pt x="500303" y="823575"/>
                    <a:pt x="683491" y="692727"/>
                  </a:cubicBezTo>
                  <a:cubicBezTo>
                    <a:pt x="866679" y="561878"/>
                    <a:pt x="1132995" y="420254"/>
                    <a:pt x="1330037" y="304800"/>
                  </a:cubicBezTo>
                  <a:cubicBezTo>
                    <a:pt x="1527079" y="189346"/>
                    <a:pt x="1865746" y="0"/>
                    <a:pt x="1865746" y="0"/>
                  </a:cubicBezTo>
                  <a:lnTo>
                    <a:pt x="1865746" y="0"/>
                  </a:lnTo>
                </a:path>
              </a:pathLst>
            </a:cu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 name="Freeform 25"/>
            <p:cNvSpPr/>
            <p:nvPr/>
          </p:nvSpPr>
          <p:spPr>
            <a:xfrm>
              <a:off x="4124036" y="1190170"/>
              <a:ext cx="2028725" cy="1504539"/>
            </a:xfrm>
            <a:custGeom>
              <a:avLst/>
              <a:gdLst>
                <a:gd name="connsiteX0" fmla="*/ 0 w 1865746"/>
                <a:gd name="connsiteY0" fmla="*/ 1496291 h 1496291"/>
                <a:gd name="connsiteX1" fmla="*/ 230909 w 1865746"/>
                <a:gd name="connsiteY1" fmla="*/ 1089891 h 1496291"/>
                <a:gd name="connsiteX2" fmla="*/ 683491 w 1865746"/>
                <a:gd name="connsiteY2" fmla="*/ 692727 h 1496291"/>
                <a:gd name="connsiteX3" fmla="*/ 1330037 w 1865746"/>
                <a:gd name="connsiteY3" fmla="*/ 304800 h 1496291"/>
                <a:gd name="connsiteX4" fmla="*/ 1865746 w 1865746"/>
                <a:gd name="connsiteY4" fmla="*/ 0 h 1496291"/>
                <a:gd name="connsiteX5" fmla="*/ 1865746 w 1865746"/>
                <a:gd name="connsiteY5" fmla="*/ 0 h 1496291"/>
                <a:gd name="connsiteX0" fmla="*/ 0 w 1865746"/>
                <a:gd name="connsiteY0" fmla="*/ 1496291 h 1496291"/>
                <a:gd name="connsiteX1" fmla="*/ 239648 w 1865746"/>
                <a:gd name="connsiteY1" fmla="*/ 1014960 h 1496291"/>
                <a:gd name="connsiteX2" fmla="*/ 683491 w 1865746"/>
                <a:gd name="connsiteY2" fmla="*/ 692727 h 1496291"/>
                <a:gd name="connsiteX3" fmla="*/ 1330037 w 1865746"/>
                <a:gd name="connsiteY3" fmla="*/ 304800 h 1496291"/>
                <a:gd name="connsiteX4" fmla="*/ 1865746 w 1865746"/>
                <a:gd name="connsiteY4" fmla="*/ 0 h 1496291"/>
                <a:gd name="connsiteX5" fmla="*/ 1865746 w 1865746"/>
                <a:gd name="connsiteY5" fmla="*/ 0 h 1496291"/>
                <a:gd name="connsiteX0" fmla="*/ 0 w 1865746"/>
                <a:gd name="connsiteY0" fmla="*/ 1496291 h 1496291"/>
                <a:gd name="connsiteX1" fmla="*/ 239648 w 1865746"/>
                <a:gd name="connsiteY1" fmla="*/ 1014960 h 1496291"/>
                <a:gd name="connsiteX2" fmla="*/ 700969 w 1865746"/>
                <a:gd name="connsiteY2" fmla="*/ 627163 h 1496291"/>
                <a:gd name="connsiteX3" fmla="*/ 1330037 w 1865746"/>
                <a:gd name="connsiteY3" fmla="*/ 304800 h 1496291"/>
                <a:gd name="connsiteX4" fmla="*/ 1865746 w 1865746"/>
                <a:gd name="connsiteY4" fmla="*/ 0 h 1496291"/>
                <a:gd name="connsiteX5" fmla="*/ 1865746 w 1865746"/>
                <a:gd name="connsiteY5" fmla="*/ 0 h 1496291"/>
                <a:gd name="connsiteX0" fmla="*/ 0 w 1865746"/>
                <a:gd name="connsiteY0" fmla="*/ 1496291 h 1496291"/>
                <a:gd name="connsiteX1" fmla="*/ 239648 w 1865746"/>
                <a:gd name="connsiteY1" fmla="*/ 1014960 h 1496291"/>
                <a:gd name="connsiteX2" fmla="*/ 700969 w 1865746"/>
                <a:gd name="connsiteY2" fmla="*/ 627163 h 1496291"/>
                <a:gd name="connsiteX3" fmla="*/ 1373732 w 1865746"/>
                <a:gd name="connsiteY3" fmla="*/ 323533 h 1496291"/>
                <a:gd name="connsiteX4" fmla="*/ 1865746 w 1865746"/>
                <a:gd name="connsiteY4" fmla="*/ 0 h 1496291"/>
                <a:gd name="connsiteX5" fmla="*/ 1865746 w 1865746"/>
                <a:gd name="connsiteY5" fmla="*/ 0 h 1496291"/>
                <a:gd name="connsiteX0" fmla="*/ 0 w 1919450"/>
                <a:gd name="connsiteY0" fmla="*/ 1525730 h 1525730"/>
                <a:gd name="connsiteX1" fmla="*/ 239648 w 1919450"/>
                <a:gd name="connsiteY1" fmla="*/ 1044399 h 1525730"/>
                <a:gd name="connsiteX2" fmla="*/ 700969 w 1919450"/>
                <a:gd name="connsiteY2" fmla="*/ 656602 h 1525730"/>
                <a:gd name="connsiteX3" fmla="*/ 1373732 w 1919450"/>
                <a:gd name="connsiteY3" fmla="*/ 352972 h 1525730"/>
                <a:gd name="connsiteX4" fmla="*/ 1865746 w 1919450"/>
                <a:gd name="connsiteY4" fmla="*/ 29439 h 1525730"/>
                <a:gd name="connsiteX5" fmla="*/ 1918180 w 1919450"/>
                <a:gd name="connsiteY5" fmla="*/ 10706 h 1525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19450" h="1525730">
                  <a:moveTo>
                    <a:pt x="0" y="1525730"/>
                  </a:moveTo>
                  <a:cubicBezTo>
                    <a:pt x="58497" y="1389493"/>
                    <a:pt x="122820" y="1189254"/>
                    <a:pt x="239648" y="1044399"/>
                  </a:cubicBezTo>
                  <a:cubicBezTo>
                    <a:pt x="356476" y="899544"/>
                    <a:pt x="511955" y="771840"/>
                    <a:pt x="700969" y="656602"/>
                  </a:cubicBezTo>
                  <a:cubicBezTo>
                    <a:pt x="889983" y="541364"/>
                    <a:pt x="1179603" y="457499"/>
                    <a:pt x="1373732" y="352972"/>
                  </a:cubicBezTo>
                  <a:cubicBezTo>
                    <a:pt x="1567861" y="248445"/>
                    <a:pt x="1775005" y="86483"/>
                    <a:pt x="1865746" y="29439"/>
                  </a:cubicBezTo>
                  <a:cubicBezTo>
                    <a:pt x="1956487" y="-27605"/>
                    <a:pt x="1900702" y="16950"/>
                    <a:pt x="1918180" y="10706"/>
                  </a:cubicBezTo>
                </a:path>
              </a:pathLst>
            </a:cu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7" name="Freeform 26"/>
            <p:cNvSpPr/>
            <p:nvPr/>
          </p:nvSpPr>
          <p:spPr>
            <a:xfrm>
              <a:off x="5495637" y="1173019"/>
              <a:ext cx="2017983" cy="1604818"/>
            </a:xfrm>
            <a:custGeom>
              <a:avLst/>
              <a:gdLst>
                <a:gd name="connsiteX0" fmla="*/ 0 w 1865746"/>
                <a:gd name="connsiteY0" fmla="*/ 1496291 h 1496291"/>
                <a:gd name="connsiteX1" fmla="*/ 230909 w 1865746"/>
                <a:gd name="connsiteY1" fmla="*/ 1089891 h 1496291"/>
                <a:gd name="connsiteX2" fmla="*/ 683491 w 1865746"/>
                <a:gd name="connsiteY2" fmla="*/ 692727 h 1496291"/>
                <a:gd name="connsiteX3" fmla="*/ 1330037 w 1865746"/>
                <a:gd name="connsiteY3" fmla="*/ 304800 h 1496291"/>
                <a:gd name="connsiteX4" fmla="*/ 1865746 w 1865746"/>
                <a:gd name="connsiteY4" fmla="*/ 0 h 1496291"/>
                <a:gd name="connsiteX5" fmla="*/ 1865746 w 1865746"/>
                <a:gd name="connsiteY5" fmla="*/ 0 h 1496291"/>
                <a:gd name="connsiteX0" fmla="*/ 0 w 1857007"/>
                <a:gd name="connsiteY0" fmla="*/ 1580589 h 1580589"/>
                <a:gd name="connsiteX1" fmla="*/ 222170 w 1857007"/>
                <a:gd name="connsiteY1" fmla="*/ 1089891 h 1580589"/>
                <a:gd name="connsiteX2" fmla="*/ 674752 w 1857007"/>
                <a:gd name="connsiteY2" fmla="*/ 692727 h 1580589"/>
                <a:gd name="connsiteX3" fmla="*/ 1321298 w 1857007"/>
                <a:gd name="connsiteY3" fmla="*/ 304800 h 1580589"/>
                <a:gd name="connsiteX4" fmla="*/ 1857007 w 1857007"/>
                <a:gd name="connsiteY4" fmla="*/ 0 h 1580589"/>
                <a:gd name="connsiteX5" fmla="*/ 1857007 w 1857007"/>
                <a:gd name="connsiteY5" fmla="*/ 0 h 1580589"/>
                <a:gd name="connsiteX0" fmla="*/ 0 w 1857007"/>
                <a:gd name="connsiteY0" fmla="*/ 1580589 h 1580589"/>
                <a:gd name="connsiteX1" fmla="*/ 265864 w 1857007"/>
                <a:gd name="connsiteY1" fmla="*/ 1136723 h 1580589"/>
                <a:gd name="connsiteX2" fmla="*/ 674752 w 1857007"/>
                <a:gd name="connsiteY2" fmla="*/ 692727 h 1580589"/>
                <a:gd name="connsiteX3" fmla="*/ 1321298 w 1857007"/>
                <a:gd name="connsiteY3" fmla="*/ 304800 h 1580589"/>
                <a:gd name="connsiteX4" fmla="*/ 1857007 w 1857007"/>
                <a:gd name="connsiteY4" fmla="*/ 0 h 1580589"/>
                <a:gd name="connsiteX5" fmla="*/ 1857007 w 1857007"/>
                <a:gd name="connsiteY5" fmla="*/ 0 h 1580589"/>
                <a:gd name="connsiteX0" fmla="*/ 0 w 1857007"/>
                <a:gd name="connsiteY0" fmla="*/ 1580589 h 1580589"/>
                <a:gd name="connsiteX1" fmla="*/ 265864 w 1857007"/>
                <a:gd name="connsiteY1" fmla="*/ 1136723 h 1580589"/>
                <a:gd name="connsiteX2" fmla="*/ 709707 w 1857007"/>
                <a:gd name="connsiteY2" fmla="*/ 617796 h 1580589"/>
                <a:gd name="connsiteX3" fmla="*/ 1321298 w 1857007"/>
                <a:gd name="connsiteY3" fmla="*/ 304800 h 1580589"/>
                <a:gd name="connsiteX4" fmla="*/ 1857007 w 1857007"/>
                <a:gd name="connsiteY4" fmla="*/ 0 h 1580589"/>
                <a:gd name="connsiteX5" fmla="*/ 1857007 w 1857007"/>
                <a:gd name="connsiteY5" fmla="*/ 0 h 1580589"/>
                <a:gd name="connsiteX0" fmla="*/ 0 w 1857007"/>
                <a:gd name="connsiteY0" fmla="*/ 1580589 h 1580589"/>
                <a:gd name="connsiteX1" fmla="*/ 265864 w 1857007"/>
                <a:gd name="connsiteY1" fmla="*/ 1136723 h 1580589"/>
                <a:gd name="connsiteX2" fmla="*/ 709707 w 1857007"/>
                <a:gd name="connsiteY2" fmla="*/ 617796 h 1580589"/>
                <a:gd name="connsiteX3" fmla="*/ 1312560 w 1857007"/>
                <a:gd name="connsiteY3" fmla="*/ 211135 h 1580589"/>
                <a:gd name="connsiteX4" fmla="*/ 1857007 w 1857007"/>
                <a:gd name="connsiteY4" fmla="*/ 0 h 1580589"/>
                <a:gd name="connsiteX5" fmla="*/ 1857007 w 1857007"/>
                <a:gd name="connsiteY5" fmla="*/ 0 h 1580589"/>
                <a:gd name="connsiteX0" fmla="*/ 0 w 1857007"/>
                <a:gd name="connsiteY0" fmla="*/ 1580589 h 1580589"/>
                <a:gd name="connsiteX1" fmla="*/ 265864 w 1857007"/>
                <a:gd name="connsiteY1" fmla="*/ 1136723 h 1580589"/>
                <a:gd name="connsiteX2" fmla="*/ 709707 w 1857007"/>
                <a:gd name="connsiteY2" fmla="*/ 617796 h 1580589"/>
                <a:gd name="connsiteX3" fmla="*/ 1321299 w 1857007"/>
                <a:gd name="connsiteY3" fmla="*/ 136204 h 1580589"/>
                <a:gd name="connsiteX4" fmla="*/ 1857007 w 1857007"/>
                <a:gd name="connsiteY4" fmla="*/ 0 h 1580589"/>
                <a:gd name="connsiteX5" fmla="*/ 1857007 w 1857007"/>
                <a:gd name="connsiteY5" fmla="*/ 0 h 1580589"/>
                <a:gd name="connsiteX0" fmla="*/ 0 w 1857007"/>
                <a:gd name="connsiteY0" fmla="*/ 1580589 h 1580589"/>
                <a:gd name="connsiteX1" fmla="*/ 265864 w 1857007"/>
                <a:gd name="connsiteY1" fmla="*/ 1136723 h 1580589"/>
                <a:gd name="connsiteX2" fmla="*/ 709707 w 1857007"/>
                <a:gd name="connsiteY2" fmla="*/ 617796 h 1580589"/>
                <a:gd name="connsiteX3" fmla="*/ 1251388 w 1857007"/>
                <a:gd name="connsiteY3" fmla="*/ 276701 h 1580589"/>
                <a:gd name="connsiteX4" fmla="*/ 1857007 w 1857007"/>
                <a:gd name="connsiteY4" fmla="*/ 0 h 1580589"/>
                <a:gd name="connsiteX5" fmla="*/ 1857007 w 1857007"/>
                <a:gd name="connsiteY5" fmla="*/ 0 h 1580589"/>
                <a:gd name="connsiteX0" fmla="*/ 0 w 1909287"/>
                <a:gd name="connsiteY0" fmla="*/ 1627421 h 1627421"/>
                <a:gd name="connsiteX1" fmla="*/ 265864 w 1909287"/>
                <a:gd name="connsiteY1" fmla="*/ 1183555 h 1627421"/>
                <a:gd name="connsiteX2" fmla="*/ 709707 w 1909287"/>
                <a:gd name="connsiteY2" fmla="*/ 664628 h 1627421"/>
                <a:gd name="connsiteX3" fmla="*/ 1251388 w 1909287"/>
                <a:gd name="connsiteY3" fmla="*/ 323533 h 1627421"/>
                <a:gd name="connsiteX4" fmla="*/ 1857007 w 1909287"/>
                <a:gd name="connsiteY4" fmla="*/ 46832 h 1627421"/>
                <a:gd name="connsiteX5" fmla="*/ 1883223 w 1909287"/>
                <a:gd name="connsiteY5" fmla="*/ 0 h 1627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09287" h="1627421">
                  <a:moveTo>
                    <a:pt x="0" y="1627421"/>
                  </a:moveTo>
                  <a:cubicBezTo>
                    <a:pt x="58497" y="1491184"/>
                    <a:pt x="147579" y="1344021"/>
                    <a:pt x="265864" y="1183555"/>
                  </a:cubicBezTo>
                  <a:cubicBezTo>
                    <a:pt x="384149" y="1023089"/>
                    <a:pt x="545453" y="807965"/>
                    <a:pt x="709707" y="664628"/>
                  </a:cubicBezTo>
                  <a:cubicBezTo>
                    <a:pt x="873961" y="521291"/>
                    <a:pt x="1060171" y="426499"/>
                    <a:pt x="1251388" y="323533"/>
                  </a:cubicBezTo>
                  <a:cubicBezTo>
                    <a:pt x="1442605" y="220567"/>
                    <a:pt x="1751701" y="100754"/>
                    <a:pt x="1857007" y="46832"/>
                  </a:cubicBezTo>
                  <a:cubicBezTo>
                    <a:pt x="1962313" y="-7090"/>
                    <a:pt x="1874484" y="15611"/>
                    <a:pt x="1883223" y="0"/>
                  </a:cubicBezTo>
                </a:path>
              </a:pathLst>
            </a:cu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8" name="Freeform 27"/>
            <p:cNvSpPr/>
            <p:nvPr/>
          </p:nvSpPr>
          <p:spPr>
            <a:xfrm>
              <a:off x="6878783" y="1364673"/>
              <a:ext cx="2036617" cy="1530927"/>
            </a:xfrm>
            <a:custGeom>
              <a:avLst/>
              <a:gdLst>
                <a:gd name="connsiteX0" fmla="*/ 0 w 1865746"/>
                <a:gd name="connsiteY0" fmla="*/ 1496291 h 1496291"/>
                <a:gd name="connsiteX1" fmla="*/ 230909 w 1865746"/>
                <a:gd name="connsiteY1" fmla="*/ 1089891 h 1496291"/>
                <a:gd name="connsiteX2" fmla="*/ 683491 w 1865746"/>
                <a:gd name="connsiteY2" fmla="*/ 692727 h 1496291"/>
                <a:gd name="connsiteX3" fmla="*/ 1330037 w 1865746"/>
                <a:gd name="connsiteY3" fmla="*/ 304800 h 1496291"/>
                <a:gd name="connsiteX4" fmla="*/ 1865746 w 1865746"/>
                <a:gd name="connsiteY4" fmla="*/ 0 h 1496291"/>
                <a:gd name="connsiteX5" fmla="*/ 1865746 w 1865746"/>
                <a:gd name="connsiteY5" fmla="*/ 0 h 1496291"/>
                <a:gd name="connsiteX0" fmla="*/ 0 w 1857007"/>
                <a:gd name="connsiteY0" fmla="*/ 1580589 h 1580589"/>
                <a:gd name="connsiteX1" fmla="*/ 222170 w 1857007"/>
                <a:gd name="connsiteY1" fmla="*/ 1089891 h 1580589"/>
                <a:gd name="connsiteX2" fmla="*/ 674752 w 1857007"/>
                <a:gd name="connsiteY2" fmla="*/ 692727 h 1580589"/>
                <a:gd name="connsiteX3" fmla="*/ 1321298 w 1857007"/>
                <a:gd name="connsiteY3" fmla="*/ 304800 h 1580589"/>
                <a:gd name="connsiteX4" fmla="*/ 1857007 w 1857007"/>
                <a:gd name="connsiteY4" fmla="*/ 0 h 1580589"/>
                <a:gd name="connsiteX5" fmla="*/ 1857007 w 1857007"/>
                <a:gd name="connsiteY5" fmla="*/ 0 h 1580589"/>
                <a:gd name="connsiteX0" fmla="*/ 0 w 1857007"/>
                <a:gd name="connsiteY0" fmla="*/ 1580589 h 1580589"/>
                <a:gd name="connsiteX1" fmla="*/ 265864 w 1857007"/>
                <a:gd name="connsiteY1" fmla="*/ 1136723 h 1580589"/>
                <a:gd name="connsiteX2" fmla="*/ 674752 w 1857007"/>
                <a:gd name="connsiteY2" fmla="*/ 692727 h 1580589"/>
                <a:gd name="connsiteX3" fmla="*/ 1321298 w 1857007"/>
                <a:gd name="connsiteY3" fmla="*/ 304800 h 1580589"/>
                <a:gd name="connsiteX4" fmla="*/ 1857007 w 1857007"/>
                <a:gd name="connsiteY4" fmla="*/ 0 h 1580589"/>
                <a:gd name="connsiteX5" fmla="*/ 1857007 w 1857007"/>
                <a:gd name="connsiteY5" fmla="*/ 0 h 1580589"/>
                <a:gd name="connsiteX0" fmla="*/ 0 w 1857007"/>
                <a:gd name="connsiteY0" fmla="*/ 1580589 h 1580589"/>
                <a:gd name="connsiteX1" fmla="*/ 265864 w 1857007"/>
                <a:gd name="connsiteY1" fmla="*/ 1136723 h 1580589"/>
                <a:gd name="connsiteX2" fmla="*/ 709707 w 1857007"/>
                <a:gd name="connsiteY2" fmla="*/ 617796 h 1580589"/>
                <a:gd name="connsiteX3" fmla="*/ 1321298 w 1857007"/>
                <a:gd name="connsiteY3" fmla="*/ 304800 h 1580589"/>
                <a:gd name="connsiteX4" fmla="*/ 1857007 w 1857007"/>
                <a:gd name="connsiteY4" fmla="*/ 0 h 1580589"/>
                <a:gd name="connsiteX5" fmla="*/ 1857007 w 1857007"/>
                <a:gd name="connsiteY5" fmla="*/ 0 h 1580589"/>
                <a:gd name="connsiteX0" fmla="*/ 0 w 1857007"/>
                <a:gd name="connsiteY0" fmla="*/ 1580589 h 1580589"/>
                <a:gd name="connsiteX1" fmla="*/ 265864 w 1857007"/>
                <a:gd name="connsiteY1" fmla="*/ 1136723 h 1580589"/>
                <a:gd name="connsiteX2" fmla="*/ 709707 w 1857007"/>
                <a:gd name="connsiteY2" fmla="*/ 617796 h 1580589"/>
                <a:gd name="connsiteX3" fmla="*/ 1312560 w 1857007"/>
                <a:gd name="connsiteY3" fmla="*/ 211135 h 1580589"/>
                <a:gd name="connsiteX4" fmla="*/ 1857007 w 1857007"/>
                <a:gd name="connsiteY4" fmla="*/ 0 h 1580589"/>
                <a:gd name="connsiteX5" fmla="*/ 1857007 w 1857007"/>
                <a:gd name="connsiteY5" fmla="*/ 0 h 1580589"/>
                <a:gd name="connsiteX0" fmla="*/ 0 w 1857007"/>
                <a:gd name="connsiteY0" fmla="*/ 1580589 h 1580589"/>
                <a:gd name="connsiteX1" fmla="*/ 265864 w 1857007"/>
                <a:gd name="connsiteY1" fmla="*/ 1136723 h 1580589"/>
                <a:gd name="connsiteX2" fmla="*/ 709707 w 1857007"/>
                <a:gd name="connsiteY2" fmla="*/ 617796 h 1580589"/>
                <a:gd name="connsiteX3" fmla="*/ 1321299 w 1857007"/>
                <a:gd name="connsiteY3" fmla="*/ 136204 h 1580589"/>
                <a:gd name="connsiteX4" fmla="*/ 1857007 w 1857007"/>
                <a:gd name="connsiteY4" fmla="*/ 0 h 1580589"/>
                <a:gd name="connsiteX5" fmla="*/ 1857007 w 1857007"/>
                <a:gd name="connsiteY5" fmla="*/ 0 h 1580589"/>
                <a:gd name="connsiteX0" fmla="*/ 0 w 1857007"/>
                <a:gd name="connsiteY0" fmla="*/ 1580589 h 1580589"/>
                <a:gd name="connsiteX1" fmla="*/ 265864 w 1857007"/>
                <a:gd name="connsiteY1" fmla="*/ 1136723 h 1580589"/>
                <a:gd name="connsiteX2" fmla="*/ 709707 w 1857007"/>
                <a:gd name="connsiteY2" fmla="*/ 617796 h 1580589"/>
                <a:gd name="connsiteX3" fmla="*/ 1251388 w 1857007"/>
                <a:gd name="connsiteY3" fmla="*/ 276701 h 1580589"/>
                <a:gd name="connsiteX4" fmla="*/ 1857007 w 1857007"/>
                <a:gd name="connsiteY4" fmla="*/ 0 h 1580589"/>
                <a:gd name="connsiteX5" fmla="*/ 1857007 w 1857007"/>
                <a:gd name="connsiteY5" fmla="*/ 0 h 1580589"/>
                <a:gd name="connsiteX0" fmla="*/ 0 w 1909287"/>
                <a:gd name="connsiteY0" fmla="*/ 1627421 h 1627421"/>
                <a:gd name="connsiteX1" fmla="*/ 265864 w 1909287"/>
                <a:gd name="connsiteY1" fmla="*/ 1183555 h 1627421"/>
                <a:gd name="connsiteX2" fmla="*/ 709707 w 1909287"/>
                <a:gd name="connsiteY2" fmla="*/ 664628 h 1627421"/>
                <a:gd name="connsiteX3" fmla="*/ 1251388 w 1909287"/>
                <a:gd name="connsiteY3" fmla="*/ 323533 h 1627421"/>
                <a:gd name="connsiteX4" fmla="*/ 1857007 w 1909287"/>
                <a:gd name="connsiteY4" fmla="*/ 46832 h 1627421"/>
                <a:gd name="connsiteX5" fmla="*/ 1883223 w 1909287"/>
                <a:gd name="connsiteY5" fmla="*/ 0 h 1627421"/>
                <a:gd name="connsiteX0" fmla="*/ 0 w 1883223"/>
                <a:gd name="connsiteY0" fmla="*/ 1627421 h 1627421"/>
                <a:gd name="connsiteX1" fmla="*/ 265864 w 1883223"/>
                <a:gd name="connsiteY1" fmla="*/ 1183555 h 1627421"/>
                <a:gd name="connsiteX2" fmla="*/ 709707 w 1883223"/>
                <a:gd name="connsiteY2" fmla="*/ 664628 h 1627421"/>
                <a:gd name="connsiteX3" fmla="*/ 1251388 w 1883223"/>
                <a:gd name="connsiteY3" fmla="*/ 323533 h 1627421"/>
                <a:gd name="connsiteX4" fmla="*/ 1743402 w 1883223"/>
                <a:gd name="connsiteY4" fmla="*/ 159230 h 1627421"/>
                <a:gd name="connsiteX5" fmla="*/ 1883223 w 1883223"/>
                <a:gd name="connsiteY5" fmla="*/ 0 h 1627421"/>
                <a:gd name="connsiteX0" fmla="*/ 0 w 1926917"/>
                <a:gd name="connsiteY0" fmla="*/ 1552489 h 1552489"/>
                <a:gd name="connsiteX1" fmla="*/ 265864 w 1926917"/>
                <a:gd name="connsiteY1" fmla="*/ 1108623 h 1552489"/>
                <a:gd name="connsiteX2" fmla="*/ 709707 w 1926917"/>
                <a:gd name="connsiteY2" fmla="*/ 589696 h 1552489"/>
                <a:gd name="connsiteX3" fmla="*/ 1251388 w 1926917"/>
                <a:gd name="connsiteY3" fmla="*/ 248601 h 1552489"/>
                <a:gd name="connsiteX4" fmla="*/ 1743402 w 1926917"/>
                <a:gd name="connsiteY4" fmla="*/ 84298 h 1552489"/>
                <a:gd name="connsiteX5" fmla="*/ 1926917 w 1926917"/>
                <a:gd name="connsiteY5" fmla="*/ 0 h 1552489"/>
                <a:gd name="connsiteX0" fmla="*/ 0 w 1926917"/>
                <a:gd name="connsiteY0" fmla="*/ 1552489 h 1552489"/>
                <a:gd name="connsiteX1" fmla="*/ 265864 w 1926917"/>
                <a:gd name="connsiteY1" fmla="*/ 1108623 h 1552489"/>
                <a:gd name="connsiteX2" fmla="*/ 709707 w 1926917"/>
                <a:gd name="connsiteY2" fmla="*/ 589696 h 1552489"/>
                <a:gd name="connsiteX3" fmla="*/ 1155261 w 1926917"/>
                <a:gd name="connsiteY3" fmla="*/ 342265 h 1552489"/>
                <a:gd name="connsiteX4" fmla="*/ 1743402 w 1926917"/>
                <a:gd name="connsiteY4" fmla="*/ 84298 h 1552489"/>
                <a:gd name="connsiteX5" fmla="*/ 1926917 w 1926917"/>
                <a:gd name="connsiteY5" fmla="*/ 0 h 1552489"/>
                <a:gd name="connsiteX0" fmla="*/ 0 w 1926917"/>
                <a:gd name="connsiteY0" fmla="*/ 1552489 h 1552489"/>
                <a:gd name="connsiteX1" fmla="*/ 265864 w 1926917"/>
                <a:gd name="connsiteY1" fmla="*/ 1108623 h 1552489"/>
                <a:gd name="connsiteX2" fmla="*/ 657274 w 1926917"/>
                <a:gd name="connsiteY2" fmla="*/ 692727 h 1552489"/>
                <a:gd name="connsiteX3" fmla="*/ 1155261 w 1926917"/>
                <a:gd name="connsiteY3" fmla="*/ 342265 h 1552489"/>
                <a:gd name="connsiteX4" fmla="*/ 1743402 w 1926917"/>
                <a:gd name="connsiteY4" fmla="*/ 84298 h 1552489"/>
                <a:gd name="connsiteX5" fmla="*/ 1926917 w 1926917"/>
                <a:gd name="connsiteY5" fmla="*/ 0 h 1552489"/>
                <a:gd name="connsiteX0" fmla="*/ 0 w 1926917"/>
                <a:gd name="connsiteY0" fmla="*/ 1552489 h 1552489"/>
                <a:gd name="connsiteX1" fmla="*/ 292081 w 1926917"/>
                <a:gd name="connsiteY1" fmla="*/ 986859 h 1552489"/>
                <a:gd name="connsiteX2" fmla="*/ 657274 w 1926917"/>
                <a:gd name="connsiteY2" fmla="*/ 692727 h 1552489"/>
                <a:gd name="connsiteX3" fmla="*/ 1155261 w 1926917"/>
                <a:gd name="connsiteY3" fmla="*/ 342265 h 1552489"/>
                <a:gd name="connsiteX4" fmla="*/ 1743402 w 1926917"/>
                <a:gd name="connsiteY4" fmla="*/ 84298 h 1552489"/>
                <a:gd name="connsiteX5" fmla="*/ 1926917 w 1926917"/>
                <a:gd name="connsiteY5" fmla="*/ 0 h 1552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26917" h="1552489">
                  <a:moveTo>
                    <a:pt x="0" y="1552489"/>
                  </a:moveTo>
                  <a:cubicBezTo>
                    <a:pt x="58497" y="1416252"/>
                    <a:pt x="182535" y="1130153"/>
                    <a:pt x="292081" y="986859"/>
                  </a:cubicBezTo>
                  <a:cubicBezTo>
                    <a:pt x="401627" y="843565"/>
                    <a:pt x="513411" y="800159"/>
                    <a:pt x="657274" y="692727"/>
                  </a:cubicBezTo>
                  <a:cubicBezTo>
                    <a:pt x="801137" y="585295"/>
                    <a:pt x="974240" y="443670"/>
                    <a:pt x="1155261" y="342265"/>
                  </a:cubicBezTo>
                  <a:cubicBezTo>
                    <a:pt x="1336282" y="240860"/>
                    <a:pt x="1614793" y="141342"/>
                    <a:pt x="1743402" y="84298"/>
                  </a:cubicBezTo>
                  <a:cubicBezTo>
                    <a:pt x="1872011" y="27254"/>
                    <a:pt x="1918178" y="15611"/>
                    <a:pt x="1926917" y="0"/>
                  </a:cubicBezTo>
                </a:path>
              </a:pathLst>
            </a:cu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30" name="Straight Connector 29"/>
            <p:cNvCxnSpPr/>
            <p:nvPr/>
          </p:nvCxnSpPr>
          <p:spPr>
            <a:xfrm flipV="1">
              <a:off x="4124036" y="1371600"/>
              <a:ext cx="0" cy="4038600"/>
            </a:xfrm>
            <a:prstGeom prst="line">
              <a:avLst/>
            </a:prstGeom>
            <a:ln w="9525">
              <a:solidFill>
                <a:schemeClr val="accent5">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5486400" y="1371600"/>
              <a:ext cx="0" cy="4038600"/>
            </a:xfrm>
            <a:prstGeom prst="line">
              <a:avLst/>
            </a:prstGeom>
            <a:ln w="9525">
              <a:solidFill>
                <a:schemeClr val="accent5">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6858000" y="1371600"/>
              <a:ext cx="0" cy="4038600"/>
            </a:xfrm>
            <a:prstGeom prst="line">
              <a:avLst/>
            </a:prstGeom>
            <a:ln w="9525">
              <a:solidFill>
                <a:schemeClr val="accent5">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2438400" y="5410200"/>
              <a:ext cx="5486400" cy="0"/>
            </a:xfrm>
            <a:prstGeom prst="straightConnector1">
              <a:avLst/>
            </a:prstGeom>
            <a:ln w="25400">
              <a:solidFill>
                <a:schemeClr val="accent5">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3733800" y="5895201"/>
              <a:ext cx="1164101" cy="276999"/>
            </a:xfrm>
            <a:prstGeom prst="rect">
              <a:avLst/>
            </a:prstGeom>
            <a:noFill/>
          </p:spPr>
          <p:txBody>
            <a:bodyPr wrap="none" rtlCol="0">
              <a:spAutoFit/>
            </a:bodyPr>
            <a:lstStyle/>
            <a:p>
              <a:r>
                <a:rPr lang="en-US" sz="1200" dirty="0" smtClean="0">
                  <a:latin typeface="Arial" pitchFamily="34" charset="0"/>
                  <a:cs typeface="Arial" pitchFamily="34" charset="0"/>
                </a:rPr>
                <a:t>Coupon Dates</a:t>
              </a:r>
              <a:endParaRPr lang="en-US" sz="1200" dirty="0">
                <a:latin typeface="Arial" pitchFamily="34" charset="0"/>
                <a:cs typeface="Arial" pitchFamily="34" charset="0"/>
              </a:endParaRPr>
            </a:p>
          </p:txBody>
        </p:sp>
        <p:cxnSp>
          <p:nvCxnSpPr>
            <p:cNvPr id="36" name="Straight Arrow Connector 35"/>
            <p:cNvCxnSpPr/>
            <p:nvPr/>
          </p:nvCxnSpPr>
          <p:spPr>
            <a:xfrm flipV="1">
              <a:off x="2743200" y="3747701"/>
              <a:ext cx="0" cy="2043499"/>
            </a:xfrm>
            <a:prstGeom prst="straightConnector1">
              <a:avLst/>
            </a:prstGeom>
            <a:ln w="25400">
              <a:solidFill>
                <a:schemeClr val="accent5">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2743200" y="3761601"/>
              <a:ext cx="484428" cy="276999"/>
            </a:xfrm>
            <a:prstGeom prst="rect">
              <a:avLst/>
            </a:prstGeom>
            <a:noFill/>
          </p:spPr>
          <p:txBody>
            <a:bodyPr wrap="none" rtlCol="0">
              <a:spAutoFit/>
            </a:bodyPr>
            <a:lstStyle/>
            <a:p>
              <a:r>
                <a:rPr lang="en-US" sz="1200" dirty="0" err="1" smtClean="0">
                  <a:latin typeface="Arial" pitchFamily="34" charset="0"/>
                  <a:cs typeface="Arial" pitchFamily="34" charset="0"/>
                </a:rPr>
                <a:t>MtM</a:t>
              </a:r>
              <a:endParaRPr lang="en-US" sz="1200" dirty="0">
                <a:latin typeface="Arial" pitchFamily="34" charset="0"/>
                <a:cs typeface="Arial" pitchFamily="34" charset="0"/>
              </a:endParaRPr>
            </a:p>
          </p:txBody>
        </p:sp>
        <p:sp>
          <p:nvSpPr>
            <p:cNvPr id="41" name="TextBox 40"/>
            <p:cNvSpPr txBox="1"/>
            <p:nvPr/>
          </p:nvSpPr>
          <p:spPr>
            <a:xfrm>
              <a:off x="6836899" y="5514201"/>
              <a:ext cx="1275862" cy="276999"/>
            </a:xfrm>
            <a:prstGeom prst="rect">
              <a:avLst/>
            </a:prstGeom>
            <a:noFill/>
          </p:spPr>
          <p:txBody>
            <a:bodyPr wrap="none" rtlCol="0">
              <a:spAutoFit/>
            </a:bodyPr>
            <a:lstStyle/>
            <a:p>
              <a:r>
                <a:rPr lang="en-US" sz="1200" dirty="0" smtClean="0">
                  <a:latin typeface="Arial" pitchFamily="34" charset="0"/>
                  <a:cs typeface="Arial" pitchFamily="34" charset="0"/>
                </a:rPr>
                <a:t>Simulation Time</a:t>
              </a:r>
              <a:endParaRPr lang="en-US" sz="1200" dirty="0">
                <a:latin typeface="Arial" pitchFamily="34" charset="0"/>
                <a:cs typeface="Arial" pitchFamily="34" charset="0"/>
              </a:endParaRPr>
            </a:p>
          </p:txBody>
        </p:sp>
        <p:sp>
          <p:nvSpPr>
            <p:cNvPr id="42" name="TextBox 41"/>
            <p:cNvSpPr txBox="1"/>
            <p:nvPr/>
          </p:nvSpPr>
          <p:spPr>
            <a:xfrm>
              <a:off x="6858000" y="3380601"/>
              <a:ext cx="1275862" cy="276999"/>
            </a:xfrm>
            <a:prstGeom prst="rect">
              <a:avLst/>
            </a:prstGeom>
            <a:noFill/>
          </p:spPr>
          <p:txBody>
            <a:bodyPr wrap="none" rtlCol="0">
              <a:spAutoFit/>
            </a:bodyPr>
            <a:lstStyle/>
            <a:p>
              <a:r>
                <a:rPr lang="en-US" sz="1200" dirty="0" smtClean="0">
                  <a:latin typeface="Arial" pitchFamily="34" charset="0"/>
                  <a:cs typeface="Arial" pitchFamily="34" charset="0"/>
                </a:rPr>
                <a:t>Simulation Time</a:t>
              </a:r>
              <a:endParaRPr lang="en-US" sz="1200" dirty="0">
                <a:latin typeface="Arial" pitchFamily="34" charset="0"/>
                <a:cs typeface="Arial" pitchFamily="34" charset="0"/>
              </a:endParaRPr>
            </a:p>
          </p:txBody>
        </p:sp>
        <p:cxnSp>
          <p:nvCxnSpPr>
            <p:cNvPr id="44" name="Straight Connector 43"/>
            <p:cNvCxnSpPr/>
            <p:nvPr/>
          </p:nvCxnSpPr>
          <p:spPr>
            <a:xfrm flipV="1">
              <a:off x="2985414" y="5334000"/>
              <a:ext cx="0" cy="152400"/>
            </a:xfrm>
            <a:prstGeom prst="line">
              <a:avLst/>
            </a:prstGeom>
            <a:ln w="2540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V="1">
              <a:off x="3657600" y="5334000"/>
              <a:ext cx="0" cy="152400"/>
            </a:xfrm>
            <a:prstGeom prst="line">
              <a:avLst/>
            </a:prstGeom>
            <a:ln w="2540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V="1">
              <a:off x="4343400" y="5334000"/>
              <a:ext cx="0" cy="152400"/>
            </a:xfrm>
            <a:prstGeom prst="line">
              <a:avLst/>
            </a:prstGeom>
            <a:ln w="2540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V="1">
              <a:off x="5029200" y="5334000"/>
              <a:ext cx="0" cy="152400"/>
            </a:xfrm>
            <a:prstGeom prst="line">
              <a:avLst/>
            </a:prstGeom>
            <a:ln w="2540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V="1">
              <a:off x="5715000" y="5334000"/>
              <a:ext cx="0" cy="152400"/>
            </a:xfrm>
            <a:prstGeom prst="line">
              <a:avLst/>
            </a:prstGeom>
            <a:ln w="2540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V="1">
              <a:off x="6400800" y="5334000"/>
              <a:ext cx="0" cy="152400"/>
            </a:xfrm>
            <a:prstGeom prst="line">
              <a:avLst/>
            </a:prstGeom>
            <a:ln w="2540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V="1">
              <a:off x="7086600" y="5334000"/>
              <a:ext cx="0" cy="152400"/>
            </a:xfrm>
            <a:prstGeom prst="line">
              <a:avLst/>
            </a:prstGeom>
            <a:ln w="2540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stCxn id="34" idx="0"/>
            </p:cNvCxnSpPr>
            <p:nvPr/>
          </p:nvCxnSpPr>
          <p:spPr>
            <a:xfrm flipH="1" flipV="1">
              <a:off x="2985414" y="5410200"/>
              <a:ext cx="1330437" cy="485001"/>
            </a:xfrm>
            <a:prstGeom prst="straightConnector1">
              <a:avLst/>
            </a:prstGeom>
            <a:ln w="6350">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stCxn id="34" idx="0"/>
            </p:cNvCxnSpPr>
            <p:nvPr/>
          </p:nvCxnSpPr>
          <p:spPr>
            <a:xfrm flipH="1" flipV="1">
              <a:off x="3650632" y="5410200"/>
              <a:ext cx="665219" cy="485001"/>
            </a:xfrm>
            <a:prstGeom prst="straightConnector1">
              <a:avLst/>
            </a:prstGeom>
            <a:ln w="6350">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stCxn id="8" idx="0"/>
            </p:cNvCxnSpPr>
            <p:nvPr/>
          </p:nvCxnSpPr>
          <p:spPr>
            <a:xfrm flipH="1" flipV="1">
              <a:off x="5495638" y="5410201"/>
              <a:ext cx="1436470" cy="485000"/>
            </a:xfrm>
            <a:prstGeom prst="straightConnector1">
              <a:avLst/>
            </a:prstGeom>
            <a:ln w="6350">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stCxn id="8" idx="0"/>
            </p:cNvCxnSpPr>
            <p:nvPr/>
          </p:nvCxnSpPr>
          <p:spPr>
            <a:xfrm flipH="1" flipV="1">
              <a:off x="6858000" y="5410201"/>
              <a:ext cx="74108" cy="485000"/>
            </a:xfrm>
            <a:prstGeom prst="straightConnector1">
              <a:avLst/>
            </a:prstGeom>
            <a:ln w="6350">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62" name="Oval 61"/>
            <p:cNvSpPr/>
            <p:nvPr/>
          </p:nvSpPr>
          <p:spPr>
            <a:xfrm>
              <a:off x="2667000" y="5029200"/>
              <a:ext cx="91440" cy="91440"/>
            </a:xfrm>
            <a:prstGeom prst="ellipse">
              <a:avLst/>
            </a:prstGeom>
            <a:solidFill>
              <a:schemeClr val="accent4"/>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smtClean="0">
                <a:latin typeface="Arial" pitchFamily="34" charset="0"/>
                <a:cs typeface="Arial" pitchFamily="34" charset="0"/>
              </a:endParaRPr>
            </a:p>
          </p:txBody>
        </p:sp>
        <p:sp>
          <p:nvSpPr>
            <p:cNvPr id="63" name="Oval 62"/>
            <p:cNvSpPr/>
            <p:nvPr/>
          </p:nvSpPr>
          <p:spPr>
            <a:xfrm>
              <a:off x="4099560" y="4724400"/>
              <a:ext cx="91440" cy="91440"/>
            </a:xfrm>
            <a:prstGeom prst="ellipse">
              <a:avLst/>
            </a:prstGeom>
            <a:solidFill>
              <a:schemeClr val="accent4"/>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smtClean="0">
                <a:latin typeface="Arial" pitchFamily="34" charset="0"/>
                <a:cs typeface="Arial" pitchFamily="34" charset="0"/>
              </a:endParaRPr>
            </a:p>
          </p:txBody>
        </p:sp>
        <p:sp>
          <p:nvSpPr>
            <p:cNvPr id="64" name="Oval 63"/>
            <p:cNvSpPr/>
            <p:nvPr/>
          </p:nvSpPr>
          <p:spPr>
            <a:xfrm>
              <a:off x="5471160" y="4861560"/>
              <a:ext cx="91440" cy="91440"/>
            </a:xfrm>
            <a:prstGeom prst="ellipse">
              <a:avLst/>
            </a:prstGeom>
            <a:solidFill>
              <a:schemeClr val="accent4"/>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smtClean="0">
                <a:latin typeface="Arial" pitchFamily="34" charset="0"/>
                <a:cs typeface="Arial" pitchFamily="34" charset="0"/>
              </a:endParaRPr>
            </a:p>
          </p:txBody>
        </p:sp>
        <p:sp>
          <p:nvSpPr>
            <p:cNvPr id="65" name="Oval 64"/>
            <p:cNvSpPr/>
            <p:nvPr/>
          </p:nvSpPr>
          <p:spPr>
            <a:xfrm>
              <a:off x="6842760" y="5013960"/>
              <a:ext cx="91440" cy="91440"/>
            </a:xfrm>
            <a:prstGeom prst="ellipse">
              <a:avLst/>
            </a:prstGeom>
            <a:solidFill>
              <a:schemeClr val="accent4"/>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smtClean="0">
                <a:latin typeface="Arial" pitchFamily="34" charset="0"/>
                <a:cs typeface="Arial" pitchFamily="34" charset="0"/>
              </a:endParaRPr>
            </a:p>
          </p:txBody>
        </p:sp>
      </p:grpSp>
    </p:spTree>
    <p:extLst>
      <p:ext uri="{BB962C8B-B14F-4D97-AF65-F5344CB8AC3E}">
        <p14:creationId xmlns:p14="http://schemas.microsoft.com/office/powerpoint/2010/main" val="282094692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Cube 15"/>
          <p:cNvSpPr/>
          <p:nvPr/>
        </p:nvSpPr>
        <p:spPr>
          <a:xfrm>
            <a:off x="5943600" y="3456801"/>
            <a:ext cx="2590800" cy="1981200"/>
          </a:xfrm>
          <a:prstGeom prst="cub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smtClean="0">
              <a:latin typeface="Arial" pitchFamily="34" charset="0"/>
              <a:cs typeface="Arial" pitchFamily="34" charset="0"/>
            </a:endParaRPr>
          </a:p>
        </p:txBody>
      </p:sp>
      <p:sp>
        <p:nvSpPr>
          <p:cNvPr id="17" name="Cube 16"/>
          <p:cNvSpPr/>
          <p:nvPr/>
        </p:nvSpPr>
        <p:spPr>
          <a:xfrm>
            <a:off x="5943600" y="1856601"/>
            <a:ext cx="2590800" cy="1981200"/>
          </a:xfrm>
          <a:prstGeom prst="cub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smtClean="0">
              <a:latin typeface="Arial" pitchFamily="34" charset="0"/>
              <a:cs typeface="Arial" pitchFamily="34" charset="0"/>
            </a:endParaRPr>
          </a:p>
        </p:txBody>
      </p:sp>
      <p:sp>
        <p:nvSpPr>
          <p:cNvPr id="13" name="Cube 12"/>
          <p:cNvSpPr/>
          <p:nvPr/>
        </p:nvSpPr>
        <p:spPr>
          <a:xfrm>
            <a:off x="1371600" y="1628001"/>
            <a:ext cx="2590800" cy="3657600"/>
          </a:xfrm>
          <a:prstGeom prst="cub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smtClean="0">
              <a:latin typeface="Arial" pitchFamily="34" charset="0"/>
              <a:cs typeface="Arial" pitchFamily="34" charset="0"/>
            </a:endParaRPr>
          </a:p>
        </p:txBody>
      </p:sp>
      <p:sp>
        <p:nvSpPr>
          <p:cNvPr id="2" name="Title 1"/>
          <p:cNvSpPr>
            <a:spLocks noGrp="1"/>
          </p:cNvSpPr>
          <p:nvPr>
            <p:ph type="title"/>
          </p:nvPr>
        </p:nvSpPr>
        <p:spPr/>
        <p:txBody>
          <a:bodyPr/>
          <a:lstStyle/>
          <a:p>
            <a:r>
              <a:rPr lang="en-US" dirty="0" smtClean="0"/>
              <a:t>Partitioning a Large Scale </a:t>
            </a:r>
            <a:r>
              <a:rPr lang="en-US" dirty="0"/>
              <a:t>Valuation “Cube”</a:t>
            </a:r>
          </a:p>
        </p:txBody>
      </p:sp>
      <p:sp>
        <p:nvSpPr>
          <p:cNvPr id="4" name="TextBox 3"/>
          <p:cNvSpPr txBox="1"/>
          <p:nvPr/>
        </p:nvSpPr>
        <p:spPr>
          <a:xfrm>
            <a:off x="4953000" y="3304401"/>
            <a:ext cx="76200" cy="2123658"/>
          </a:xfrm>
          <a:prstGeom prst="rect">
            <a:avLst/>
          </a:prstGeom>
          <a:noFill/>
        </p:spPr>
        <p:txBody>
          <a:bodyPr wrap="square" rtlCol="0">
            <a:spAutoFit/>
          </a:bodyPr>
          <a:lstStyle/>
          <a:p>
            <a:r>
              <a:rPr lang="en-US" sz="1200" dirty="0" smtClean="0">
                <a:latin typeface="Arial" pitchFamily="34" charset="0"/>
                <a:cs typeface="Arial" pitchFamily="34" charset="0"/>
              </a:rPr>
              <a:t>Instruments</a:t>
            </a:r>
            <a:endParaRPr lang="en-US" sz="1200" dirty="0">
              <a:latin typeface="Arial" pitchFamily="34" charset="0"/>
              <a:cs typeface="Arial" pitchFamily="34" charset="0"/>
            </a:endParaRPr>
          </a:p>
        </p:txBody>
      </p:sp>
      <p:sp>
        <p:nvSpPr>
          <p:cNvPr id="5" name="TextBox 4"/>
          <p:cNvSpPr txBox="1"/>
          <p:nvPr/>
        </p:nvSpPr>
        <p:spPr>
          <a:xfrm>
            <a:off x="5630463" y="6123801"/>
            <a:ext cx="1255280" cy="276999"/>
          </a:xfrm>
          <a:prstGeom prst="rect">
            <a:avLst/>
          </a:prstGeom>
          <a:noFill/>
        </p:spPr>
        <p:txBody>
          <a:bodyPr wrap="none" rtlCol="0">
            <a:spAutoFit/>
          </a:bodyPr>
          <a:lstStyle/>
          <a:p>
            <a:r>
              <a:rPr lang="en-US" sz="1200" dirty="0" smtClean="0">
                <a:latin typeface="Arial" pitchFamily="34" charset="0"/>
                <a:cs typeface="Arial" pitchFamily="34" charset="0"/>
              </a:rPr>
              <a:t>Valuation Dates</a:t>
            </a:r>
            <a:endParaRPr lang="en-US" sz="1200" dirty="0">
              <a:latin typeface="Arial" pitchFamily="34" charset="0"/>
              <a:cs typeface="Arial" pitchFamily="34" charset="0"/>
            </a:endParaRPr>
          </a:p>
        </p:txBody>
      </p:sp>
      <p:sp>
        <p:nvSpPr>
          <p:cNvPr id="6" name="TextBox 5"/>
          <p:cNvSpPr txBox="1"/>
          <p:nvPr/>
        </p:nvSpPr>
        <p:spPr>
          <a:xfrm>
            <a:off x="7897057" y="5562600"/>
            <a:ext cx="865943" cy="276999"/>
          </a:xfrm>
          <a:prstGeom prst="rect">
            <a:avLst/>
          </a:prstGeom>
          <a:noFill/>
        </p:spPr>
        <p:txBody>
          <a:bodyPr wrap="none" rtlCol="0">
            <a:spAutoFit/>
          </a:bodyPr>
          <a:lstStyle/>
          <a:p>
            <a:r>
              <a:rPr lang="en-US" sz="1200" dirty="0" smtClean="0">
                <a:latin typeface="Arial" pitchFamily="34" charset="0"/>
                <a:cs typeface="Arial" pitchFamily="34" charset="0"/>
              </a:rPr>
              <a:t>Scenarios</a:t>
            </a:r>
            <a:endParaRPr lang="en-US" sz="1200" dirty="0">
              <a:latin typeface="Arial" pitchFamily="34" charset="0"/>
              <a:cs typeface="Arial" pitchFamily="34" charset="0"/>
            </a:endParaRPr>
          </a:p>
        </p:txBody>
      </p:sp>
      <p:sp>
        <p:nvSpPr>
          <p:cNvPr id="7" name="Cube 6"/>
          <p:cNvSpPr/>
          <p:nvPr/>
        </p:nvSpPr>
        <p:spPr>
          <a:xfrm>
            <a:off x="5334000" y="4066401"/>
            <a:ext cx="2590800" cy="1981200"/>
          </a:xfrm>
          <a:prstGeom prst="cub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smtClean="0">
              <a:latin typeface="Arial" pitchFamily="34" charset="0"/>
              <a:cs typeface="Arial" pitchFamily="34" charset="0"/>
            </a:endParaRPr>
          </a:p>
        </p:txBody>
      </p:sp>
      <p:sp>
        <p:nvSpPr>
          <p:cNvPr id="9" name="TextBox 8"/>
          <p:cNvSpPr txBox="1"/>
          <p:nvPr/>
        </p:nvSpPr>
        <p:spPr>
          <a:xfrm>
            <a:off x="228600" y="3304401"/>
            <a:ext cx="76200" cy="2123658"/>
          </a:xfrm>
          <a:prstGeom prst="rect">
            <a:avLst/>
          </a:prstGeom>
          <a:noFill/>
        </p:spPr>
        <p:txBody>
          <a:bodyPr wrap="square" rtlCol="0">
            <a:spAutoFit/>
          </a:bodyPr>
          <a:lstStyle/>
          <a:p>
            <a:r>
              <a:rPr lang="en-US" sz="1200" dirty="0" smtClean="0">
                <a:latin typeface="Arial" pitchFamily="34" charset="0"/>
                <a:cs typeface="Arial" pitchFamily="34" charset="0"/>
              </a:rPr>
              <a:t>Instruments</a:t>
            </a:r>
            <a:endParaRPr lang="en-US" sz="1200" dirty="0">
              <a:latin typeface="Arial" pitchFamily="34" charset="0"/>
              <a:cs typeface="Arial" pitchFamily="34" charset="0"/>
            </a:endParaRPr>
          </a:p>
        </p:txBody>
      </p:sp>
      <p:sp>
        <p:nvSpPr>
          <p:cNvPr id="10" name="TextBox 9"/>
          <p:cNvSpPr txBox="1"/>
          <p:nvPr/>
        </p:nvSpPr>
        <p:spPr>
          <a:xfrm>
            <a:off x="906063" y="6123801"/>
            <a:ext cx="1255280" cy="276999"/>
          </a:xfrm>
          <a:prstGeom prst="rect">
            <a:avLst/>
          </a:prstGeom>
          <a:noFill/>
        </p:spPr>
        <p:txBody>
          <a:bodyPr wrap="none" rtlCol="0">
            <a:spAutoFit/>
          </a:bodyPr>
          <a:lstStyle/>
          <a:p>
            <a:r>
              <a:rPr lang="en-US" sz="1200" dirty="0" smtClean="0">
                <a:latin typeface="Arial" pitchFamily="34" charset="0"/>
                <a:cs typeface="Arial" pitchFamily="34" charset="0"/>
              </a:rPr>
              <a:t>Valuation Dates</a:t>
            </a:r>
            <a:endParaRPr lang="en-US" sz="1200" dirty="0">
              <a:latin typeface="Arial" pitchFamily="34" charset="0"/>
              <a:cs typeface="Arial" pitchFamily="34" charset="0"/>
            </a:endParaRPr>
          </a:p>
        </p:txBody>
      </p:sp>
      <p:sp>
        <p:nvSpPr>
          <p:cNvPr id="11" name="TextBox 10"/>
          <p:cNvSpPr txBox="1"/>
          <p:nvPr/>
        </p:nvSpPr>
        <p:spPr>
          <a:xfrm>
            <a:off x="3248857" y="5438001"/>
            <a:ext cx="865943" cy="276999"/>
          </a:xfrm>
          <a:prstGeom prst="rect">
            <a:avLst/>
          </a:prstGeom>
          <a:noFill/>
        </p:spPr>
        <p:txBody>
          <a:bodyPr wrap="none" rtlCol="0">
            <a:spAutoFit/>
          </a:bodyPr>
          <a:lstStyle/>
          <a:p>
            <a:r>
              <a:rPr lang="en-US" sz="1200" dirty="0" smtClean="0">
                <a:latin typeface="Arial" pitchFamily="34" charset="0"/>
                <a:cs typeface="Arial" pitchFamily="34" charset="0"/>
              </a:rPr>
              <a:t>Scenarios</a:t>
            </a:r>
            <a:endParaRPr lang="en-US" sz="1200" dirty="0">
              <a:latin typeface="Arial" pitchFamily="34" charset="0"/>
              <a:cs typeface="Arial" pitchFamily="34" charset="0"/>
            </a:endParaRPr>
          </a:p>
        </p:txBody>
      </p:sp>
      <p:sp>
        <p:nvSpPr>
          <p:cNvPr id="12" name="Cube 11"/>
          <p:cNvSpPr/>
          <p:nvPr/>
        </p:nvSpPr>
        <p:spPr>
          <a:xfrm>
            <a:off x="609600" y="2390001"/>
            <a:ext cx="2590800" cy="3657600"/>
          </a:xfrm>
          <a:prstGeom prst="cub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smtClean="0">
              <a:latin typeface="Arial" pitchFamily="34" charset="0"/>
              <a:cs typeface="Arial" pitchFamily="34" charset="0"/>
            </a:endParaRPr>
          </a:p>
        </p:txBody>
      </p:sp>
      <p:sp>
        <p:nvSpPr>
          <p:cNvPr id="15" name="Cube 14"/>
          <p:cNvSpPr/>
          <p:nvPr/>
        </p:nvSpPr>
        <p:spPr>
          <a:xfrm>
            <a:off x="5334000" y="2466201"/>
            <a:ext cx="2590800" cy="1981200"/>
          </a:xfrm>
          <a:prstGeom prst="cub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smtClean="0">
              <a:latin typeface="Arial" pitchFamily="34" charset="0"/>
              <a:cs typeface="Arial" pitchFamily="34" charset="0"/>
            </a:endParaRPr>
          </a:p>
        </p:txBody>
      </p:sp>
      <p:sp>
        <p:nvSpPr>
          <p:cNvPr id="18" name="TextBox 17"/>
          <p:cNvSpPr txBox="1"/>
          <p:nvPr/>
        </p:nvSpPr>
        <p:spPr>
          <a:xfrm>
            <a:off x="1234168" y="1200090"/>
            <a:ext cx="2194832" cy="400110"/>
          </a:xfrm>
          <a:prstGeom prst="rect">
            <a:avLst/>
          </a:prstGeom>
          <a:noFill/>
        </p:spPr>
        <p:txBody>
          <a:bodyPr wrap="none" rtlCol="0">
            <a:spAutoFit/>
          </a:bodyPr>
          <a:lstStyle/>
          <a:p>
            <a:r>
              <a:rPr lang="en-US" sz="2000" dirty="0" smtClean="0">
                <a:latin typeface="Arial" pitchFamily="34" charset="0"/>
                <a:cs typeface="Arial" pitchFamily="34" charset="0"/>
              </a:rPr>
              <a:t>By scenarios only</a:t>
            </a:r>
            <a:endParaRPr lang="en-US" sz="2000" dirty="0">
              <a:latin typeface="Arial" pitchFamily="34" charset="0"/>
              <a:cs typeface="Arial" pitchFamily="34" charset="0"/>
            </a:endParaRPr>
          </a:p>
        </p:txBody>
      </p:sp>
      <p:sp>
        <p:nvSpPr>
          <p:cNvPr id="19" name="TextBox 18"/>
          <p:cNvSpPr txBox="1"/>
          <p:nvPr/>
        </p:nvSpPr>
        <p:spPr>
          <a:xfrm>
            <a:off x="5086994" y="1219200"/>
            <a:ext cx="3676006" cy="400110"/>
          </a:xfrm>
          <a:prstGeom prst="rect">
            <a:avLst/>
          </a:prstGeom>
          <a:noFill/>
        </p:spPr>
        <p:txBody>
          <a:bodyPr wrap="none" rtlCol="0">
            <a:spAutoFit/>
          </a:bodyPr>
          <a:lstStyle/>
          <a:p>
            <a:r>
              <a:rPr lang="en-US" sz="2000" dirty="0" smtClean="0">
                <a:latin typeface="Arial" pitchFamily="34" charset="0"/>
                <a:cs typeface="Arial" pitchFamily="34" charset="0"/>
              </a:rPr>
              <a:t>By scenarios and </a:t>
            </a:r>
            <a:r>
              <a:rPr lang="en-US" sz="2000" dirty="0" err="1" smtClean="0">
                <a:latin typeface="Arial" pitchFamily="34" charset="0"/>
                <a:cs typeface="Arial" pitchFamily="34" charset="0"/>
              </a:rPr>
              <a:t>subportfolios</a:t>
            </a:r>
            <a:endParaRPr lang="en-US" sz="2000" dirty="0">
              <a:latin typeface="Arial" pitchFamily="34" charset="0"/>
              <a:cs typeface="Arial" pitchFamily="34" charset="0"/>
            </a:endParaRPr>
          </a:p>
        </p:txBody>
      </p:sp>
    </p:spTree>
    <p:extLst>
      <p:ext uri="{BB962C8B-B14F-4D97-AF65-F5344CB8AC3E}">
        <p14:creationId xmlns:p14="http://schemas.microsoft.com/office/powerpoint/2010/main" val="190825600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MATLAB Tools for CCR</a:t>
            </a:r>
            <a:endParaRPr lang="en-US" dirty="0"/>
          </a:p>
        </p:txBody>
      </p:sp>
      <p:sp>
        <p:nvSpPr>
          <p:cNvPr id="7" name="Content Placeholder 6"/>
          <p:cNvSpPr>
            <a:spLocks noGrp="1"/>
          </p:cNvSpPr>
          <p:nvPr>
            <p:ph idx="1"/>
          </p:nvPr>
        </p:nvSpPr>
        <p:spPr/>
        <p:txBody>
          <a:bodyPr/>
          <a:lstStyle/>
          <a:p>
            <a:r>
              <a:rPr lang="en-US" dirty="0" smtClean="0"/>
              <a:t>Exposures</a:t>
            </a:r>
          </a:p>
          <a:p>
            <a:pPr lvl="1"/>
            <a:r>
              <a:rPr lang="en-US" u="sng" dirty="0" smtClean="0"/>
              <a:t>Inputs</a:t>
            </a:r>
            <a:r>
              <a:rPr lang="en-US" dirty="0" smtClean="0"/>
              <a:t>: </a:t>
            </a:r>
            <a:r>
              <a:rPr lang="en-US" dirty="0" smtClean="0">
                <a:solidFill>
                  <a:srgbClr val="FF0000"/>
                </a:solidFill>
              </a:rPr>
              <a:t>Database</a:t>
            </a:r>
            <a:r>
              <a:rPr lang="en-US" dirty="0" smtClean="0"/>
              <a:t>, </a:t>
            </a:r>
            <a:r>
              <a:rPr lang="en-US" dirty="0" err="1" smtClean="0">
                <a:solidFill>
                  <a:srgbClr val="FF0000"/>
                </a:solidFill>
              </a:rPr>
              <a:t>Datafeeds</a:t>
            </a:r>
            <a:r>
              <a:rPr lang="en-US" dirty="0" smtClean="0"/>
              <a:t>, </a:t>
            </a:r>
            <a:r>
              <a:rPr lang="en-US" dirty="0" smtClean="0">
                <a:solidFill>
                  <a:srgbClr val="FF0000"/>
                </a:solidFill>
              </a:rPr>
              <a:t>Financial</a:t>
            </a:r>
            <a:r>
              <a:rPr lang="en-US" dirty="0" smtClean="0"/>
              <a:t> (</a:t>
            </a:r>
            <a:r>
              <a:rPr lang="en-US" dirty="0" err="1" smtClean="0"/>
              <a:t>fts</a:t>
            </a:r>
            <a:r>
              <a:rPr lang="en-US" dirty="0" smtClean="0"/>
              <a:t>, dates)</a:t>
            </a:r>
          </a:p>
          <a:p>
            <a:pPr lvl="1"/>
            <a:r>
              <a:rPr lang="en-US" u="sng" dirty="0" smtClean="0"/>
              <a:t>Simulation</a:t>
            </a:r>
            <a:r>
              <a:rPr lang="en-US" dirty="0" smtClean="0"/>
              <a:t>: </a:t>
            </a:r>
            <a:r>
              <a:rPr lang="en-US" dirty="0" smtClean="0">
                <a:solidFill>
                  <a:srgbClr val="FF0000"/>
                </a:solidFill>
              </a:rPr>
              <a:t>Statistics</a:t>
            </a:r>
            <a:r>
              <a:rPr lang="en-US" dirty="0" smtClean="0"/>
              <a:t> (models, multivariate, calibration, random numbers), </a:t>
            </a:r>
            <a:r>
              <a:rPr lang="en-US" dirty="0" smtClean="0">
                <a:solidFill>
                  <a:srgbClr val="FF0000"/>
                </a:solidFill>
              </a:rPr>
              <a:t>Econometrics</a:t>
            </a:r>
            <a:r>
              <a:rPr lang="en-US" dirty="0" smtClean="0"/>
              <a:t> (models, SDEs), </a:t>
            </a:r>
            <a:r>
              <a:rPr lang="en-US" dirty="0" smtClean="0">
                <a:solidFill>
                  <a:srgbClr val="FF0000"/>
                </a:solidFill>
              </a:rPr>
              <a:t>Financial Instruments </a:t>
            </a:r>
            <a:r>
              <a:rPr lang="en-US" dirty="0" smtClean="0"/>
              <a:t>(valuation models, calibration), </a:t>
            </a:r>
            <a:r>
              <a:rPr lang="en-US" dirty="0" smtClean="0">
                <a:solidFill>
                  <a:srgbClr val="FF0000"/>
                </a:solidFill>
              </a:rPr>
              <a:t>MATLAB</a:t>
            </a:r>
            <a:r>
              <a:rPr lang="en-US" dirty="0" smtClean="0"/>
              <a:t> (objects, </a:t>
            </a:r>
            <a:r>
              <a:rPr lang="en-US" dirty="0" err="1" smtClean="0"/>
              <a:t>vectorization</a:t>
            </a:r>
            <a:r>
              <a:rPr lang="en-US" dirty="0" smtClean="0"/>
              <a:t>, logical indexing, etc.)</a:t>
            </a:r>
          </a:p>
          <a:p>
            <a:pPr lvl="1"/>
            <a:r>
              <a:rPr lang="en-US" u="sng" dirty="0" smtClean="0"/>
              <a:t>Exposure profiles</a:t>
            </a:r>
            <a:r>
              <a:rPr lang="en-US" dirty="0" smtClean="0"/>
              <a:t>: </a:t>
            </a:r>
            <a:r>
              <a:rPr lang="en-US" dirty="0" smtClean="0">
                <a:solidFill>
                  <a:srgbClr val="FF0000"/>
                </a:solidFill>
              </a:rPr>
              <a:t>MATLAB</a:t>
            </a:r>
            <a:r>
              <a:rPr lang="en-US" dirty="0" smtClean="0"/>
              <a:t> (matrices, </a:t>
            </a:r>
            <a:r>
              <a:rPr lang="en-US" dirty="0" err="1" smtClean="0"/>
              <a:t>vectorization</a:t>
            </a:r>
            <a:r>
              <a:rPr lang="en-US" dirty="0" smtClean="0"/>
              <a:t>, logical indexing, plots)</a:t>
            </a:r>
          </a:p>
          <a:p>
            <a:r>
              <a:rPr lang="en-US" dirty="0" smtClean="0"/>
              <a:t>Credit Value (Valuation) Adjustment (CVA)</a:t>
            </a:r>
          </a:p>
          <a:p>
            <a:pPr lvl="1"/>
            <a:r>
              <a:rPr lang="en-US" dirty="0" smtClean="0"/>
              <a:t>Default probability calibration: </a:t>
            </a:r>
            <a:r>
              <a:rPr lang="en-US" dirty="0" smtClean="0">
                <a:solidFill>
                  <a:srgbClr val="FF0000"/>
                </a:solidFill>
              </a:rPr>
              <a:t>Financial Instruments</a:t>
            </a:r>
            <a:r>
              <a:rPr lang="en-US" dirty="0" smtClean="0"/>
              <a:t>(CDS)</a:t>
            </a:r>
          </a:p>
          <a:p>
            <a:pPr lvl="1"/>
            <a:r>
              <a:rPr lang="en-US" dirty="0" smtClean="0"/>
              <a:t>CVA computation: </a:t>
            </a:r>
            <a:r>
              <a:rPr lang="en-US" dirty="0" smtClean="0">
                <a:solidFill>
                  <a:srgbClr val="FF0000"/>
                </a:solidFill>
              </a:rPr>
              <a:t>MATLAB</a:t>
            </a:r>
            <a:r>
              <a:rPr lang="en-US" dirty="0" smtClean="0"/>
              <a:t> (sums, integration), </a:t>
            </a:r>
            <a:r>
              <a:rPr lang="en-US" dirty="0" smtClean="0">
                <a:solidFill>
                  <a:srgbClr val="FF0000"/>
                </a:solidFill>
              </a:rPr>
              <a:t>Financial Instruments</a:t>
            </a:r>
            <a:r>
              <a:rPr lang="en-US" dirty="0" smtClean="0"/>
              <a:t> (CDS)</a:t>
            </a:r>
            <a:endParaRPr lang="en-US" dirty="0"/>
          </a:p>
        </p:txBody>
      </p:sp>
    </p:spTree>
    <p:extLst>
      <p:ext uri="{BB962C8B-B14F-4D97-AF65-F5344CB8AC3E}">
        <p14:creationId xmlns:p14="http://schemas.microsoft.com/office/powerpoint/2010/main" val="13571644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Option Pricing with GPUs</a:t>
            </a:r>
            <a:endParaRPr lang="en-GB" sz="2400" dirty="0">
              <a:solidFill>
                <a:schemeClr val="accent4"/>
              </a:solidFill>
            </a:endParaRPr>
          </a:p>
        </p:txBody>
      </p:sp>
      <p:sp>
        <p:nvSpPr>
          <p:cNvPr id="3" name="Content Placeholder 2"/>
          <p:cNvSpPr>
            <a:spLocks noGrp="1"/>
          </p:cNvSpPr>
          <p:nvPr>
            <p:ph idx="1"/>
          </p:nvPr>
        </p:nvSpPr>
        <p:spPr/>
        <p:txBody>
          <a:bodyPr/>
          <a:lstStyle/>
          <a:p>
            <a:r>
              <a:rPr lang="en-GB" dirty="0" smtClean="0"/>
              <a:t>Monte </a:t>
            </a:r>
            <a:r>
              <a:rPr lang="en-GB" dirty="0"/>
              <a:t>C</a:t>
            </a:r>
            <a:r>
              <a:rPr lang="en-GB" dirty="0" smtClean="0"/>
              <a:t>arlo simulations of a Stochastic Differential Equation</a:t>
            </a:r>
          </a:p>
          <a:p>
            <a:endParaRPr lang="en-GB" dirty="0"/>
          </a:p>
          <a:p>
            <a:r>
              <a:rPr lang="en-GB" dirty="0" smtClean="0"/>
              <a:t>Takes advantage of GPU hardware in a straightforward manner</a:t>
            </a:r>
            <a:endParaRPr lang="en-GB"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90800" y="3657600"/>
            <a:ext cx="3677920" cy="2758440"/>
          </a:xfrm>
          <a:prstGeom prst="rect">
            <a:avLst/>
          </a:prstGeom>
        </p:spPr>
      </p:pic>
    </p:spTree>
    <p:extLst>
      <p:ext uri="{BB962C8B-B14F-4D97-AF65-F5344CB8AC3E}">
        <p14:creationId xmlns:p14="http://schemas.microsoft.com/office/powerpoint/2010/main" val="267328726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476672"/>
            <a:ext cx="8147248" cy="990600"/>
          </a:xfrm>
        </p:spPr>
        <p:txBody>
          <a:bodyPr/>
          <a:lstStyle/>
          <a:p>
            <a:r>
              <a:rPr lang="en-GB" dirty="0" smtClean="0"/>
              <a:t>Another Example of Using GPUs with MATLAB</a:t>
            </a:r>
            <a:endParaRPr lang="en-GB"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1033" y="1268760"/>
            <a:ext cx="8136905" cy="4638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4527329" y="5373216"/>
            <a:ext cx="692743" cy="215069"/>
          </a:xfrm>
          <a:prstGeom prst="rect">
            <a:avLst/>
          </a:prstGeom>
          <a:solidFill>
            <a:schemeClr val="accent3">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dirty="0" smtClean="0">
              <a:latin typeface="Arial" pitchFamily="34" charset="0"/>
              <a:cs typeface="Arial" pitchFamily="34" charset="0"/>
            </a:endParaRPr>
          </a:p>
        </p:txBody>
      </p:sp>
    </p:spTree>
    <p:extLst>
      <p:ext uri="{BB962C8B-B14F-4D97-AF65-F5344CB8AC3E}">
        <p14:creationId xmlns:p14="http://schemas.microsoft.com/office/powerpoint/2010/main" val="21284788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Performance: A\b with Double Precision</a:t>
            </a:r>
            <a:endParaRPr lang="en-US" dirty="0"/>
          </a:p>
        </p:txBody>
      </p:sp>
      <p:pic>
        <p:nvPicPr>
          <p:cNvPr id="3" name="Picture 2" descr="benchmarkGPU.jpg"/>
          <p:cNvPicPr>
            <a:picLocks noChangeAspect="1"/>
          </p:cNvPicPr>
          <p:nvPr/>
        </p:nvPicPr>
        <p:blipFill>
          <a:blip r:embed="rId2" cstate="print"/>
          <a:stretch>
            <a:fillRect/>
          </a:stretch>
        </p:blipFill>
        <p:spPr>
          <a:xfrm>
            <a:off x="1378461" y="1549827"/>
            <a:ext cx="6315559" cy="5199681"/>
          </a:xfrm>
          <a:prstGeom prst="rect">
            <a:avLst/>
          </a:prstGeom>
        </p:spPr>
      </p:pic>
    </p:spTree>
    <p:extLst>
      <p:ext uri="{BB962C8B-B14F-4D97-AF65-F5344CB8AC3E}">
        <p14:creationId xmlns:p14="http://schemas.microsoft.com/office/powerpoint/2010/main" val="27258400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7" name="Group 106"/>
          <p:cNvGrpSpPr>
            <a:grpSpLocks noChangeAspect="1"/>
          </p:cNvGrpSpPr>
          <p:nvPr/>
        </p:nvGrpSpPr>
        <p:grpSpPr bwMode="auto">
          <a:xfrm>
            <a:off x="516834" y="1294575"/>
            <a:ext cx="3972497" cy="4572825"/>
            <a:chOff x="1527" y="249"/>
            <a:chExt cx="2706" cy="3828"/>
          </a:xfrm>
        </p:grpSpPr>
        <p:sp>
          <p:nvSpPr>
            <p:cNvPr id="109" name="AutoShape 107"/>
            <p:cNvSpPr>
              <a:spLocks noChangeAspect="1" noChangeArrowheads="1" noTextEdit="1"/>
            </p:cNvSpPr>
            <p:nvPr/>
          </p:nvSpPr>
          <p:spPr bwMode="auto">
            <a:xfrm>
              <a:off x="1527" y="249"/>
              <a:ext cx="2706" cy="3822"/>
            </a:xfrm>
            <a:prstGeom prst="rect">
              <a:avLst/>
            </a:prstGeom>
            <a:noFill/>
            <a:ln w="9525">
              <a:noFill/>
              <a:miter lim="800000"/>
              <a:headEnd/>
              <a:tailEnd/>
            </a:ln>
          </p:spPr>
          <p:txBody>
            <a:bodyPr/>
            <a:lstStyle/>
            <a:p>
              <a:pPr>
                <a:buNone/>
              </a:pPr>
              <a:endParaRPr lang="en-US" sz="1100" dirty="0"/>
            </a:p>
          </p:txBody>
        </p:sp>
        <p:pic>
          <p:nvPicPr>
            <p:cNvPr id="110" name="Picture 108"/>
            <p:cNvPicPr>
              <a:picLocks noChangeAspect="1" noChangeArrowheads="1"/>
            </p:cNvPicPr>
            <p:nvPr/>
          </p:nvPicPr>
          <p:blipFill>
            <a:blip r:embed="rId3" cstate="print"/>
            <a:srcRect/>
            <a:stretch>
              <a:fillRect/>
            </a:stretch>
          </p:blipFill>
          <p:spPr bwMode="auto">
            <a:xfrm>
              <a:off x="2280" y="3692"/>
              <a:ext cx="1417" cy="385"/>
            </a:xfrm>
            <a:prstGeom prst="rect">
              <a:avLst/>
            </a:prstGeom>
            <a:noFill/>
            <a:ln w="9525">
              <a:noFill/>
              <a:miter lim="800000"/>
              <a:headEnd/>
              <a:tailEnd/>
            </a:ln>
          </p:spPr>
        </p:pic>
        <p:sp>
          <p:nvSpPr>
            <p:cNvPr id="111" name="Freeform 109"/>
            <p:cNvSpPr>
              <a:spLocks/>
            </p:cNvSpPr>
            <p:nvPr/>
          </p:nvSpPr>
          <p:spPr bwMode="auto">
            <a:xfrm>
              <a:off x="1527" y="249"/>
              <a:ext cx="2706" cy="3479"/>
            </a:xfrm>
            <a:custGeom>
              <a:avLst/>
              <a:gdLst>
                <a:gd name="T0" fmla="*/ 2147483647 w 449"/>
                <a:gd name="T1" fmla="*/ 0 h 578"/>
                <a:gd name="T2" fmla="*/ 1007548367 w 449"/>
                <a:gd name="T3" fmla="*/ 933617401 h 578"/>
                <a:gd name="T4" fmla="*/ 0 w 449"/>
                <a:gd name="T5" fmla="*/ 2147483647 h 578"/>
                <a:gd name="T6" fmla="*/ 2147483647 w 449"/>
                <a:gd name="T7" fmla="*/ 2147483647 h 578"/>
                <a:gd name="T8" fmla="*/ 2147483647 w 449"/>
                <a:gd name="T9" fmla="*/ 933617401 h 578"/>
                <a:gd name="T10" fmla="*/ 2147483647 w 449"/>
                <a:gd name="T11" fmla="*/ 0 h 578"/>
                <a:gd name="T12" fmla="*/ 0 60000 65536"/>
                <a:gd name="T13" fmla="*/ 0 60000 65536"/>
                <a:gd name="T14" fmla="*/ 0 60000 65536"/>
                <a:gd name="T15" fmla="*/ 0 60000 65536"/>
                <a:gd name="T16" fmla="*/ 0 60000 65536"/>
                <a:gd name="T17" fmla="*/ 0 60000 65536"/>
                <a:gd name="T18" fmla="*/ 0 w 449"/>
                <a:gd name="T19" fmla="*/ 0 h 578"/>
                <a:gd name="T20" fmla="*/ 449 w 449"/>
                <a:gd name="T21" fmla="*/ 578 h 578"/>
              </a:gdLst>
              <a:ahLst/>
              <a:cxnLst>
                <a:cxn ang="T12">
                  <a:pos x="T0" y="T1"/>
                </a:cxn>
                <a:cxn ang="T13">
                  <a:pos x="T2" y="T3"/>
                </a:cxn>
                <a:cxn ang="T14">
                  <a:pos x="T4" y="T5"/>
                </a:cxn>
                <a:cxn ang="T15">
                  <a:pos x="T6" y="T7"/>
                </a:cxn>
                <a:cxn ang="T16">
                  <a:pos x="T8" y="T9"/>
                </a:cxn>
                <a:cxn ang="T17">
                  <a:pos x="T10" y="T11"/>
                </a:cxn>
              </a:cxnLst>
              <a:rect l="T18" t="T19" r="T20" b="T21"/>
              <a:pathLst>
                <a:path w="449" h="578">
                  <a:moveTo>
                    <a:pt x="224" y="0"/>
                  </a:moveTo>
                  <a:cubicBezTo>
                    <a:pt x="125" y="0"/>
                    <a:pt x="56" y="6"/>
                    <a:pt x="16" y="15"/>
                  </a:cubicBezTo>
                  <a:cubicBezTo>
                    <a:pt x="0" y="578"/>
                    <a:pt x="0" y="578"/>
                    <a:pt x="0" y="578"/>
                  </a:cubicBezTo>
                  <a:cubicBezTo>
                    <a:pt x="449" y="578"/>
                    <a:pt x="449" y="578"/>
                    <a:pt x="449" y="578"/>
                  </a:cubicBezTo>
                  <a:cubicBezTo>
                    <a:pt x="433" y="15"/>
                    <a:pt x="433" y="15"/>
                    <a:pt x="433" y="15"/>
                  </a:cubicBezTo>
                  <a:cubicBezTo>
                    <a:pt x="393" y="6"/>
                    <a:pt x="323" y="0"/>
                    <a:pt x="224" y="0"/>
                  </a:cubicBezTo>
                  <a:close/>
                </a:path>
              </a:pathLst>
            </a:custGeom>
            <a:solidFill>
              <a:srgbClr val="BFB5B0"/>
            </a:solidFill>
            <a:ln w="9525">
              <a:noFill/>
              <a:round/>
              <a:headEnd/>
              <a:tailEnd/>
            </a:ln>
          </p:spPr>
          <p:txBody>
            <a:bodyPr/>
            <a:lstStyle/>
            <a:p>
              <a:pPr>
                <a:buNone/>
              </a:pPr>
              <a:endParaRPr lang="en-US" sz="1100" dirty="0"/>
            </a:p>
          </p:txBody>
        </p:sp>
        <p:pic>
          <p:nvPicPr>
            <p:cNvPr id="112" name="Picture 110"/>
            <p:cNvPicPr>
              <a:picLocks noChangeAspect="1" noChangeArrowheads="1"/>
            </p:cNvPicPr>
            <p:nvPr/>
          </p:nvPicPr>
          <p:blipFill>
            <a:blip r:embed="rId4" cstate="print"/>
            <a:srcRect/>
            <a:stretch>
              <a:fillRect/>
            </a:stretch>
          </p:blipFill>
          <p:spPr bwMode="auto">
            <a:xfrm>
              <a:off x="1714" y="418"/>
              <a:ext cx="2338" cy="3081"/>
            </a:xfrm>
            <a:prstGeom prst="rect">
              <a:avLst/>
            </a:prstGeom>
            <a:noFill/>
            <a:ln w="9525">
              <a:noFill/>
              <a:miter lim="800000"/>
              <a:headEnd/>
              <a:tailEnd/>
            </a:ln>
          </p:spPr>
        </p:pic>
        <p:sp>
          <p:nvSpPr>
            <p:cNvPr id="113" name="Freeform 111"/>
            <p:cNvSpPr>
              <a:spLocks/>
            </p:cNvSpPr>
            <p:nvPr/>
          </p:nvSpPr>
          <p:spPr bwMode="auto">
            <a:xfrm>
              <a:off x="1720" y="345"/>
              <a:ext cx="2314" cy="157"/>
            </a:xfrm>
            <a:custGeom>
              <a:avLst/>
              <a:gdLst>
                <a:gd name="T0" fmla="*/ 2147483647 w 384"/>
                <a:gd name="T1" fmla="*/ 843106950 h 26"/>
                <a:gd name="T2" fmla="*/ 2147483647 w 384"/>
                <a:gd name="T3" fmla="*/ 1675638770 h 26"/>
                <a:gd name="T4" fmla="*/ 2147483647 w 384"/>
                <a:gd name="T5" fmla="*/ 906909413 h 26"/>
                <a:gd name="T6" fmla="*/ 2147483647 w 384"/>
                <a:gd name="T7" fmla="*/ 0 h 26"/>
                <a:gd name="T8" fmla="*/ 0 w 384"/>
                <a:gd name="T9" fmla="*/ 906909413 h 26"/>
                <a:gd name="T10" fmla="*/ 817188455 w 384"/>
                <a:gd name="T11" fmla="*/ 1675638770 h 26"/>
                <a:gd name="T12" fmla="*/ 2147483647 w 384"/>
                <a:gd name="T13" fmla="*/ 843106950 h 26"/>
                <a:gd name="T14" fmla="*/ 0 60000 65536"/>
                <a:gd name="T15" fmla="*/ 0 60000 65536"/>
                <a:gd name="T16" fmla="*/ 0 60000 65536"/>
                <a:gd name="T17" fmla="*/ 0 60000 65536"/>
                <a:gd name="T18" fmla="*/ 0 60000 65536"/>
                <a:gd name="T19" fmla="*/ 0 60000 65536"/>
                <a:gd name="T20" fmla="*/ 0 60000 65536"/>
                <a:gd name="T21" fmla="*/ 0 w 384"/>
                <a:gd name="T22" fmla="*/ 0 h 26"/>
                <a:gd name="T23" fmla="*/ 384 w 384"/>
                <a:gd name="T24" fmla="*/ 26 h 2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84" h="26">
                  <a:moveTo>
                    <a:pt x="193" y="13"/>
                  </a:moveTo>
                  <a:cubicBezTo>
                    <a:pt x="272" y="13"/>
                    <a:pt x="340" y="18"/>
                    <a:pt x="372" y="26"/>
                  </a:cubicBezTo>
                  <a:cubicBezTo>
                    <a:pt x="384" y="14"/>
                    <a:pt x="384" y="14"/>
                    <a:pt x="384" y="14"/>
                  </a:cubicBezTo>
                  <a:cubicBezTo>
                    <a:pt x="350" y="6"/>
                    <a:pt x="276" y="0"/>
                    <a:pt x="193" y="0"/>
                  </a:cubicBezTo>
                  <a:cubicBezTo>
                    <a:pt x="109" y="0"/>
                    <a:pt x="34" y="6"/>
                    <a:pt x="0" y="14"/>
                  </a:cubicBezTo>
                  <a:cubicBezTo>
                    <a:pt x="13" y="26"/>
                    <a:pt x="13" y="26"/>
                    <a:pt x="13" y="26"/>
                  </a:cubicBezTo>
                  <a:cubicBezTo>
                    <a:pt x="45" y="18"/>
                    <a:pt x="113" y="13"/>
                    <a:pt x="193" y="13"/>
                  </a:cubicBezTo>
                  <a:close/>
                </a:path>
              </a:pathLst>
            </a:custGeom>
            <a:solidFill>
              <a:srgbClr val="786E5C"/>
            </a:solidFill>
            <a:ln w="9525">
              <a:noFill/>
              <a:round/>
              <a:headEnd/>
              <a:tailEnd/>
            </a:ln>
          </p:spPr>
          <p:txBody>
            <a:bodyPr/>
            <a:lstStyle/>
            <a:p>
              <a:pPr>
                <a:buNone/>
              </a:pPr>
              <a:endParaRPr lang="en-US" sz="1100" dirty="0"/>
            </a:p>
          </p:txBody>
        </p:sp>
        <p:sp>
          <p:nvSpPr>
            <p:cNvPr id="114" name="Freeform 112"/>
            <p:cNvSpPr>
              <a:spLocks/>
            </p:cNvSpPr>
            <p:nvPr/>
          </p:nvSpPr>
          <p:spPr bwMode="auto">
            <a:xfrm>
              <a:off x="3962" y="430"/>
              <a:ext cx="156" cy="3141"/>
            </a:xfrm>
            <a:custGeom>
              <a:avLst/>
              <a:gdLst>
                <a:gd name="T0" fmla="*/ 78 w 156"/>
                <a:gd name="T1" fmla="*/ 3057 h 3141"/>
                <a:gd name="T2" fmla="*/ 156 w 156"/>
                <a:gd name="T3" fmla="*/ 3141 h 3141"/>
                <a:gd name="T4" fmla="*/ 72 w 156"/>
                <a:gd name="T5" fmla="*/ 0 h 3141"/>
                <a:gd name="T6" fmla="*/ 0 w 156"/>
                <a:gd name="T7" fmla="*/ 72 h 3141"/>
                <a:gd name="T8" fmla="*/ 78 w 156"/>
                <a:gd name="T9" fmla="*/ 3057 h 3141"/>
                <a:gd name="T10" fmla="*/ 0 60000 65536"/>
                <a:gd name="T11" fmla="*/ 0 60000 65536"/>
                <a:gd name="T12" fmla="*/ 0 60000 65536"/>
                <a:gd name="T13" fmla="*/ 0 60000 65536"/>
                <a:gd name="T14" fmla="*/ 0 60000 65536"/>
                <a:gd name="T15" fmla="*/ 0 w 156"/>
                <a:gd name="T16" fmla="*/ 0 h 3141"/>
                <a:gd name="T17" fmla="*/ 156 w 156"/>
                <a:gd name="T18" fmla="*/ 3141 h 3141"/>
              </a:gdLst>
              <a:ahLst/>
              <a:cxnLst>
                <a:cxn ang="T10">
                  <a:pos x="T0" y="T1"/>
                </a:cxn>
                <a:cxn ang="T11">
                  <a:pos x="T2" y="T3"/>
                </a:cxn>
                <a:cxn ang="T12">
                  <a:pos x="T4" y="T5"/>
                </a:cxn>
                <a:cxn ang="T13">
                  <a:pos x="T6" y="T7"/>
                </a:cxn>
                <a:cxn ang="T14">
                  <a:pos x="T8" y="T9"/>
                </a:cxn>
              </a:cxnLst>
              <a:rect l="T15" t="T16" r="T17" b="T18"/>
              <a:pathLst>
                <a:path w="156" h="3141">
                  <a:moveTo>
                    <a:pt x="78" y="3057"/>
                  </a:moveTo>
                  <a:lnTo>
                    <a:pt x="156" y="3141"/>
                  </a:lnTo>
                  <a:lnTo>
                    <a:pt x="72" y="0"/>
                  </a:lnTo>
                  <a:lnTo>
                    <a:pt x="0" y="72"/>
                  </a:lnTo>
                  <a:lnTo>
                    <a:pt x="78" y="3057"/>
                  </a:lnTo>
                  <a:close/>
                </a:path>
              </a:pathLst>
            </a:custGeom>
            <a:solidFill>
              <a:srgbClr val="CEC6C2"/>
            </a:solidFill>
            <a:ln w="9525">
              <a:noFill/>
              <a:round/>
              <a:headEnd/>
              <a:tailEnd/>
            </a:ln>
          </p:spPr>
          <p:txBody>
            <a:bodyPr/>
            <a:lstStyle/>
            <a:p>
              <a:pPr>
                <a:buNone/>
              </a:pPr>
              <a:endParaRPr lang="en-US" sz="1100" dirty="0"/>
            </a:p>
          </p:txBody>
        </p:sp>
        <p:sp>
          <p:nvSpPr>
            <p:cNvPr id="115" name="Freeform 113"/>
            <p:cNvSpPr>
              <a:spLocks/>
            </p:cNvSpPr>
            <p:nvPr/>
          </p:nvSpPr>
          <p:spPr bwMode="auto">
            <a:xfrm>
              <a:off x="1636" y="3487"/>
              <a:ext cx="2482" cy="84"/>
            </a:xfrm>
            <a:custGeom>
              <a:avLst/>
              <a:gdLst>
                <a:gd name="T0" fmla="*/ 2404 w 2482"/>
                <a:gd name="T1" fmla="*/ 0 h 84"/>
                <a:gd name="T2" fmla="*/ 84 w 2482"/>
                <a:gd name="T3" fmla="*/ 0 h 84"/>
                <a:gd name="T4" fmla="*/ 0 w 2482"/>
                <a:gd name="T5" fmla="*/ 84 h 84"/>
                <a:gd name="T6" fmla="*/ 2482 w 2482"/>
                <a:gd name="T7" fmla="*/ 84 h 84"/>
                <a:gd name="T8" fmla="*/ 2404 w 2482"/>
                <a:gd name="T9" fmla="*/ 0 h 84"/>
                <a:gd name="T10" fmla="*/ 0 60000 65536"/>
                <a:gd name="T11" fmla="*/ 0 60000 65536"/>
                <a:gd name="T12" fmla="*/ 0 60000 65536"/>
                <a:gd name="T13" fmla="*/ 0 60000 65536"/>
                <a:gd name="T14" fmla="*/ 0 60000 65536"/>
                <a:gd name="T15" fmla="*/ 0 w 2482"/>
                <a:gd name="T16" fmla="*/ 0 h 84"/>
                <a:gd name="T17" fmla="*/ 2482 w 2482"/>
                <a:gd name="T18" fmla="*/ 84 h 84"/>
              </a:gdLst>
              <a:ahLst/>
              <a:cxnLst>
                <a:cxn ang="T10">
                  <a:pos x="T0" y="T1"/>
                </a:cxn>
                <a:cxn ang="T11">
                  <a:pos x="T2" y="T3"/>
                </a:cxn>
                <a:cxn ang="T12">
                  <a:pos x="T4" y="T5"/>
                </a:cxn>
                <a:cxn ang="T13">
                  <a:pos x="T6" y="T7"/>
                </a:cxn>
                <a:cxn ang="T14">
                  <a:pos x="T8" y="T9"/>
                </a:cxn>
              </a:cxnLst>
              <a:rect l="T15" t="T16" r="T17" b="T18"/>
              <a:pathLst>
                <a:path w="2482" h="84">
                  <a:moveTo>
                    <a:pt x="2404" y="0"/>
                  </a:moveTo>
                  <a:lnTo>
                    <a:pt x="84" y="0"/>
                  </a:lnTo>
                  <a:lnTo>
                    <a:pt x="0" y="84"/>
                  </a:lnTo>
                  <a:lnTo>
                    <a:pt x="2482" y="84"/>
                  </a:lnTo>
                  <a:lnTo>
                    <a:pt x="2404" y="0"/>
                  </a:lnTo>
                  <a:close/>
                </a:path>
              </a:pathLst>
            </a:custGeom>
            <a:solidFill>
              <a:srgbClr val="7F806F"/>
            </a:solidFill>
            <a:ln w="9525">
              <a:noFill/>
              <a:round/>
              <a:headEnd/>
              <a:tailEnd/>
            </a:ln>
          </p:spPr>
          <p:txBody>
            <a:bodyPr/>
            <a:lstStyle/>
            <a:p>
              <a:pPr>
                <a:buNone/>
              </a:pPr>
              <a:endParaRPr lang="en-US" sz="1100" dirty="0"/>
            </a:p>
          </p:txBody>
        </p:sp>
        <p:sp>
          <p:nvSpPr>
            <p:cNvPr id="116" name="Freeform 114"/>
            <p:cNvSpPr>
              <a:spLocks/>
            </p:cNvSpPr>
            <p:nvPr/>
          </p:nvSpPr>
          <p:spPr bwMode="auto">
            <a:xfrm>
              <a:off x="1636" y="430"/>
              <a:ext cx="162" cy="3141"/>
            </a:xfrm>
            <a:custGeom>
              <a:avLst/>
              <a:gdLst>
                <a:gd name="T0" fmla="*/ 162 w 162"/>
                <a:gd name="T1" fmla="*/ 72 h 3141"/>
                <a:gd name="T2" fmla="*/ 84 w 162"/>
                <a:gd name="T3" fmla="*/ 0 h 3141"/>
                <a:gd name="T4" fmla="*/ 0 w 162"/>
                <a:gd name="T5" fmla="*/ 3141 h 3141"/>
                <a:gd name="T6" fmla="*/ 84 w 162"/>
                <a:gd name="T7" fmla="*/ 3057 h 3141"/>
                <a:gd name="T8" fmla="*/ 162 w 162"/>
                <a:gd name="T9" fmla="*/ 72 h 3141"/>
                <a:gd name="T10" fmla="*/ 0 60000 65536"/>
                <a:gd name="T11" fmla="*/ 0 60000 65536"/>
                <a:gd name="T12" fmla="*/ 0 60000 65536"/>
                <a:gd name="T13" fmla="*/ 0 60000 65536"/>
                <a:gd name="T14" fmla="*/ 0 60000 65536"/>
                <a:gd name="T15" fmla="*/ 0 w 162"/>
                <a:gd name="T16" fmla="*/ 0 h 3141"/>
                <a:gd name="T17" fmla="*/ 162 w 162"/>
                <a:gd name="T18" fmla="*/ 3141 h 3141"/>
              </a:gdLst>
              <a:ahLst/>
              <a:cxnLst>
                <a:cxn ang="T10">
                  <a:pos x="T0" y="T1"/>
                </a:cxn>
                <a:cxn ang="T11">
                  <a:pos x="T2" y="T3"/>
                </a:cxn>
                <a:cxn ang="T12">
                  <a:pos x="T4" y="T5"/>
                </a:cxn>
                <a:cxn ang="T13">
                  <a:pos x="T6" y="T7"/>
                </a:cxn>
                <a:cxn ang="T14">
                  <a:pos x="T8" y="T9"/>
                </a:cxn>
              </a:cxnLst>
              <a:rect l="T15" t="T16" r="T17" b="T18"/>
              <a:pathLst>
                <a:path w="162" h="3141">
                  <a:moveTo>
                    <a:pt x="162" y="72"/>
                  </a:moveTo>
                  <a:lnTo>
                    <a:pt x="84" y="0"/>
                  </a:lnTo>
                  <a:lnTo>
                    <a:pt x="0" y="3141"/>
                  </a:lnTo>
                  <a:lnTo>
                    <a:pt x="84" y="3057"/>
                  </a:lnTo>
                  <a:lnTo>
                    <a:pt x="162" y="72"/>
                  </a:lnTo>
                  <a:close/>
                </a:path>
              </a:pathLst>
            </a:custGeom>
            <a:solidFill>
              <a:srgbClr val="D8D1CE"/>
            </a:solidFill>
            <a:ln w="9525">
              <a:noFill/>
              <a:round/>
              <a:headEnd/>
              <a:tailEnd/>
            </a:ln>
          </p:spPr>
          <p:txBody>
            <a:bodyPr/>
            <a:lstStyle/>
            <a:p>
              <a:pPr>
                <a:buNone/>
              </a:pPr>
              <a:endParaRPr lang="en-US" sz="1100" dirty="0"/>
            </a:p>
          </p:txBody>
        </p:sp>
        <p:sp>
          <p:nvSpPr>
            <p:cNvPr id="118" name="Freeform 115"/>
            <p:cNvSpPr>
              <a:spLocks/>
            </p:cNvSpPr>
            <p:nvPr/>
          </p:nvSpPr>
          <p:spPr bwMode="auto">
            <a:xfrm>
              <a:off x="3594" y="454"/>
              <a:ext cx="392" cy="1041"/>
            </a:xfrm>
            <a:custGeom>
              <a:avLst/>
              <a:gdLst>
                <a:gd name="T0" fmla="*/ 0 w 65"/>
                <a:gd name="T1" fmla="*/ 0 h 173"/>
                <a:gd name="T2" fmla="*/ 2147483647 w 65"/>
                <a:gd name="T3" fmla="*/ 496732002 h 173"/>
                <a:gd name="T4" fmla="*/ 2147483647 w 65"/>
                <a:gd name="T5" fmla="*/ 2147483647 h 173"/>
                <a:gd name="T6" fmla="*/ 2147483647 w 65"/>
                <a:gd name="T7" fmla="*/ 2147483647 h 173"/>
                <a:gd name="T8" fmla="*/ 950223765 w 65"/>
                <a:gd name="T9" fmla="*/ 2147483647 h 173"/>
                <a:gd name="T10" fmla="*/ 696342394 w 65"/>
                <a:gd name="T11" fmla="*/ 2147483647 h 173"/>
                <a:gd name="T12" fmla="*/ 0 w 65"/>
                <a:gd name="T13" fmla="*/ 0 h 173"/>
                <a:gd name="T14" fmla="*/ 0 60000 65536"/>
                <a:gd name="T15" fmla="*/ 0 60000 65536"/>
                <a:gd name="T16" fmla="*/ 0 60000 65536"/>
                <a:gd name="T17" fmla="*/ 0 60000 65536"/>
                <a:gd name="T18" fmla="*/ 0 60000 65536"/>
                <a:gd name="T19" fmla="*/ 0 60000 65536"/>
                <a:gd name="T20" fmla="*/ 0 60000 65536"/>
                <a:gd name="T21" fmla="*/ 0 w 65"/>
                <a:gd name="T22" fmla="*/ 0 h 173"/>
                <a:gd name="T23" fmla="*/ 65 w 65"/>
                <a:gd name="T24" fmla="*/ 173 h 17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5" h="173">
                  <a:moveTo>
                    <a:pt x="0" y="0"/>
                  </a:moveTo>
                  <a:cubicBezTo>
                    <a:pt x="16" y="1"/>
                    <a:pt x="54" y="5"/>
                    <a:pt x="61" y="8"/>
                  </a:cubicBezTo>
                  <a:cubicBezTo>
                    <a:pt x="63" y="106"/>
                    <a:pt x="63" y="106"/>
                    <a:pt x="63" y="106"/>
                  </a:cubicBezTo>
                  <a:cubicBezTo>
                    <a:pt x="65" y="173"/>
                    <a:pt x="65" y="173"/>
                    <a:pt x="65" y="173"/>
                  </a:cubicBezTo>
                  <a:cubicBezTo>
                    <a:pt x="15" y="168"/>
                    <a:pt x="15" y="168"/>
                    <a:pt x="15" y="168"/>
                  </a:cubicBezTo>
                  <a:cubicBezTo>
                    <a:pt x="15" y="168"/>
                    <a:pt x="13" y="152"/>
                    <a:pt x="11" y="90"/>
                  </a:cubicBezTo>
                  <a:cubicBezTo>
                    <a:pt x="9" y="38"/>
                    <a:pt x="0" y="0"/>
                    <a:pt x="0" y="0"/>
                  </a:cubicBezTo>
                  <a:close/>
                </a:path>
              </a:pathLst>
            </a:custGeom>
            <a:solidFill>
              <a:srgbClr val="FFFFFF"/>
            </a:solidFill>
            <a:ln w="9525">
              <a:noFill/>
              <a:round/>
              <a:headEnd/>
              <a:tailEnd/>
            </a:ln>
          </p:spPr>
          <p:txBody>
            <a:bodyPr/>
            <a:lstStyle/>
            <a:p>
              <a:pPr>
                <a:buNone/>
              </a:pPr>
              <a:endParaRPr lang="en-US" sz="1100" dirty="0"/>
            </a:p>
          </p:txBody>
        </p:sp>
      </p:grpSp>
      <p:pic>
        <p:nvPicPr>
          <p:cNvPr id="119" name="Picture 11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64316" y="1935072"/>
            <a:ext cx="1162317" cy="1004920"/>
          </a:xfrm>
          <a:prstGeom prst="rect">
            <a:avLst/>
          </a:prstGeom>
        </p:spPr>
      </p:pic>
      <p:sp>
        <p:nvSpPr>
          <p:cNvPr id="8196" name="Text Box 230"/>
          <p:cNvSpPr txBox="1">
            <a:spLocks noChangeArrowheads="1"/>
          </p:cNvSpPr>
          <p:nvPr/>
        </p:nvSpPr>
        <p:spPr bwMode="auto">
          <a:xfrm>
            <a:off x="1606244" y="6232595"/>
            <a:ext cx="2052165" cy="400110"/>
          </a:xfrm>
          <a:prstGeom prst="rect">
            <a:avLst/>
          </a:prstGeom>
          <a:noFill/>
          <a:ln w="9525" algn="ctr">
            <a:noFill/>
            <a:miter lim="800000"/>
            <a:headEnd/>
            <a:tailEnd/>
          </a:ln>
        </p:spPr>
        <p:txBody>
          <a:bodyPr wrap="none">
            <a:spAutoFit/>
          </a:bodyPr>
          <a:lstStyle/>
          <a:p>
            <a:pPr>
              <a:buNone/>
            </a:pPr>
            <a:r>
              <a:rPr lang="en-US" sz="2000" b="1" dirty="0">
                <a:latin typeface="Arial" pitchFamily="34" charset="0"/>
              </a:rPr>
              <a:t>User’s Desktop</a:t>
            </a:r>
          </a:p>
        </p:txBody>
      </p:sp>
      <p:sp>
        <p:nvSpPr>
          <p:cNvPr id="8268" name="TextBox 110"/>
          <p:cNvSpPr txBox="1">
            <a:spLocks noChangeArrowheads="1"/>
          </p:cNvSpPr>
          <p:nvPr/>
        </p:nvSpPr>
        <p:spPr bwMode="auto">
          <a:xfrm>
            <a:off x="2338097" y="1671935"/>
            <a:ext cx="1588897" cy="461665"/>
          </a:xfrm>
          <a:prstGeom prst="rect">
            <a:avLst/>
          </a:prstGeom>
          <a:noFill/>
          <a:ln w="9525">
            <a:noFill/>
            <a:miter lim="800000"/>
            <a:headEnd/>
            <a:tailEnd/>
          </a:ln>
        </p:spPr>
        <p:txBody>
          <a:bodyPr wrap="none">
            <a:spAutoFit/>
          </a:bodyPr>
          <a:lstStyle/>
          <a:p>
            <a:pPr algn="ctr">
              <a:buNone/>
            </a:pPr>
            <a:r>
              <a:rPr lang="en-US" sz="1200" b="1" dirty="0">
                <a:solidFill>
                  <a:srgbClr val="993200"/>
                </a:solidFill>
                <a:latin typeface="+mj-lt"/>
              </a:rPr>
              <a:t>Parallel Computing</a:t>
            </a:r>
          </a:p>
          <a:p>
            <a:pPr algn="ctr">
              <a:buNone/>
            </a:pPr>
            <a:r>
              <a:rPr lang="en-US" sz="1200" b="1" dirty="0">
                <a:solidFill>
                  <a:srgbClr val="993200"/>
                </a:solidFill>
                <a:latin typeface="+mj-lt"/>
              </a:rPr>
              <a:t>Toolbox</a:t>
            </a:r>
          </a:p>
        </p:txBody>
      </p:sp>
      <p:grpSp>
        <p:nvGrpSpPr>
          <p:cNvPr id="2" name="Group 1"/>
          <p:cNvGrpSpPr/>
          <p:nvPr/>
        </p:nvGrpSpPr>
        <p:grpSpPr>
          <a:xfrm>
            <a:off x="2073275" y="2009775"/>
            <a:ext cx="6860558" cy="4623173"/>
            <a:chOff x="2073275" y="2009775"/>
            <a:chExt cx="6860558" cy="4623173"/>
          </a:xfrm>
        </p:grpSpPr>
        <p:sp>
          <p:nvSpPr>
            <p:cNvPr id="190" name="TextBox 189"/>
            <p:cNvSpPr txBox="1"/>
            <p:nvPr/>
          </p:nvSpPr>
          <p:spPr>
            <a:xfrm rot="2970793">
              <a:off x="7247472" y="5562602"/>
              <a:ext cx="492443" cy="461665"/>
            </a:xfrm>
            <a:prstGeom prst="rect">
              <a:avLst/>
            </a:prstGeom>
            <a:noFill/>
          </p:spPr>
          <p:txBody>
            <a:bodyPr wrap="none" rtlCol="0">
              <a:spAutoFit/>
            </a:bodyPr>
            <a:lstStyle/>
            <a:p>
              <a:pPr>
                <a:buNone/>
              </a:pPr>
              <a:r>
                <a:rPr lang="en-US" sz="2400" dirty="0" smtClean="0"/>
                <a:t>…</a:t>
              </a:r>
              <a:endParaRPr lang="en-US" sz="2400" dirty="0"/>
            </a:p>
          </p:txBody>
        </p:sp>
        <p:grpSp>
          <p:nvGrpSpPr>
            <p:cNvPr id="27" name="Group 26"/>
            <p:cNvGrpSpPr/>
            <p:nvPr/>
          </p:nvGrpSpPr>
          <p:grpSpPr>
            <a:xfrm>
              <a:off x="2073275" y="2009775"/>
              <a:ext cx="6860558" cy="4623173"/>
              <a:chOff x="2073275" y="2009775"/>
              <a:chExt cx="6860558" cy="4623173"/>
            </a:xfrm>
          </p:grpSpPr>
          <p:sp>
            <p:nvSpPr>
              <p:cNvPr id="8205" name="Text Box 230"/>
              <p:cNvSpPr txBox="1">
                <a:spLocks noChangeArrowheads="1"/>
              </p:cNvSpPr>
              <p:nvPr/>
            </p:nvSpPr>
            <p:spPr bwMode="auto">
              <a:xfrm>
                <a:off x="5943600" y="6232838"/>
                <a:ext cx="2250937" cy="400110"/>
              </a:xfrm>
              <a:prstGeom prst="rect">
                <a:avLst/>
              </a:prstGeom>
              <a:noFill/>
              <a:ln w="9525" algn="ctr">
                <a:noFill/>
                <a:miter lim="800000"/>
                <a:headEnd/>
                <a:tailEnd/>
              </a:ln>
            </p:spPr>
            <p:txBody>
              <a:bodyPr wrap="none">
                <a:spAutoFit/>
              </a:bodyPr>
              <a:lstStyle/>
              <a:p>
                <a:pPr>
                  <a:buNone/>
                </a:pPr>
                <a:r>
                  <a:rPr lang="en-US" sz="2000" b="1" dirty="0">
                    <a:latin typeface="Arial" pitchFamily="34" charset="0"/>
                  </a:rPr>
                  <a:t>Compute Cluster</a:t>
                </a:r>
              </a:p>
            </p:txBody>
          </p:sp>
          <p:sp>
            <p:nvSpPr>
              <p:cNvPr id="408" name="Left-Up Arrow 407"/>
              <p:cNvSpPr/>
              <p:nvPr/>
            </p:nvSpPr>
            <p:spPr bwMode="auto">
              <a:xfrm rot="16200000">
                <a:off x="4267994" y="-184944"/>
                <a:ext cx="725488" cy="5114925"/>
              </a:xfrm>
              <a:prstGeom prst="leftUpArrow">
                <a:avLst>
                  <a:gd name="adj1" fmla="val 22826"/>
                  <a:gd name="adj2" fmla="val 25000"/>
                  <a:gd name="adj3" fmla="val 25000"/>
                </a:avLst>
              </a:prstGeom>
              <a:solidFill>
                <a:schemeClr val="tx2"/>
              </a:solidFill>
              <a:ln w="9525" cap="flat" cmpd="sng" algn="ctr">
                <a:noFill/>
                <a:prstDash val="solid"/>
                <a:round/>
                <a:headEnd type="none" w="med" len="med"/>
                <a:tailEnd type="none" w="med" len="med"/>
              </a:ln>
              <a:effectLst/>
            </p:spPr>
            <p:txBody>
              <a:bodyPr/>
              <a:lstStyle/>
              <a:p>
                <a:pPr>
                  <a:buNone/>
                  <a:defRPr/>
                </a:pPr>
                <a:endParaRPr lang="en-US" dirty="0"/>
              </a:p>
            </p:txBody>
          </p:sp>
          <p:sp>
            <p:nvSpPr>
              <p:cNvPr id="8201" name="TextBox 112"/>
              <p:cNvSpPr txBox="1">
                <a:spLocks noChangeArrowheads="1"/>
              </p:cNvSpPr>
              <p:nvPr/>
            </p:nvSpPr>
            <p:spPr bwMode="auto">
              <a:xfrm>
                <a:off x="7255360" y="2209800"/>
                <a:ext cx="1678473" cy="461665"/>
              </a:xfrm>
              <a:prstGeom prst="rect">
                <a:avLst/>
              </a:prstGeom>
              <a:noFill/>
              <a:ln w="9525">
                <a:noFill/>
                <a:miter lim="800000"/>
                <a:headEnd/>
                <a:tailEnd/>
              </a:ln>
            </p:spPr>
            <p:txBody>
              <a:bodyPr wrap="none">
                <a:spAutoFit/>
              </a:bodyPr>
              <a:lstStyle/>
              <a:p>
                <a:pPr algn="ctr"/>
                <a:r>
                  <a:rPr lang="en-US" sz="1200" b="1" dirty="0">
                    <a:solidFill>
                      <a:srgbClr val="993200"/>
                    </a:solidFill>
                    <a:latin typeface="+mj-lt"/>
                  </a:rPr>
                  <a:t>MATLAB Distributed</a:t>
                </a:r>
              </a:p>
              <a:p>
                <a:pPr algn="ctr"/>
                <a:r>
                  <a:rPr lang="en-US" sz="1200" b="1" dirty="0">
                    <a:solidFill>
                      <a:srgbClr val="993200"/>
                    </a:solidFill>
                    <a:latin typeface="+mj-lt"/>
                  </a:rPr>
                  <a:t>Computing Server</a:t>
                </a:r>
              </a:p>
            </p:txBody>
          </p:sp>
          <p:grpSp>
            <p:nvGrpSpPr>
              <p:cNvPr id="148" name="Group 147"/>
              <p:cNvGrpSpPr/>
              <p:nvPr/>
            </p:nvGrpSpPr>
            <p:grpSpPr>
              <a:xfrm>
                <a:off x="5262612" y="2790146"/>
                <a:ext cx="3605559" cy="3282608"/>
                <a:chOff x="5479034" y="2867894"/>
                <a:chExt cx="3138734" cy="2857597"/>
              </a:xfrm>
            </p:grpSpPr>
            <p:sp>
              <p:nvSpPr>
                <p:cNvPr id="149" name="Oval 2"/>
                <p:cNvSpPr>
                  <a:spLocks noChangeArrowheads="1"/>
                </p:cNvSpPr>
                <p:nvPr/>
              </p:nvSpPr>
              <p:spPr bwMode="auto">
                <a:xfrm>
                  <a:off x="5479034" y="2867894"/>
                  <a:ext cx="3138734" cy="2857597"/>
                </a:xfrm>
                <a:prstGeom prst="ellipse">
                  <a:avLst/>
                </a:prstGeom>
                <a:gradFill rotWithShape="1">
                  <a:gsLst>
                    <a:gs pos="0">
                      <a:schemeClr val="tx2">
                        <a:alpha val="32999"/>
                      </a:schemeClr>
                    </a:gs>
                    <a:gs pos="100000">
                      <a:schemeClr val="bg1"/>
                    </a:gs>
                  </a:gsLst>
                  <a:lin ang="18900000" scaled="1"/>
                </a:gradFill>
                <a:ln w="57150" algn="ctr">
                  <a:solidFill>
                    <a:srgbClr val="94B6E4"/>
                  </a:solidFill>
                  <a:round/>
                  <a:headEnd/>
                  <a:tailEnd/>
                </a:ln>
              </p:spPr>
              <p:txBody>
                <a:bodyPr wrap="none" anchor="ctr"/>
                <a:lstStyle/>
                <a:p>
                  <a:pPr>
                    <a:buNone/>
                  </a:pPr>
                  <a:endParaRPr lang="en-US" dirty="0"/>
                </a:p>
              </p:txBody>
            </p:sp>
            <p:grpSp>
              <p:nvGrpSpPr>
                <p:cNvPr id="150" name="Group 24"/>
                <p:cNvGrpSpPr>
                  <a:grpSpLocks/>
                </p:cNvGrpSpPr>
                <p:nvPr/>
              </p:nvGrpSpPr>
              <p:grpSpPr bwMode="auto">
                <a:xfrm>
                  <a:off x="6490483" y="3050046"/>
                  <a:ext cx="1106307" cy="511642"/>
                  <a:chOff x="4499" y="3181"/>
                  <a:chExt cx="893" cy="413"/>
                </a:xfrm>
              </p:grpSpPr>
              <p:sp>
                <p:nvSpPr>
                  <p:cNvPr id="234" name="Freeform 25"/>
                  <p:cNvSpPr>
                    <a:spLocks/>
                  </p:cNvSpPr>
                  <p:nvPr/>
                </p:nvSpPr>
                <p:spPr bwMode="auto">
                  <a:xfrm>
                    <a:off x="4506" y="3181"/>
                    <a:ext cx="880" cy="48"/>
                  </a:xfrm>
                  <a:custGeom>
                    <a:avLst/>
                    <a:gdLst>
                      <a:gd name="T0" fmla="*/ 0 w 880"/>
                      <a:gd name="T1" fmla="*/ 48 h 48"/>
                      <a:gd name="T2" fmla="*/ 103 w 880"/>
                      <a:gd name="T3" fmla="*/ 3 h 48"/>
                      <a:gd name="T4" fmla="*/ 119 w 880"/>
                      <a:gd name="T5" fmla="*/ 0 h 48"/>
                      <a:gd name="T6" fmla="*/ 789 w 880"/>
                      <a:gd name="T7" fmla="*/ 0 h 48"/>
                      <a:gd name="T8" fmla="*/ 802 w 880"/>
                      <a:gd name="T9" fmla="*/ 3 h 48"/>
                      <a:gd name="T10" fmla="*/ 880 w 880"/>
                      <a:gd name="T11" fmla="*/ 48 h 48"/>
                      <a:gd name="T12" fmla="*/ 0 w 880"/>
                      <a:gd name="T13" fmla="*/ 48 h 48"/>
                      <a:gd name="T14" fmla="*/ 0 60000 65536"/>
                      <a:gd name="T15" fmla="*/ 0 60000 65536"/>
                      <a:gd name="T16" fmla="*/ 0 60000 65536"/>
                      <a:gd name="T17" fmla="*/ 0 60000 65536"/>
                      <a:gd name="T18" fmla="*/ 0 60000 65536"/>
                      <a:gd name="T19" fmla="*/ 0 60000 65536"/>
                      <a:gd name="T20" fmla="*/ 0 60000 65536"/>
                      <a:gd name="T21" fmla="*/ 0 w 880"/>
                      <a:gd name="T22" fmla="*/ 0 h 48"/>
                      <a:gd name="T23" fmla="*/ 880 w 880"/>
                      <a:gd name="T24" fmla="*/ 48 h 4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80" h="48">
                        <a:moveTo>
                          <a:pt x="0" y="48"/>
                        </a:moveTo>
                        <a:lnTo>
                          <a:pt x="103" y="3"/>
                        </a:lnTo>
                        <a:lnTo>
                          <a:pt x="119" y="0"/>
                        </a:lnTo>
                        <a:lnTo>
                          <a:pt x="789" y="0"/>
                        </a:lnTo>
                        <a:lnTo>
                          <a:pt x="802" y="3"/>
                        </a:lnTo>
                        <a:lnTo>
                          <a:pt x="880" y="48"/>
                        </a:lnTo>
                        <a:lnTo>
                          <a:pt x="0" y="48"/>
                        </a:lnTo>
                        <a:close/>
                      </a:path>
                    </a:pathLst>
                  </a:custGeom>
                  <a:gradFill rotWithShape="1">
                    <a:gsLst>
                      <a:gs pos="0">
                        <a:srgbClr val="C8DCF2"/>
                      </a:gs>
                      <a:gs pos="100000">
                        <a:srgbClr val="8CB6E4"/>
                      </a:gs>
                    </a:gsLst>
                    <a:lin ang="5400000" scaled="1"/>
                  </a:gradFill>
                  <a:ln w="6350">
                    <a:noFill/>
                    <a:round/>
                    <a:headEnd/>
                    <a:tailEnd/>
                  </a:ln>
                </p:spPr>
                <p:txBody>
                  <a:bodyPr/>
                  <a:lstStyle/>
                  <a:p>
                    <a:pPr>
                      <a:buNone/>
                    </a:pPr>
                    <a:endParaRPr lang="en-US" dirty="0"/>
                  </a:p>
                </p:txBody>
              </p:sp>
              <p:sp>
                <p:nvSpPr>
                  <p:cNvPr id="235" name="Freeform 26"/>
                  <p:cNvSpPr>
                    <a:spLocks/>
                  </p:cNvSpPr>
                  <p:nvPr/>
                </p:nvSpPr>
                <p:spPr bwMode="auto">
                  <a:xfrm>
                    <a:off x="4499" y="3229"/>
                    <a:ext cx="893" cy="336"/>
                  </a:xfrm>
                  <a:custGeom>
                    <a:avLst/>
                    <a:gdLst>
                      <a:gd name="T0" fmla="*/ 33588610 w 277"/>
                      <a:gd name="T1" fmla="*/ 11610457 h 105"/>
                      <a:gd name="T2" fmla="*/ 33215962 w 277"/>
                      <a:gd name="T3" fmla="*/ 11819878 h 105"/>
                      <a:gd name="T4" fmla="*/ 372549 w 277"/>
                      <a:gd name="T5" fmla="*/ 11819878 h 105"/>
                      <a:gd name="T6" fmla="*/ 0 w 277"/>
                      <a:gd name="T7" fmla="*/ 11610457 h 105"/>
                      <a:gd name="T8" fmla="*/ 0 w 277"/>
                      <a:gd name="T9" fmla="*/ 209389 h 105"/>
                      <a:gd name="T10" fmla="*/ 372549 w 277"/>
                      <a:gd name="T11" fmla="*/ 0 h 105"/>
                      <a:gd name="T12" fmla="*/ 33215962 w 277"/>
                      <a:gd name="T13" fmla="*/ 0 h 105"/>
                      <a:gd name="T14" fmla="*/ 33588610 w 277"/>
                      <a:gd name="T15" fmla="*/ 209389 h 105"/>
                      <a:gd name="T16" fmla="*/ 33588610 w 277"/>
                      <a:gd name="T17" fmla="*/ 11610457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77"/>
                      <a:gd name="T28" fmla="*/ 0 h 105"/>
                      <a:gd name="T29" fmla="*/ 277 w 277"/>
                      <a:gd name="T30" fmla="*/ 105 h 10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77" h="105">
                        <a:moveTo>
                          <a:pt x="277" y="103"/>
                        </a:moveTo>
                        <a:cubicBezTo>
                          <a:pt x="277" y="104"/>
                          <a:pt x="275" y="105"/>
                          <a:pt x="274" y="105"/>
                        </a:cubicBezTo>
                        <a:cubicBezTo>
                          <a:pt x="3" y="105"/>
                          <a:pt x="3" y="105"/>
                          <a:pt x="3" y="105"/>
                        </a:cubicBezTo>
                        <a:cubicBezTo>
                          <a:pt x="1" y="105"/>
                          <a:pt x="0" y="104"/>
                          <a:pt x="0" y="103"/>
                        </a:cubicBezTo>
                        <a:cubicBezTo>
                          <a:pt x="0" y="2"/>
                          <a:pt x="0" y="2"/>
                          <a:pt x="0" y="2"/>
                        </a:cubicBezTo>
                        <a:cubicBezTo>
                          <a:pt x="0" y="0"/>
                          <a:pt x="1" y="0"/>
                          <a:pt x="3" y="0"/>
                        </a:cubicBezTo>
                        <a:cubicBezTo>
                          <a:pt x="274" y="0"/>
                          <a:pt x="274" y="0"/>
                          <a:pt x="274" y="0"/>
                        </a:cubicBezTo>
                        <a:cubicBezTo>
                          <a:pt x="275" y="0"/>
                          <a:pt x="277" y="0"/>
                          <a:pt x="277" y="2"/>
                        </a:cubicBezTo>
                        <a:lnTo>
                          <a:pt x="277" y="103"/>
                        </a:lnTo>
                        <a:close/>
                      </a:path>
                    </a:pathLst>
                  </a:custGeom>
                  <a:gradFill rotWithShape="1">
                    <a:gsLst>
                      <a:gs pos="0">
                        <a:srgbClr val="8CB6E4"/>
                      </a:gs>
                      <a:gs pos="50000">
                        <a:srgbClr val="E5EFF9"/>
                      </a:gs>
                      <a:gs pos="100000">
                        <a:srgbClr val="8CB6E4"/>
                      </a:gs>
                    </a:gsLst>
                    <a:lin ang="0" scaled="1"/>
                  </a:gradFill>
                  <a:ln w="4763">
                    <a:noFill/>
                    <a:miter lim="800000"/>
                    <a:headEnd/>
                    <a:tailEnd/>
                  </a:ln>
                </p:spPr>
                <p:txBody>
                  <a:bodyPr/>
                  <a:lstStyle/>
                  <a:p>
                    <a:pPr>
                      <a:buNone/>
                    </a:pPr>
                    <a:endParaRPr lang="en-US" dirty="0"/>
                  </a:p>
                </p:txBody>
              </p:sp>
              <p:sp>
                <p:nvSpPr>
                  <p:cNvPr id="236" name="Rectangle 27"/>
                  <p:cNvSpPr>
                    <a:spLocks noChangeArrowheads="1"/>
                  </p:cNvSpPr>
                  <p:nvPr/>
                </p:nvSpPr>
                <p:spPr bwMode="auto">
                  <a:xfrm>
                    <a:off x="4577" y="3290"/>
                    <a:ext cx="251" cy="67"/>
                  </a:xfrm>
                  <a:prstGeom prst="rect">
                    <a:avLst/>
                  </a:prstGeom>
                  <a:gradFill rotWithShape="1">
                    <a:gsLst>
                      <a:gs pos="0">
                        <a:srgbClr val="E5EFF9"/>
                      </a:gs>
                      <a:gs pos="100000">
                        <a:srgbClr val="8CB6E4"/>
                      </a:gs>
                    </a:gsLst>
                    <a:lin ang="5400000" scaled="1"/>
                  </a:gradFill>
                  <a:ln w="9525">
                    <a:noFill/>
                    <a:miter lim="800000"/>
                    <a:headEnd/>
                    <a:tailEnd/>
                  </a:ln>
                </p:spPr>
                <p:txBody>
                  <a:bodyPr/>
                  <a:lstStyle/>
                  <a:p>
                    <a:pPr>
                      <a:buNone/>
                    </a:pPr>
                    <a:endParaRPr lang="en-US" dirty="0"/>
                  </a:p>
                </p:txBody>
              </p:sp>
              <p:sp>
                <p:nvSpPr>
                  <p:cNvPr id="237" name="Freeform 28"/>
                  <p:cNvSpPr>
                    <a:spLocks/>
                  </p:cNvSpPr>
                  <p:nvPr/>
                </p:nvSpPr>
                <p:spPr bwMode="auto">
                  <a:xfrm>
                    <a:off x="4573" y="3408"/>
                    <a:ext cx="258" cy="77"/>
                  </a:xfrm>
                  <a:custGeom>
                    <a:avLst/>
                    <a:gdLst>
                      <a:gd name="T0" fmla="*/ 9735230 w 80"/>
                      <a:gd name="T1" fmla="*/ 685951 h 24"/>
                      <a:gd name="T2" fmla="*/ 6563742 w 80"/>
                      <a:gd name="T3" fmla="*/ 685951 h 24"/>
                      <a:gd name="T4" fmla="*/ 4869395 w 80"/>
                      <a:gd name="T5" fmla="*/ 0 h 24"/>
                      <a:gd name="T6" fmla="*/ 3171432 w 80"/>
                      <a:gd name="T7" fmla="*/ 685951 h 24"/>
                      <a:gd name="T8" fmla="*/ 0 w 80"/>
                      <a:gd name="T9" fmla="*/ 685951 h 24"/>
                      <a:gd name="T10" fmla="*/ 0 w 80"/>
                      <a:gd name="T11" fmla="*/ 2200760 h 24"/>
                      <a:gd name="T12" fmla="*/ 3171432 w 80"/>
                      <a:gd name="T13" fmla="*/ 2200760 h 24"/>
                      <a:gd name="T14" fmla="*/ 4869395 w 80"/>
                      <a:gd name="T15" fmla="*/ 2771127 h 24"/>
                      <a:gd name="T16" fmla="*/ 6563742 w 80"/>
                      <a:gd name="T17" fmla="*/ 2200760 h 24"/>
                      <a:gd name="T18" fmla="*/ 9735230 w 80"/>
                      <a:gd name="T19" fmla="*/ 2200760 h 24"/>
                      <a:gd name="T20" fmla="*/ 9735230 w 80"/>
                      <a:gd name="T21" fmla="*/ 685951 h 2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0"/>
                      <a:gd name="T34" fmla="*/ 0 h 24"/>
                      <a:gd name="T35" fmla="*/ 80 w 80"/>
                      <a:gd name="T36" fmla="*/ 24 h 2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0" h="24">
                        <a:moveTo>
                          <a:pt x="80" y="6"/>
                        </a:moveTo>
                        <a:cubicBezTo>
                          <a:pt x="54" y="6"/>
                          <a:pt x="54" y="6"/>
                          <a:pt x="54" y="6"/>
                        </a:cubicBezTo>
                        <a:cubicBezTo>
                          <a:pt x="51" y="3"/>
                          <a:pt x="46" y="0"/>
                          <a:pt x="40" y="0"/>
                        </a:cubicBezTo>
                        <a:cubicBezTo>
                          <a:pt x="34" y="0"/>
                          <a:pt x="29" y="3"/>
                          <a:pt x="26" y="6"/>
                        </a:cubicBezTo>
                        <a:cubicBezTo>
                          <a:pt x="0" y="6"/>
                          <a:pt x="0" y="6"/>
                          <a:pt x="0" y="6"/>
                        </a:cubicBezTo>
                        <a:cubicBezTo>
                          <a:pt x="0" y="19"/>
                          <a:pt x="0" y="19"/>
                          <a:pt x="0" y="19"/>
                        </a:cubicBezTo>
                        <a:cubicBezTo>
                          <a:pt x="26" y="19"/>
                          <a:pt x="26" y="19"/>
                          <a:pt x="26" y="19"/>
                        </a:cubicBezTo>
                        <a:cubicBezTo>
                          <a:pt x="29" y="22"/>
                          <a:pt x="34" y="24"/>
                          <a:pt x="40" y="24"/>
                        </a:cubicBezTo>
                        <a:cubicBezTo>
                          <a:pt x="46" y="24"/>
                          <a:pt x="51" y="22"/>
                          <a:pt x="54" y="19"/>
                        </a:cubicBezTo>
                        <a:cubicBezTo>
                          <a:pt x="80" y="19"/>
                          <a:pt x="80" y="19"/>
                          <a:pt x="80" y="19"/>
                        </a:cubicBezTo>
                        <a:lnTo>
                          <a:pt x="80" y="6"/>
                        </a:lnTo>
                        <a:close/>
                      </a:path>
                    </a:pathLst>
                  </a:custGeom>
                  <a:gradFill rotWithShape="1">
                    <a:gsLst>
                      <a:gs pos="0">
                        <a:srgbClr val="E5EFF9"/>
                      </a:gs>
                      <a:gs pos="100000">
                        <a:srgbClr val="8CB6E4"/>
                      </a:gs>
                    </a:gsLst>
                    <a:lin ang="5400000" scaled="1"/>
                  </a:gradFill>
                  <a:ln w="9525">
                    <a:noFill/>
                    <a:round/>
                    <a:headEnd/>
                    <a:tailEnd/>
                  </a:ln>
                </p:spPr>
                <p:txBody>
                  <a:bodyPr/>
                  <a:lstStyle/>
                  <a:p>
                    <a:pPr>
                      <a:buNone/>
                    </a:pPr>
                    <a:endParaRPr lang="en-US" dirty="0"/>
                  </a:p>
                </p:txBody>
              </p:sp>
              <p:sp>
                <p:nvSpPr>
                  <p:cNvPr id="238" name="Rectangle 29"/>
                  <p:cNvSpPr>
                    <a:spLocks noChangeArrowheads="1"/>
                  </p:cNvSpPr>
                  <p:nvPr/>
                </p:nvSpPr>
                <p:spPr bwMode="auto">
                  <a:xfrm>
                    <a:off x="4531" y="3567"/>
                    <a:ext cx="832" cy="27"/>
                  </a:xfrm>
                  <a:prstGeom prst="rect">
                    <a:avLst/>
                  </a:prstGeom>
                  <a:gradFill rotWithShape="1">
                    <a:gsLst>
                      <a:gs pos="0">
                        <a:srgbClr val="313131"/>
                      </a:gs>
                      <a:gs pos="100000">
                        <a:srgbClr val="696969"/>
                      </a:gs>
                    </a:gsLst>
                    <a:lin ang="5400000" scaled="1"/>
                  </a:gradFill>
                  <a:ln w="9525">
                    <a:noFill/>
                    <a:miter lim="800000"/>
                    <a:headEnd/>
                    <a:tailEnd/>
                  </a:ln>
                </p:spPr>
                <p:txBody>
                  <a:bodyPr/>
                  <a:lstStyle/>
                  <a:p>
                    <a:pPr>
                      <a:buNone/>
                    </a:pPr>
                    <a:endParaRPr lang="en-US" dirty="0"/>
                  </a:p>
                </p:txBody>
              </p:sp>
              <p:sp>
                <p:nvSpPr>
                  <p:cNvPr id="239" name="Oval 30"/>
                  <p:cNvSpPr>
                    <a:spLocks noChangeArrowheads="1"/>
                  </p:cNvSpPr>
                  <p:nvPr/>
                </p:nvSpPr>
                <p:spPr bwMode="auto">
                  <a:xfrm>
                    <a:off x="5263" y="3391"/>
                    <a:ext cx="44" cy="39"/>
                  </a:xfrm>
                  <a:prstGeom prst="ellipse">
                    <a:avLst/>
                  </a:prstGeom>
                  <a:gradFill rotWithShape="1">
                    <a:gsLst>
                      <a:gs pos="0">
                        <a:srgbClr val="F1F1F1"/>
                      </a:gs>
                      <a:gs pos="100000">
                        <a:srgbClr val="A8A8A8"/>
                      </a:gs>
                    </a:gsLst>
                    <a:path path="shape">
                      <a:fillToRect l="50000" t="50000" r="50000" b="50000"/>
                    </a:path>
                  </a:gradFill>
                  <a:ln w="6350">
                    <a:noFill/>
                    <a:round/>
                    <a:headEnd/>
                    <a:tailEnd/>
                  </a:ln>
                </p:spPr>
                <p:txBody>
                  <a:bodyPr/>
                  <a:lstStyle/>
                  <a:p>
                    <a:pPr>
                      <a:buNone/>
                    </a:pPr>
                    <a:endParaRPr lang="en-US" dirty="0"/>
                  </a:p>
                </p:txBody>
              </p:sp>
            </p:grpSp>
            <p:grpSp>
              <p:nvGrpSpPr>
                <p:cNvPr id="151" name="Group 24"/>
                <p:cNvGrpSpPr>
                  <a:grpSpLocks/>
                </p:cNvGrpSpPr>
                <p:nvPr/>
              </p:nvGrpSpPr>
              <p:grpSpPr bwMode="auto">
                <a:xfrm>
                  <a:off x="5710879" y="3711844"/>
                  <a:ext cx="1106307" cy="511642"/>
                  <a:chOff x="4499" y="3181"/>
                  <a:chExt cx="893" cy="413"/>
                </a:xfrm>
              </p:grpSpPr>
              <p:sp>
                <p:nvSpPr>
                  <p:cNvPr id="228" name="Freeform 25"/>
                  <p:cNvSpPr>
                    <a:spLocks/>
                  </p:cNvSpPr>
                  <p:nvPr/>
                </p:nvSpPr>
                <p:spPr bwMode="auto">
                  <a:xfrm>
                    <a:off x="4506" y="3181"/>
                    <a:ext cx="880" cy="48"/>
                  </a:xfrm>
                  <a:custGeom>
                    <a:avLst/>
                    <a:gdLst>
                      <a:gd name="T0" fmla="*/ 0 w 880"/>
                      <a:gd name="T1" fmla="*/ 48 h 48"/>
                      <a:gd name="T2" fmla="*/ 103 w 880"/>
                      <a:gd name="T3" fmla="*/ 3 h 48"/>
                      <a:gd name="T4" fmla="*/ 119 w 880"/>
                      <a:gd name="T5" fmla="*/ 0 h 48"/>
                      <a:gd name="T6" fmla="*/ 789 w 880"/>
                      <a:gd name="T7" fmla="*/ 0 h 48"/>
                      <a:gd name="T8" fmla="*/ 802 w 880"/>
                      <a:gd name="T9" fmla="*/ 3 h 48"/>
                      <a:gd name="T10" fmla="*/ 880 w 880"/>
                      <a:gd name="T11" fmla="*/ 48 h 48"/>
                      <a:gd name="T12" fmla="*/ 0 w 880"/>
                      <a:gd name="T13" fmla="*/ 48 h 48"/>
                      <a:gd name="T14" fmla="*/ 0 60000 65536"/>
                      <a:gd name="T15" fmla="*/ 0 60000 65536"/>
                      <a:gd name="T16" fmla="*/ 0 60000 65536"/>
                      <a:gd name="T17" fmla="*/ 0 60000 65536"/>
                      <a:gd name="T18" fmla="*/ 0 60000 65536"/>
                      <a:gd name="T19" fmla="*/ 0 60000 65536"/>
                      <a:gd name="T20" fmla="*/ 0 60000 65536"/>
                      <a:gd name="T21" fmla="*/ 0 w 880"/>
                      <a:gd name="T22" fmla="*/ 0 h 48"/>
                      <a:gd name="T23" fmla="*/ 880 w 880"/>
                      <a:gd name="T24" fmla="*/ 48 h 4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80" h="48">
                        <a:moveTo>
                          <a:pt x="0" y="48"/>
                        </a:moveTo>
                        <a:lnTo>
                          <a:pt x="103" y="3"/>
                        </a:lnTo>
                        <a:lnTo>
                          <a:pt x="119" y="0"/>
                        </a:lnTo>
                        <a:lnTo>
                          <a:pt x="789" y="0"/>
                        </a:lnTo>
                        <a:lnTo>
                          <a:pt x="802" y="3"/>
                        </a:lnTo>
                        <a:lnTo>
                          <a:pt x="880" y="48"/>
                        </a:lnTo>
                        <a:lnTo>
                          <a:pt x="0" y="48"/>
                        </a:lnTo>
                        <a:close/>
                      </a:path>
                    </a:pathLst>
                  </a:custGeom>
                  <a:gradFill rotWithShape="1">
                    <a:gsLst>
                      <a:gs pos="0">
                        <a:srgbClr val="C8DCF2"/>
                      </a:gs>
                      <a:gs pos="100000">
                        <a:srgbClr val="8CB6E4"/>
                      </a:gs>
                    </a:gsLst>
                    <a:lin ang="5400000" scaled="1"/>
                  </a:gradFill>
                  <a:ln w="6350">
                    <a:noFill/>
                    <a:round/>
                    <a:headEnd/>
                    <a:tailEnd/>
                  </a:ln>
                </p:spPr>
                <p:txBody>
                  <a:bodyPr/>
                  <a:lstStyle/>
                  <a:p>
                    <a:pPr>
                      <a:buNone/>
                    </a:pPr>
                    <a:endParaRPr lang="en-US" dirty="0"/>
                  </a:p>
                </p:txBody>
              </p:sp>
              <p:sp>
                <p:nvSpPr>
                  <p:cNvPr id="229" name="Freeform 26"/>
                  <p:cNvSpPr>
                    <a:spLocks/>
                  </p:cNvSpPr>
                  <p:nvPr/>
                </p:nvSpPr>
                <p:spPr bwMode="auto">
                  <a:xfrm>
                    <a:off x="4499" y="3229"/>
                    <a:ext cx="893" cy="336"/>
                  </a:xfrm>
                  <a:custGeom>
                    <a:avLst/>
                    <a:gdLst>
                      <a:gd name="T0" fmla="*/ 33588610 w 277"/>
                      <a:gd name="T1" fmla="*/ 11610457 h 105"/>
                      <a:gd name="T2" fmla="*/ 33215962 w 277"/>
                      <a:gd name="T3" fmla="*/ 11819878 h 105"/>
                      <a:gd name="T4" fmla="*/ 372549 w 277"/>
                      <a:gd name="T5" fmla="*/ 11819878 h 105"/>
                      <a:gd name="T6" fmla="*/ 0 w 277"/>
                      <a:gd name="T7" fmla="*/ 11610457 h 105"/>
                      <a:gd name="T8" fmla="*/ 0 w 277"/>
                      <a:gd name="T9" fmla="*/ 209389 h 105"/>
                      <a:gd name="T10" fmla="*/ 372549 w 277"/>
                      <a:gd name="T11" fmla="*/ 0 h 105"/>
                      <a:gd name="T12" fmla="*/ 33215962 w 277"/>
                      <a:gd name="T13" fmla="*/ 0 h 105"/>
                      <a:gd name="T14" fmla="*/ 33588610 w 277"/>
                      <a:gd name="T15" fmla="*/ 209389 h 105"/>
                      <a:gd name="T16" fmla="*/ 33588610 w 277"/>
                      <a:gd name="T17" fmla="*/ 11610457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77"/>
                      <a:gd name="T28" fmla="*/ 0 h 105"/>
                      <a:gd name="T29" fmla="*/ 277 w 277"/>
                      <a:gd name="T30" fmla="*/ 105 h 10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77" h="105">
                        <a:moveTo>
                          <a:pt x="277" y="103"/>
                        </a:moveTo>
                        <a:cubicBezTo>
                          <a:pt x="277" y="104"/>
                          <a:pt x="275" y="105"/>
                          <a:pt x="274" y="105"/>
                        </a:cubicBezTo>
                        <a:cubicBezTo>
                          <a:pt x="3" y="105"/>
                          <a:pt x="3" y="105"/>
                          <a:pt x="3" y="105"/>
                        </a:cubicBezTo>
                        <a:cubicBezTo>
                          <a:pt x="1" y="105"/>
                          <a:pt x="0" y="104"/>
                          <a:pt x="0" y="103"/>
                        </a:cubicBezTo>
                        <a:cubicBezTo>
                          <a:pt x="0" y="2"/>
                          <a:pt x="0" y="2"/>
                          <a:pt x="0" y="2"/>
                        </a:cubicBezTo>
                        <a:cubicBezTo>
                          <a:pt x="0" y="0"/>
                          <a:pt x="1" y="0"/>
                          <a:pt x="3" y="0"/>
                        </a:cubicBezTo>
                        <a:cubicBezTo>
                          <a:pt x="274" y="0"/>
                          <a:pt x="274" y="0"/>
                          <a:pt x="274" y="0"/>
                        </a:cubicBezTo>
                        <a:cubicBezTo>
                          <a:pt x="275" y="0"/>
                          <a:pt x="277" y="0"/>
                          <a:pt x="277" y="2"/>
                        </a:cubicBezTo>
                        <a:lnTo>
                          <a:pt x="277" y="103"/>
                        </a:lnTo>
                        <a:close/>
                      </a:path>
                    </a:pathLst>
                  </a:custGeom>
                  <a:gradFill rotWithShape="1">
                    <a:gsLst>
                      <a:gs pos="0">
                        <a:srgbClr val="8CB6E4"/>
                      </a:gs>
                      <a:gs pos="50000">
                        <a:srgbClr val="E5EFF9"/>
                      </a:gs>
                      <a:gs pos="100000">
                        <a:srgbClr val="8CB6E4"/>
                      </a:gs>
                    </a:gsLst>
                    <a:lin ang="0" scaled="1"/>
                  </a:gradFill>
                  <a:ln w="4763">
                    <a:noFill/>
                    <a:miter lim="800000"/>
                    <a:headEnd/>
                    <a:tailEnd/>
                  </a:ln>
                </p:spPr>
                <p:txBody>
                  <a:bodyPr/>
                  <a:lstStyle/>
                  <a:p>
                    <a:pPr>
                      <a:buNone/>
                    </a:pPr>
                    <a:endParaRPr lang="en-US" dirty="0"/>
                  </a:p>
                </p:txBody>
              </p:sp>
              <p:sp>
                <p:nvSpPr>
                  <p:cNvPr id="230" name="Rectangle 27"/>
                  <p:cNvSpPr>
                    <a:spLocks noChangeArrowheads="1"/>
                  </p:cNvSpPr>
                  <p:nvPr/>
                </p:nvSpPr>
                <p:spPr bwMode="auto">
                  <a:xfrm>
                    <a:off x="4577" y="3290"/>
                    <a:ext cx="251" cy="67"/>
                  </a:xfrm>
                  <a:prstGeom prst="rect">
                    <a:avLst/>
                  </a:prstGeom>
                  <a:gradFill rotWithShape="1">
                    <a:gsLst>
                      <a:gs pos="0">
                        <a:srgbClr val="E5EFF9"/>
                      </a:gs>
                      <a:gs pos="100000">
                        <a:srgbClr val="8CB6E4"/>
                      </a:gs>
                    </a:gsLst>
                    <a:lin ang="5400000" scaled="1"/>
                  </a:gradFill>
                  <a:ln w="9525">
                    <a:noFill/>
                    <a:miter lim="800000"/>
                    <a:headEnd/>
                    <a:tailEnd/>
                  </a:ln>
                </p:spPr>
                <p:txBody>
                  <a:bodyPr/>
                  <a:lstStyle/>
                  <a:p>
                    <a:pPr>
                      <a:buNone/>
                    </a:pPr>
                    <a:endParaRPr lang="en-US" dirty="0"/>
                  </a:p>
                </p:txBody>
              </p:sp>
              <p:sp>
                <p:nvSpPr>
                  <p:cNvPr id="231" name="Freeform 28"/>
                  <p:cNvSpPr>
                    <a:spLocks/>
                  </p:cNvSpPr>
                  <p:nvPr/>
                </p:nvSpPr>
                <p:spPr bwMode="auto">
                  <a:xfrm>
                    <a:off x="4573" y="3408"/>
                    <a:ext cx="258" cy="77"/>
                  </a:xfrm>
                  <a:custGeom>
                    <a:avLst/>
                    <a:gdLst>
                      <a:gd name="T0" fmla="*/ 9735230 w 80"/>
                      <a:gd name="T1" fmla="*/ 685951 h 24"/>
                      <a:gd name="T2" fmla="*/ 6563742 w 80"/>
                      <a:gd name="T3" fmla="*/ 685951 h 24"/>
                      <a:gd name="T4" fmla="*/ 4869395 w 80"/>
                      <a:gd name="T5" fmla="*/ 0 h 24"/>
                      <a:gd name="T6" fmla="*/ 3171432 w 80"/>
                      <a:gd name="T7" fmla="*/ 685951 h 24"/>
                      <a:gd name="T8" fmla="*/ 0 w 80"/>
                      <a:gd name="T9" fmla="*/ 685951 h 24"/>
                      <a:gd name="T10" fmla="*/ 0 w 80"/>
                      <a:gd name="T11" fmla="*/ 2200760 h 24"/>
                      <a:gd name="T12" fmla="*/ 3171432 w 80"/>
                      <a:gd name="T13" fmla="*/ 2200760 h 24"/>
                      <a:gd name="T14" fmla="*/ 4869395 w 80"/>
                      <a:gd name="T15" fmla="*/ 2771127 h 24"/>
                      <a:gd name="T16" fmla="*/ 6563742 w 80"/>
                      <a:gd name="T17" fmla="*/ 2200760 h 24"/>
                      <a:gd name="T18" fmla="*/ 9735230 w 80"/>
                      <a:gd name="T19" fmla="*/ 2200760 h 24"/>
                      <a:gd name="T20" fmla="*/ 9735230 w 80"/>
                      <a:gd name="T21" fmla="*/ 685951 h 2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0"/>
                      <a:gd name="T34" fmla="*/ 0 h 24"/>
                      <a:gd name="T35" fmla="*/ 80 w 80"/>
                      <a:gd name="T36" fmla="*/ 24 h 2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0" h="24">
                        <a:moveTo>
                          <a:pt x="80" y="6"/>
                        </a:moveTo>
                        <a:cubicBezTo>
                          <a:pt x="54" y="6"/>
                          <a:pt x="54" y="6"/>
                          <a:pt x="54" y="6"/>
                        </a:cubicBezTo>
                        <a:cubicBezTo>
                          <a:pt x="51" y="3"/>
                          <a:pt x="46" y="0"/>
                          <a:pt x="40" y="0"/>
                        </a:cubicBezTo>
                        <a:cubicBezTo>
                          <a:pt x="34" y="0"/>
                          <a:pt x="29" y="3"/>
                          <a:pt x="26" y="6"/>
                        </a:cubicBezTo>
                        <a:cubicBezTo>
                          <a:pt x="0" y="6"/>
                          <a:pt x="0" y="6"/>
                          <a:pt x="0" y="6"/>
                        </a:cubicBezTo>
                        <a:cubicBezTo>
                          <a:pt x="0" y="19"/>
                          <a:pt x="0" y="19"/>
                          <a:pt x="0" y="19"/>
                        </a:cubicBezTo>
                        <a:cubicBezTo>
                          <a:pt x="26" y="19"/>
                          <a:pt x="26" y="19"/>
                          <a:pt x="26" y="19"/>
                        </a:cubicBezTo>
                        <a:cubicBezTo>
                          <a:pt x="29" y="22"/>
                          <a:pt x="34" y="24"/>
                          <a:pt x="40" y="24"/>
                        </a:cubicBezTo>
                        <a:cubicBezTo>
                          <a:pt x="46" y="24"/>
                          <a:pt x="51" y="22"/>
                          <a:pt x="54" y="19"/>
                        </a:cubicBezTo>
                        <a:cubicBezTo>
                          <a:pt x="80" y="19"/>
                          <a:pt x="80" y="19"/>
                          <a:pt x="80" y="19"/>
                        </a:cubicBezTo>
                        <a:lnTo>
                          <a:pt x="80" y="6"/>
                        </a:lnTo>
                        <a:close/>
                      </a:path>
                    </a:pathLst>
                  </a:custGeom>
                  <a:gradFill rotWithShape="1">
                    <a:gsLst>
                      <a:gs pos="0">
                        <a:srgbClr val="E5EFF9"/>
                      </a:gs>
                      <a:gs pos="100000">
                        <a:srgbClr val="8CB6E4"/>
                      </a:gs>
                    </a:gsLst>
                    <a:lin ang="5400000" scaled="1"/>
                  </a:gradFill>
                  <a:ln w="9525">
                    <a:noFill/>
                    <a:round/>
                    <a:headEnd/>
                    <a:tailEnd/>
                  </a:ln>
                </p:spPr>
                <p:txBody>
                  <a:bodyPr/>
                  <a:lstStyle/>
                  <a:p>
                    <a:pPr>
                      <a:buNone/>
                    </a:pPr>
                    <a:endParaRPr lang="en-US" dirty="0"/>
                  </a:p>
                </p:txBody>
              </p:sp>
              <p:sp>
                <p:nvSpPr>
                  <p:cNvPr id="232" name="Rectangle 29"/>
                  <p:cNvSpPr>
                    <a:spLocks noChangeArrowheads="1"/>
                  </p:cNvSpPr>
                  <p:nvPr/>
                </p:nvSpPr>
                <p:spPr bwMode="auto">
                  <a:xfrm>
                    <a:off x="4531" y="3567"/>
                    <a:ext cx="832" cy="27"/>
                  </a:xfrm>
                  <a:prstGeom prst="rect">
                    <a:avLst/>
                  </a:prstGeom>
                  <a:gradFill rotWithShape="1">
                    <a:gsLst>
                      <a:gs pos="0">
                        <a:srgbClr val="313131"/>
                      </a:gs>
                      <a:gs pos="100000">
                        <a:srgbClr val="696969"/>
                      </a:gs>
                    </a:gsLst>
                    <a:lin ang="5400000" scaled="1"/>
                  </a:gradFill>
                  <a:ln w="9525">
                    <a:noFill/>
                    <a:miter lim="800000"/>
                    <a:headEnd/>
                    <a:tailEnd/>
                  </a:ln>
                </p:spPr>
                <p:txBody>
                  <a:bodyPr/>
                  <a:lstStyle/>
                  <a:p>
                    <a:pPr>
                      <a:buNone/>
                    </a:pPr>
                    <a:endParaRPr lang="en-US" dirty="0"/>
                  </a:p>
                </p:txBody>
              </p:sp>
              <p:sp>
                <p:nvSpPr>
                  <p:cNvPr id="233" name="Oval 30"/>
                  <p:cNvSpPr>
                    <a:spLocks noChangeArrowheads="1"/>
                  </p:cNvSpPr>
                  <p:nvPr/>
                </p:nvSpPr>
                <p:spPr bwMode="auto">
                  <a:xfrm>
                    <a:off x="5263" y="3391"/>
                    <a:ext cx="44" cy="39"/>
                  </a:xfrm>
                  <a:prstGeom prst="ellipse">
                    <a:avLst/>
                  </a:prstGeom>
                  <a:gradFill rotWithShape="1">
                    <a:gsLst>
                      <a:gs pos="0">
                        <a:srgbClr val="F1F1F1"/>
                      </a:gs>
                      <a:gs pos="100000">
                        <a:srgbClr val="A8A8A8"/>
                      </a:gs>
                    </a:gsLst>
                    <a:path path="shape">
                      <a:fillToRect l="50000" t="50000" r="50000" b="50000"/>
                    </a:path>
                  </a:gradFill>
                  <a:ln w="6350">
                    <a:noFill/>
                    <a:round/>
                    <a:headEnd/>
                    <a:tailEnd/>
                  </a:ln>
                </p:spPr>
                <p:txBody>
                  <a:bodyPr/>
                  <a:lstStyle/>
                  <a:p>
                    <a:pPr>
                      <a:buNone/>
                    </a:pPr>
                    <a:endParaRPr lang="en-US" dirty="0"/>
                  </a:p>
                </p:txBody>
              </p:sp>
            </p:grpSp>
            <p:grpSp>
              <p:nvGrpSpPr>
                <p:cNvPr id="152" name="Group 24"/>
                <p:cNvGrpSpPr>
                  <a:grpSpLocks/>
                </p:cNvGrpSpPr>
                <p:nvPr/>
              </p:nvGrpSpPr>
              <p:grpSpPr bwMode="auto">
                <a:xfrm>
                  <a:off x="7270086" y="3711844"/>
                  <a:ext cx="1106307" cy="511642"/>
                  <a:chOff x="4499" y="3181"/>
                  <a:chExt cx="893" cy="413"/>
                </a:xfrm>
              </p:grpSpPr>
              <p:sp>
                <p:nvSpPr>
                  <p:cNvPr id="222" name="Freeform 25"/>
                  <p:cNvSpPr>
                    <a:spLocks/>
                  </p:cNvSpPr>
                  <p:nvPr/>
                </p:nvSpPr>
                <p:spPr bwMode="auto">
                  <a:xfrm>
                    <a:off x="4506" y="3181"/>
                    <a:ext cx="880" cy="48"/>
                  </a:xfrm>
                  <a:custGeom>
                    <a:avLst/>
                    <a:gdLst>
                      <a:gd name="T0" fmla="*/ 0 w 880"/>
                      <a:gd name="T1" fmla="*/ 48 h 48"/>
                      <a:gd name="T2" fmla="*/ 103 w 880"/>
                      <a:gd name="T3" fmla="*/ 3 h 48"/>
                      <a:gd name="T4" fmla="*/ 119 w 880"/>
                      <a:gd name="T5" fmla="*/ 0 h 48"/>
                      <a:gd name="T6" fmla="*/ 789 w 880"/>
                      <a:gd name="T7" fmla="*/ 0 h 48"/>
                      <a:gd name="T8" fmla="*/ 802 w 880"/>
                      <a:gd name="T9" fmla="*/ 3 h 48"/>
                      <a:gd name="T10" fmla="*/ 880 w 880"/>
                      <a:gd name="T11" fmla="*/ 48 h 48"/>
                      <a:gd name="T12" fmla="*/ 0 w 880"/>
                      <a:gd name="T13" fmla="*/ 48 h 48"/>
                      <a:gd name="T14" fmla="*/ 0 60000 65536"/>
                      <a:gd name="T15" fmla="*/ 0 60000 65536"/>
                      <a:gd name="T16" fmla="*/ 0 60000 65536"/>
                      <a:gd name="T17" fmla="*/ 0 60000 65536"/>
                      <a:gd name="T18" fmla="*/ 0 60000 65536"/>
                      <a:gd name="T19" fmla="*/ 0 60000 65536"/>
                      <a:gd name="T20" fmla="*/ 0 60000 65536"/>
                      <a:gd name="T21" fmla="*/ 0 w 880"/>
                      <a:gd name="T22" fmla="*/ 0 h 48"/>
                      <a:gd name="T23" fmla="*/ 880 w 880"/>
                      <a:gd name="T24" fmla="*/ 48 h 4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80" h="48">
                        <a:moveTo>
                          <a:pt x="0" y="48"/>
                        </a:moveTo>
                        <a:lnTo>
                          <a:pt x="103" y="3"/>
                        </a:lnTo>
                        <a:lnTo>
                          <a:pt x="119" y="0"/>
                        </a:lnTo>
                        <a:lnTo>
                          <a:pt x="789" y="0"/>
                        </a:lnTo>
                        <a:lnTo>
                          <a:pt x="802" y="3"/>
                        </a:lnTo>
                        <a:lnTo>
                          <a:pt x="880" y="48"/>
                        </a:lnTo>
                        <a:lnTo>
                          <a:pt x="0" y="48"/>
                        </a:lnTo>
                        <a:close/>
                      </a:path>
                    </a:pathLst>
                  </a:custGeom>
                  <a:gradFill rotWithShape="1">
                    <a:gsLst>
                      <a:gs pos="0">
                        <a:srgbClr val="C8DCF2"/>
                      </a:gs>
                      <a:gs pos="100000">
                        <a:srgbClr val="8CB6E4"/>
                      </a:gs>
                    </a:gsLst>
                    <a:lin ang="5400000" scaled="1"/>
                  </a:gradFill>
                  <a:ln w="6350">
                    <a:noFill/>
                    <a:round/>
                    <a:headEnd/>
                    <a:tailEnd/>
                  </a:ln>
                </p:spPr>
                <p:txBody>
                  <a:bodyPr/>
                  <a:lstStyle/>
                  <a:p>
                    <a:pPr>
                      <a:buNone/>
                    </a:pPr>
                    <a:endParaRPr lang="en-US" dirty="0"/>
                  </a:p>
                </p:txBody>
              </p:sp>
              <p:sp>
                <p:nvSpPr>
                  <p:cNvPr id="223" name="Freeform 26"/>
                  <p:cNvSpPr>
                    <a:spLocks/>
                  </p:cNvSpPr>
                  <p:nvPr/>
                </p:nvSpPr>
                <p:spPr bwMode="auto">
                  <a:xfrm>
                    <a:off x="4499" y="3229"/>
                    <a:ext cx="893" cy="336"/>
                  </a:xfrm>
                  <a:custGeom>
                    <a:avLst/>
                    <a:gdLst>
                      <a:gd name="T0" fmla="*/ 33588610 w 277"/>
                      <a:gd name="T1" fmla="*/ 11610457 h 105"/>
                      <a:gd name="T2" fmla="*/ 33215962 w 277"/>
                      <a:gd name="T3" fmla="*/ 11819878 h 105"/>
                      <a:gd name="T4" fmla="*/ 372549 w 277"/>
                      <a:gd name="T5" fmla="*/ 11819878 h 105"/>
                      <a:gd name="T6" fmla="*/ 0 w 277"/>
                      <a:gd name="T7" fmla="*/ 11610457 h 105"/>
                      <a:gd name="T8" fmla="*/ 0 w 277"/>
                      <a:gd name="T9" fmla="*/ 209389 h 105"/>
                      <a:gd name="T10" fmla="*/ 372549 w 277"/>
                      <a:gd name="T11" fmla="*/ 0 h 105"/>
                      <a:gd name="T12" fmla="*/ 33215962 w 277"/>
                      <a:gd name="T13" fmla="*/ 0 h 105"/>
                      <a:gd name="T14" fmla="*/ 33588610 w 277"/>
                      <a:gd name="T15" fmla="*/ 209389 h 105"/>
                      <a:gd name="T16" fmla="*/ 33588610 w 277"/>
                      <a:gd name="T17" fmla="*/ 11610457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77"/>
                      <a:gd name="T28" fmla="*/ 0 h 105"/>
                      <a:gd name="T29" fmla="*/ 277 w 277"/>
                      <a:gd name="T30" fmla="*/ 105 h 10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77" h="105">
                        <a:moveTo>
                          <a:pt x="277" y="103"/>
                        </a:moveTo>
                        <a:cubicBezTo>
                          <a:pt x="277" y="104"/>
                          <a:pt x="275" y="105"/>
                          <a:pt x="274" y="105"/>
                        </a:cubicBezTo>
                        <a:cubicBezTo>
                          <a:pt x="3" y="105"/>
                          <a:pt x="3" y="105"/>
                          <a:pt x="3" y="105"/>
                        </a:cubicBezTo>
                        <a:cubicBezTo>
                          <a:pt x="1" y="105"/>
                          <a:pt x="0" y="104"/>
                          <a:pt x="0" y="103"/>
                        </a:cubicBezTo>
                        <a:cubicBezTo>
                          <a:pt x="0" y="2"/>
                          <a:pt x="0" y="2"/>
                          <a:pt x="0" y="2"/>
                        </a:cubicBezTo>
                        <a:cubicBezTo>
                          <a:pt x="0" y="0"/>
                          <a:pt x="1" y="0"/>
                          <a:pt x="3" y="0"/>
                        </a:cubicBezTo>
                        <a:cubicBezTo>
                          <a:pt x="274" y="0"/>
                          <a:pt x="274" y="0"/>
                          <a:pt x="274" y="0"/>
                        </a:cubicBezTo>
                        <a:cubicBezTo>
                          <a:pt x="275" y="0"/>
                          <a:pt x="277" y="0"/>
                          <a:pt x="277" y="2"/>
                        </a:cubicBezTo>
                        <a:lnTo>
                          <a:pt x="277" y="103"/>
                        </a:lnTo>
                        <a:close/>
                      </a:path>
                    </a:pathLst>
                  </a:custGeom>
                  <a:gradFill rotWithShape="1">
                    <a:gsLst>
                      <a:gs pos="0">
                        <a:srgbClr val="8CB6E4"/>
                      </a:gs>
                      <a:gs pos="50000">
                        <a:srgbClr val="E5EFF9"/>
                      </a:gs>
                      <a:gs pos="100000">
                        <a:srgbClr val="8CB6E4"/>
                      </a:gs>
                    </a:gsLst>
                    <a:lin ang="0" scaled="1"/>
                  </a:gradFill>
                  <a:ln w="4763">
                    <a:noFill/>
                    <a:miter lim="800000"/>
                    <a:headEnd/>
                    <a:tailEnd/>
                  </a:ln>
                </p:spPr>
                <p:txBody>
                  <a:bodyPr/>
                  <a:lstStyle/>
                  <a:p>
                    <a:pPr>
                      <a:buNone/>
                    </a:pPr>
                    <a:endParaRPr lang="en-US" dirty="0"/>
                  </a:p>
                </p:txBody>
              </p:sp>
              <p:sp>
                <p:nvSpPr>
                  <p:cNvPr id="224" name="Rectangle 27"/>
                  <p:cNvSpPr>
                    <a:spLocks noChangeArrowheads="1"/>
                  </p:cNvSpPr>
                  <p:nvPr/>
                </p:nvSpPr>
                <p:spPr bwMode="auto">
                  <a:xfrm>
                    <a:off x="4577" y="3290"/>
                    <a:ext cx="251" cy="67"/>
                  </a:xfrm>
                  <a:prstGeom prst="rect">
                    <a:avLst/>
                  </a:prstGeom>
                  <a:gradFill rotWithShape="1">
                    <a:gsLst>
                      <a:gs pos="0">
                        <a:srgbClr val="E5EFF9"/>
                      </a:gs>
                      <a:gs pos="100000">
                        <a:srgbClr val="8CB6E4"/>
                      </a:gs>
                    </a:gsLst>
                    <a:lin ang="5400000" scaled="1"/>
                  </a:gradFill>
                  <a:ln w="9525">
                    <a:noFill/>
                    <a:miter lim="800000"/>
                    <a:headEnd/>
                    <a:tailEnd/>
                  </a:ln>
                </p:spPr>
                <p:txBody>
                  <a:bodyPr/>
                  <a:lstStyle/>
                  <a:p>
                    <a:pPr>
                      <a:buNone/>
                    </a:pPr>
                    <a:endParaRPr lang="en-US" dirty="0"/>
                  </a:p>
                </p:txBody>
              </p:sp>
              <p:sp>
                <p:nvSpPr>
                  <p:cNvPr id="225" name="Freeform 28"/>
                  <p:cNvSpPr>
                    <a:spLocks/>
                  </p:cNvSpPr>
                  <p:nvPr/>
                </p:nvSpPr>
                <p:spPr bwMode="auto">
                  <a:xfrm>
                    <a:off x="4573" y="3408"/>
                    <a:ext cx="258" cy="77"/>
                  </a:xfrm>
                  <a:custGeom>
                    <a:avLst/>
                    <a:gdLst>
                      <a:gd name="T0" fmla="*/ 9735230 w 80"/>
                      <a:gd name="T1" fmla="*/ 685951 h 24"/>
                      <a:gd name="T2" fmla="*/ 6563742 w 80"/>
                      <a:gd name="T3" fmla="*/ 685951 h 24"/>
                      <a:gd name="T4" fmla="*/ 4869395 w 80"/>
                      <a:gd name="T5" fmla="*/ 0 h 24"/>
                      <a:gd name="T6" fmla="*/ 3171432 w 80"/>
                      <a:gd name="T7" fmla="*/ 685951 h 24"/>
                      <a:gd name="T8" fmla="*/ 0 w 80"/>
                      <a:gd name="T9" fmla="*/ 685951 h 24"/>
                      <a:gd name="T10" fmla="*/ 0 w 80"/>
                      <a:gd name="T11" fmla="*/ 2200760 h 24"/>
                      <a:gd name="T12" fmla="*/ 3171432 w 80"/>
                      <a:gd name="T13" fmla="*/ 2200760 h 24"/>
                      <a:gd name="T14" fmla="*/ 4869395 w 80"/>
                      <a:gd name="T15" fmla="*/ 2771127 h 24"/>
                      <a:gd name="T16" fmla="*/ 6563742 w 80"/>
                      <a:gd name="T17" fmla="*/ 2200760 h 24"/>
                      <a:gd name="T18" fmla="*/ 9735230 w 80"/>
                      <a:gd name="T19" fmla="*/ 2200760 h 24"/>
                      <a:gd name="T20" fmla="*/ 9735230 w 80"/>
                      <a:gd name="T21" fmla="*/ 685951 h 2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0"/>
                      <a:gd name="T34" fmla="*/ 0 h 24"/>
                      <a:gd name="T35" fmla="*/ 80 w 80"/>
                      <a:gd name="T36" fmla="*/ 24 h 2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0" h="24">
                        <a:moveTo>
                          <a:pt x="80" y="6"/>
                        </a:moveTo>
                        <a:cubicBezTo>
                          <a:pt x="54" y="6"/>
                          <a:pt x="54" y="6"/>
                          <a:pt x="54" y="6"/>
                        </a:cubicBezTo>
                        <a:cubicBezTo>
                          <a:pt x="51" y="3"/>
                          <a:pt x="46" y="0"/>
                          <a:pt x="40" y="0"/>
                        </a:cubicBezTo>
                        <a:cubicBezTo>
                          <a:pt x="34" y="0"/>
                          <a:pt x="29" y="3"/>
                          <a:pt x="26" y="6"/>
                        </a:cubicBezTo>
                        <a:cubicBezTo>
                          <a:pt x="0" y="6"/>
                          <a:pt x="0" y="6"/>
                          <a:pt x="0" y="6"/>
                        </a:cubicBezTo>
                        <a:cubicBezTo>
                          <a:pt x="0" y="19"/>
                          <a:pt x="0" y="19"/>
                          <a:pt x="0" y="19"/>
                        </a:cubicBezTo>
                        <a:cubicBezTo>
                          <a:pt x="26" y="19"/>
                          <a:pt x="26" y="19"/>
                          <a:pt x="26" y="19"/>
                        </a:cubicBezTo>
                        <a:cubicBezTo>
                          <a:pt x="29" y="22"/>
                          <a:pt x="34" y="24"/>
                          <a:pt x="40" y="24"/>
                        </a:cubicBezTo>
                        <a:cubicBezTo>
                          <a:pt x="46" y="24"/>
                          <a:pt x="51" y="22"/>
                          <a:pt x="54" y="19"/>
                        </a:cubicBezTo>
                        <a:cubicBezTo>
                          <a:pt x="80" y="19"/>
                          <a:pt x="80" y="19"/>
                          <a:pt x="80" y="19"/>
                        </a:cubicBezTo>
                        <a:lnTo>
                          <a:pt x="80" y="6"/>
                        </a:lnTo>
                        <a:close/>
                      </a:path>
                    </a:pathLst>
                  </a:custGeom>
                  <a:gradFill rotWithShape="1">
                    <a:gsLst>
                      <a:gs pos="0">
                        <a:srgbClr val="E5EFF9"/>
                      </a:gs>
                      <a:gs pos="100000">
                        <a:srgbClr val="8CB6E4"/>
                      </a:gs>
                    </a:gsLst>
                    <a:lin ang="5400000" scaled="1"/>
                  </a:gradFill>
                  <a:ln w="9525">
                    <a:noFill/>
                    <a:round/>
                    <a:headEnd/>
                    <a:tailEnd/>
                  </a:ln>
                </p:spPr>
                <p:txBody>
                  <a:bodyPr/>
                  <a:lstStyle/>
                  <a:p>
                    <a:pPr>
                      <a:buNone/>
                    </a:pPr>
                    <a:endParaRPr lang="en-US" dirty="0"/>
                  </a:p>
                </p:txBody>
              </p:sp>
              <p:sp>
                <p:nvSpPr>
                  <p:cNvPr id="226" name="Rectangle 29"/>
                  <p:cNvSpPr>
                    <a:spLocks noChangeArrowheads="1"/>
                  </p:cNvSpPr>
                  <p:nvPr/>
                </p:nvSpPr>
                <p:spPr bwMode="auto">
                  <a:xfrm>
                    <a:off x="4531" y="3567"/>
                    <a:ext cx="832" cy="27"/>
                  </a:xfrm>
                  <a:prstGeom prst="rect">
                    <a:avLst/>
                  </a:prstGeom>
                  <a:gradFill rotWithShape="1">
                    <a:gsLst>
                      <a:gs pos="0">
                        <a:srgbClr val="313131"/>
                      </a:gs>
                      <a:gs pos="100000">
                        <a:srgbClr val="696969"/>
                      </a:gs>
                    </a:gsLst>
                    <a:lin ang="5400000" scaled="1"/>
                  </a:gradFill>
                  <a:ln w="9525">
                    <a:noFill/>
                    <a:miter lim="800000"/>
                    <a:headEnd/>
                    <a:tailEnd/>
                  </a:ln>
                </p:spPr>
                <p:txBody>
                  <a:bodyPr/>
                  <a:lstStyle/>
                  <a:p>
                    <a:pPr>
                      <a:buNone/>
                    </a:pPr>
                    <a:endParaRPr lang="en-US" dirty="0"/>
                  </a:p>
                </p:txBody>
              </p:sp>
              <p:sp>
                <p:nvSpPr>
                  <p:cNvPr id="227" name="Oval 30"/>
                  <p:cNvSpPr>
                    <a:spLocks noChangeArrowheads="1"/>
                  </p:cNvSpPr>
                  <p:nvPr/>
                </p:nvSpPr>
                <p:spPr bwMode="auto">
                  <a:xfrm>
                    <a:off x="5263" y="3391"/>
                    <a:ext cx="44" cy="39"/>
                  </a:xfrm>
                  <a:prstGeom prst="ellipse">
                    <a:avLst/>
                  </a:prstGeom>
                  <a:gradFill rotWithShape="1">
                    <a:gsLst>
                      <a:gs pos="0">
                        <a:srgbClr val="F1F1F1"/>
                      </a:gs>
                      <a:gs pos="100000">
                        <a:srgbClr val="A8A8A8"/>
                      </a:gs>
                    </a:gsLst>
                    <a:path path="shape">
                      <a:fillToRect l="50000" t="50000" r="50000" b="50000"/>
                    </a:path>
                  </a:gradFill>
                  <a:ln w="6350">
                    <a:noFill/>
                    <a:round/>
                    <a:headEnd/>
                    <a:tailEnd/>
                  </a:ln>
                </p:spPr>
                <p:txBody>
                  <a:bodyPr/>
                  <a:lstStyle/>
                  <a:p>
                    <a:pPr>
                      <a:buNone/>
                    </a:pPr>
                    <a:endParaRPr lang="en-US" dirty="0"/>
                  </a:p>
                </p:txBody>
              </p:sp>
            </p:grpSp>
            <p:grpSp>
              <p:nvGrpSpPr>
                <p:cNvPr id="153" name="Group 24"/>
                <p:cNvGrpSpPr>
                  <a:grpSpLocks/>
                </p:cNvGrpSpPr>
                <p:nvPr/>
              </p:nvGrpSpPr>
              <p:grpSpPr bwMode="auto">
                <a:xfrm>
                  <a:off x="6650171" y="4847732"/>
                  <a:ext cx="1106307" cy="511642"/>
                  <a:chOff x="4499" y="3181"/>
                  <a:chExt cx="893" cy="413"/>
                </a:xfrm>
              </p:grpSpPr>
              <p:sp>
                <p:nvSpPr>
                  <p:cNvPr id="216" name="Freeform 25"/>
                  <p:cNvSpPr>
                    <a:spLocks/>
                  </p:cNvSpPr>
                  <p:nvPr/>
                </p:nvSpPr>
                <p:spPr bwMode="auto">
                  <a:xfrm>
                    <a:off x="4506" y="3181"/>
                    <a:ext cx="880" cy="48"/>
                  </a:xfrm>
                  <a:custGeom>
                    <a:avLst/>
                    <a:gdLst>
                      <a:gd name="T0" fmla="*/ 0 w 880"/>
                      <a:gd name="T1" fmla="*/ 48 h 48"/>
                      <a:gd name="T2" fmla="*/ 103 w 880"/>
                      <a:gd name="T3" fmla="*/ 3 h 48"/>
                      <a:gd name="T4" fmla="*/ 119 w 880"/>
                      <a:gd name="T5" fmla="*/ 0 h 48"/>
                      <a:gd name="T6" fmla="*/ 789 w 880"/>
                      <a:gd name="T7" fmla="*/ 0 h 48"/>
                      <a:gd name="T8" fmla="*/ 802 w 880"/>
                      <a:gd name="T9" fmla="*/ 3 h 48"/>
                      <a:gd name="T10" fmla="*/ 880 w 880"/>
                      <a:gd name="T11" fmla="*/ 48 h 48"/>
                      <a:gd name="T12" fmla="*/ 0 w 880"/>
                      <a:gd name="T13" fmla="*/ 48 h 48"/>
                      <a:gd name="T14" fmla="*/ 0 60000 65536"/>
                      <a:gd name="T15" fmla="*/ 0 60000 65536"/>
                      <a:gd name="T16" fmla="*/ 0 60000 65536"/>
                      <a:gd name="T17" fmla="*/ 0 60000 65536"/>
                      <a:gd name="T18" fmla="*/ 0 60000 65536"/>
                      <a:gd name="T19" fmla="*/ 0 60000 65536"/>
                      <a:gd name="T20" fmla="*/ 0 60000 65536"/>
                      <a:gd name="T21" fmla="*/ 0 w 880"/>
                      <a:gd name="T22" fmla="*/ 0 h 48"/>
                      <a:gd name="T23" fmla="*/ 880 w 880"/>
                      <a:gd name="T24" fmla="*/ 48 h 4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80" h="48">
                        <a:moveTo>
                          <a:pt x="0" y="48"/>
                        </a:moveTo>
                        <a:lnTo>
                          <a:pt x="103" y="3"/>
                        </a:lnTo>
                        <a:lnTo>
                          <a:pt x="119" y="0"/>
                        </a:lnTo>
                        <a:lnTo>
                          <a:pt x="789" y="0"/>
                        </a:lnTo>
                        <a:lnTo>
                          <a:pt x="802" y="3"/>
                        </a:lnTo>
                        <a:lnTo>
                          <a:pt x="880" y="48"/>
                        </a:lnTo>
                        <a:lnTo>
                          <a:pt x="0" y="48"/>
                        </a:lnTo>
                        <a:close/>
                      </a:path>
                    </a:pathLst>
                  </a:custGeom>
                  <a:gradFill rotWithShape="1">
                    <a:gsLst>
                      <a:gs pos="0">
                        <a:srgbClr val="C8DCF2"/>
                      </a:gs>
                      <a:gs pos="100000">
                        <a:srgbClr val="8CB6E4"/>
                      </a:gs>
                    </a:gsLst>
                    <a:lin ang="5400000" scaled="1"/>
                  </a:gradFill>
                  <a:ln w="6350">
                    <a:noFill/>
                    <a:round/>
                    <a:headEnd/>
                    <a:tailEnd/>
                  </a:ln>
                </p:spPr>
                <p:txBody>
                  <a:bodyPr/>
                  <a:lstStyle/>
                  <a:p>
                    <a:pPr>
                      <a:buNone/>
                    </a:pPr>
                    <a:endParaRPr lang="en-US" dirty="0"/>
                  </a:p>
                </p:txBody>
              </p:sp>
              <p:sp>
                <p:nvSpPr>
                  <p:cNvPr id="217" name="Freeform 26"/>
                  <p:cNvSpPr>
                    <a:spLocks/>
                  </p:cNvSpPr>
                  <p:nvPr/>
                </p:nvSpPr>
                <p:spPr bwMode="auto">
                  <a:xfrm>
                    <a:off x="4499" y="3229"/>
                    <a:ext cx="893" cy="336"/>
                  </a:xfrm>
                  <a:custGeom>
                    <a:avLst/>
                    <a:gdLst>
                      <a:gd name="T0" fmla="*/ 33588610 w 277"/>
                      <a:gd name="T1" fmla="*/ 11610457 h 105"/>
                      <a:gd name="T2" fmla="*/ 33215962 w 277"/>
                      <a:gd name="T3" fmla="*/ 11819878 h 105"/>
                      <a:gd name="T4" fmla="*/ 372549 w 277"/>
                      <a:gd name="T5" fmla="*/ 11819878 h 105"/>
                      <a:gd name="T6" fmla="*/ 0 w 277"/>
                      <a:gd name="T7" fmla="*/ 11610457 h 105"/>
                      <a:gd name="T8" fmla="*/ 0 w 277"/>
                      <a:gd name="T9" fmla="*/ 209389 h 105"/>
                      <a:gd name="T10" fmla="*/ 372549 w 277"/>
                      <a:gd name="T11" fmla="*/ 0 h 105"/>
                      <a:gd name="T12" fmla="*/ 33215962 w 277"/>
                      <a:gd name="T13" fmla="*/ 0 h 105"/>
                      <a:gd name="T14" fmla="*/ 33588610 w 277"/>
                      <a:gd name="T15" fmla="*/ 209389 h 105"/>
                      <a:gd name="T16" fmla="*/ 33588610 w 277"/>
                      <a:gd name="T17" fmla="*/ 11610457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77"/>
                      <a:gd name="T28" fmla="*/ 0 h 105"/>
                      <a:gd name="T29" fmla="*/ 277 w 277"/>
                      <a:gd name="T30" fmla="*/ 105 h 10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77" h="105">
                        <a:moveTo>
                          <a:pt x="277" y="103"/>
                        </a:moveTo>
                        <a:cubicBezTo>
                          <a:pt x="277" y="104"/>
                          <a:pt x="275" y="105"/>
                          <a:pt x="274" y="105"/>
                        </a:cubicBezTo>
                        <a:cubicBezTo>
                          <a:pt x="3" y="105"/>
                          <a:pt x="3" y="105"/>
                          <a:pt x="3" y="105"/>
                        </a:cubicBezTo>
                        <a:cubicBezTo>
                          <a:pt x="1" y="105"/>
                          <a:pt x="0" y="104"/>
                          <a:pt x="0" y="103"/>
                        </a:cubicBezTo>
                        <a:cubicBezTo>
                          <a:pt x="0" y="2"/>
                          <a:pt x="0" y="2"/>
                          <a:pt x="0" y="2"/>
                        </a:cubicBezTo>
                        <a:cubicBezTo>
                          <a:pt x="0" y="0"/>
                          <a:pt x="1" y="0"/>
                          <a:pt x="3" y="0"/>
                        </a:cubicBezTo>
                        <a:cubicBezTo>
                          <a:pt x="274" y="0"/>
                          <a:pt x="274" y="0"/>
                          <a:pt x="274" y="0"/>
                        </a:cubicBezTo>
                        <a:cubicBezTo>
                          <a:pt x="275" y="0"/>
                          <a:pt x="277" y="0"/>
                          <a:pt x="277" y="2"/>
                        </a:cubicBezTo>
                        <a:lnTo>
                          <a:pt x="277" y="103"/>
                        </a:lnTo>
                        <a:close/>
                      </a:path>
                    </a:pathLst>
                  </a:custGeom>
                  <a:gradFill rotWithShape="1">
                    <a:gsLst>
                      <a:gs pos="0">
                        <a:srgbClr val="8CB6E4"/>
                      </a:gs>
                      <a:gs pos="50000">
                        <a:srgbClr val="E5EFF9"/>
                      </a:gs>
                      <a:gs pos="100000">
                        <a:srgbClr val="8CB6E4"/>
                      </a:gs>
                    </a:gsLst>
                    <a:lin ang="0" scaled="1"/>
                  </a:gradFill>
                  <a:ln w="4763">
                    <a:noFill/>
                    <a:miter lim="800000"/>
                    <a:headEnd/>
                    <a:tailEnd/>
                  </a:ln>
                </p:spPr>
                <p:txBody>
                  <a:bodyPr/>
                  <a:lstStyle/>
                  <a:p>
                    <a:pPr>
                      <a:buNone/>
                    </a:pPr>
                    <a:endParaRPr lang="en-US" dirty="0"/>
                  </a:p>
                </p:txBody>
              </p:sp>
              <p:sp>
                <p:nvSpPr>
                  <p:cNvPr id="218" name="Rectangle 27"/>
                  <p:cNvSpPr>
                    <a:spLocks noChangeArrowheads="1"/>
                  </p:cNvSpPr>
                  <p:nvPr/>
                </p:nvSpPr>
                <p:spPr bwMode="auto">
                  <a:xfrm>
                    <a:off x="4577" y="3290"/>
                    <a:ext cx="251" cy="67"/>
                  </a:xfrm>
                  <a:prstGeom prst="rect">
                    <a:avLst/>
                  </a:prstGeom>
                  <a:gradFill rotWithShape="1">
                    <a:gsLst>
                      <a:gs pos="0">
                        <a:srgbClr val="E5EFF9"/>
                      </a:gs>
                      <a:gs pos="100000">
                        <a:srgbClr val="8CB6E4"/>
                      </a:gs>
                    </a:gsLst>
                    <a:lin ang="5400000" scaled="1"/>
                  </a:gradFill>
                  <a:ln w="9525">
                    <a:noFill/>
                    <a:miter lim="800000"/>
                    <a:headEnd/>
                    <a:tailEnd/>
                  </a:ln>
                </p:spPr>
                <p:txBody>
                  <a:bodyPr/>
                  <a:lstStyle/>
                  <a:p>
                    <a:pPr>
                      <a:buNone/>
                    </a:pPr>
                    <a:endParaRPr lang="en-US" dirty="0"/>
                  </a:p>
                </p:txBody>
              </p:sp>
              <p:sp>
                <p:nvSpPr>
                  <p:cNvPr id="219" name="Freeform 28"/>
                  <p:cNvSpPr>
                    <a:spLocks/>
                  </p:cNvSpPr>
                  <p:nvPr/>
                </p:nvSpPr>
                <p:spPr bwMode="auto">
                  <a:xfrm>
                    <a:off x="4573" y="3408"/>
                    <a:ext cx="258" cy="77"/>
                  </a:xfrm>
                  <a:custGeom>
                    <a:avLst/>
                    <a:gdLst>
                      <a:gd name="T0" fmla="*/ 9735230 w 80"/>
                      <a:gd name="T1" fmla="*/ 685951 h 24"/>
                      <a:gd name="T2" fmla="*/ 6563742 w 80"/>
                      <a:gd name="T3" fmla="*/ 685951 h 24"/>
                      <a:gd name="T4" fmla="*/ 4869395 w 80"/>
                      <a:gd name="T5" fmla="*/ 0 h 24"/>
                      <a:gd name="T6" fmla="*/ 3171432 w 80"/>
                      <a:gd name="T7" fmla="*/ 685951 h 24"/>
                      <a:gd name="T8" fmla="*/ 0 w 80"/>
                      <a:gd name="T9" fmla="*/ 685951 h 24"/>
                      <a:gd name="T10" fmla="*/ 0 w 80"/>
                      <a:gd name="T11" fmla="*/ 2200760 h 24"/>
                      <a:gd name="T12" fmla="*/ 3171432 w 80"/>
                      <a:gd name="T13" fmla="*/ 2200760 h 24"/>
                      <a:gd name="T14" fmla="*/ 4869395 w 80"/>
                      <a:gd name="T15" fmla="*/ 2771127 h 24"/>
                      <a:gd name="T16" fmla="*/ 6563742 w 80"/>
                      <a:gd name="T17" fmla="*/ 2200760 h 24"/>
                      <a:gd name="T18" fmla="*/ 9735230 w 80"/>
                      <a:gd name="T19" fmla="*/ 2200760 h 24"/>
                      <a:gd name="T20" fmla="*/ 9735230 w 80"/>
                      <a:gd name="T21" fmla="*/ 685951 h 2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0"/>
                      <a:gd name="T34" fmla="*/ 0 h 24"/>
                      <a:gd name="T35" fmla="*/ 80 w 80"/>
                      <a:gd name="T36" fmla="*/ 24 h 2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0" h="24">
                        <a:moveTo>
                          <a:pt x="80" y="6"/>
                        </a:moveTo>
                        <a:cubicBezTo>
                          <a:pt x="54" y="6"/>
                          <a:pt x="54" y="6"/>
                          <a:pt x="54" y="6"/>
                        </a:cubicBezTo>
                        <a:cubicBezTo>
                          <a:pt x="51" y="3"/>
                          <a:pt x="46" y="0"/>
                          <a:pt x="40" y="0"/>
                        </a:cubicBezTo>
                        <a:cubicBezTo>
                          <a:pt x="34" y="0"/>
                          <a:pt x="29" y="3"/>
                          <a:pt x="26" y="6"/>
                        </a:cubicBezTo>
                        <a:cubicBezTo>
                          <a:pt x="0" y="6"/>
                          <a:pt x="0" y="6"/>
                          <a:pt x="0" y="6"/>
                        </a:cubicBezTo>
                        <a:cubicBezTo>
                          <a:pt x="0" y="19"/>
                          <a:pt x="0" y="19"/>
                          <a:pt x="0" y="19"/>
                        </a:cubicBezTo>
                        <a:cubicBezTo>
                          <a:pt x="26" y="19"/>
                          <a:pt x="26" y="19"/>
                          <a:pt x="26" y="19"/>
                        </a:cubicBezTo>
                        <a:cubicBezTo>
                          <a:pt x="29" y="22"/>
                          <a:pt x="34" y="24"/>
                          <a:pt x="40" y="24"/>
                        </a:cubicBezTo>
                        <a:cubicBezTo>
                          <a:pt x="46" y="24"/>
                          <a:pt x="51" y="22"/>
                          <a:pt x="54" y="19"/>
                        </a:cubicBezTo>
                        <a:cubicBezTo>
                          <a:pt x="80" y="19"/>
                          <a:pt x="80" y="19"/>
                          <a:pt x="80" y="19"/>
                        </a:cubicBezTo>
                        <a:lnTo>
                          <a:pt x="80" y="6"/>
                        </a:lnTo>
                        <a:close/>
                      </a:path>
                    </a:pathLst>
                  </a:custGeom>
                  <a:gradFill rotWithShape="1">
                    <a:gsLst>
                      <a:gs pos="0">
                        <a:srgbClr val="E5EFF9"/>
                      </a:gs>
                      <a:gs pos="100000">
                        <a:srgbClr val="8CB6E4"/>
                      </a:gs>
                    </a:gsLst>
                    <a:lin ang="5400000" scaled="1"/>
                  </a:gradFill>
                  <a:ln w="9525">
                    <a:noFill/>
                    <a:round/>
                    <a:headEnd/>
                    <a:tailEnd/>
                  </a:ln>
                </p:spPr>
                <p:txBody>
                  <a:bodyPr/>
                  <a:lstStyle/>
                  <a:p>
                    <a:pPr>
                      <a:buNone/>
                    </a:pPr>
                    <a:endParaRPr lang="en-US" dirty="0"/>
                  </a:p>
                </p:txBody>
              </p:sp>
              <p:sp>
                <p:nvSpPr>
                  <p:cNvPr id="220" name="Rectangle 29"/>
                  <p:cNvSpPr>
                    <a:spLocks noChangeArrowheads="1"/>
                  </p:cNvSpPr>
                  <p:nvPr/>
                </p:nvSpPr>
                <p:spPr bwMode="auto">
                  <a:xfrm>
                    <a:off x="4531" y="3567"/>
                    <a:ext cx="832" cy="27"/>
                  </a:xfrm>
                  <a:prstGeom prst="rect">
                    <a:avLst/>
                  </a:prstGeom>
                  <a:gradFill rotWithShape="1">
                    <a:gsLst>
                      <a:gs pos="0">
                        <a:srgbClr val="313131"/>
                      </a:gs>
                      <a:gs pos="100000">
                        <a:srgbClr val="696969"/>
                      </a:gs>
                    </a:gsLst>
                    <a:lin ang="5400000" scaled="1"/>
                  </a:gradFill>
                  <a:ln w="9525">
                    <a:noFill/>
                    <a:miter lim="800000"/>
                    <a:headEnd/>
                    <a:tailEnd/>
                  </a:ln>
                </p:spPr>
                <p:txBody>
                  <a:bodyPr/>
                  <a:lstStyle/>
                  <a:p>
                    <a:pPr>
                      <a:buNone/>
                    </a:pPr>
                    <a:endParaRPr lang="en-US" dirty="0"/>
                  </a:p>
                </p:txBody>
              </p:sp>
              <p:sp>
                <p:nvSpPr>
                  <p:cNvPr id="221" name="Oval 30"/>
                  <p:cNvSpPr>
                    <a:spLocks noChangeArrowheads="1"/>
                  </p:cNvSpPr>
                  <p:nvPr/>
                </p:nvSpPr>
                <p:spPr bwMode="auto">
                  <a:xfrm>
                    <a:off x="5263" y="3391"/>
                    <a:ext cx="44" cy="39"/>
                  </a:xfrm>
                  <a:prstGeom prst="ellipse">
                    <a:avLst/>
                  </a:prstGeom>
                  <a:gradFill rotWithShape="1">
                    <a:gsLst>
                      <a:gs pos="0">
                        <a:srgbClr val="F1F1F1"/>
                      </a:gs>
                      <a:gs pos="100000">
                        <a:srgbClr val="A8A8A8"/>
                      </a:gs>
                    </a:gsLst>
                    <a:path path="shape">
                      <a:fillToRect l="50000" t="50000" r="50000" b="50000"/>
                    </a:path>
                  </a:gradFill>
                  <a:ln w="6350">
                    <a:noFill/>
                    <a:round/>
                    <a:headEnd/>
                    <a:tailEnd/>
                  </a:ln>
                </p:spPr>
                <p:txBody>
                  <a:bodyPr/>
                  <a:lstStyle/>
                  <a:p>
                    <a:pPr>
                      <a:buNone/>
                    </a:pPr>
                    <a:endParaRPr lang="en-US" dirty="0"/>
                  </a:p>
                </p:txBody>
              </p:sp>
            </p:grpSp>
            <p:grpSp>
              <p:nvGrpSpPr>
                <p:cNvPr id="161" name="Group 24"/>
                <p:cNvGrpSpPr>
                  <a:grpSpLocks/>
                </p:cNvGrpSpPr>
                <p:nvPr/>
              </p:nvGrpSpPr>
              <p:grpSpPr bwMode="auto">
                <a:xfrm>
                  <a:off x="6533670" y="4731231"/>
                  <a:ext cx="1106307" cy="511642"/>
                  <a:chOff x="4499" y="3181"/>
                  <a:chExt cx="893" cy="413"/>
                </a:xfrm>
              </p:grpSpPr>
              <p:sp>
                <p:nvSpPr>
                  <p:cNvPr id="210" name="Freeform 25"/>
                  <p:cNvSpPr>
                    <a:spLocks/>
                  </p:cNvSpPr>
                  <p:nvPr/>
                </p:nvSpPr>
                <p:spPr bwMode="auto">
                  <a:xfrm>
                    <a:off x="4506" y="3181"/>
                    <a:ext cx="880" cy="48"/>
                  </a:xfrm>
                  <a:custGeom>
                    <a:avLst/>
                    <a:gdLst>
                      <a:gd name="T0" fmla="*/ 0 w 880"/>
                      <a:gd name="T1" fmla="*/ 48 h 48"/>
                      <a:gd name="T2" fmla="*/ 103 w 880"/>
                      <a:gd name="T3" fmla="*/ 3 h 48"/>
                      <a:gd name="T4" fmla="*/ 119 w 880"/>
                      <a:gd name="T5" fmla="*/ 0 h 48"/>
                      <a:gd name="T6" fmla="*/ 789 w 880"/>
                      <a:gd name="T7" fmla="*/ 0 h 48"/>
                      <a:gd name="T8" fmla="*/ 802 w 880"/>
                      <a:gd name="T9" fmla="*/ 3 h 48"/>
                      <a:gd name="T10" fmla="*/ 880 w 880"/>
                      <a:gd name="T11" fmla="*/ 48 h 48"/>
                      <a:gd name="T12" fmla="*/ 0 w 880"/>
                      <a:gd name="T13" fmla="*/ 48 h 48"/>
                      <a:gd name="T14" fmla="*/ 0 60000 65536"/>
                      <a:gd name="T15" fmla="*/ 0 60000 65536"/>
                      <a:gd name="T16" fmla="*/ 0 60000 65536"/>
                      <a:gd name="T17" fmla="*/ 0 60000 65536"/>
                      <a:gd name="T18" fmla="*/ 0 60000 65536"/>
                      <a:gd name="T19" fmla="*/ 0 60000 65536"/>
                      <a:gd name="T20" fmla="*/ 0 60000 65536"/>
                      <a:gd name="T21" fmla="*/ 0 w 880"/>
                      <a:gd name="T22" fmla="*/ 0 h 48"/>
                      <a:gd name="T23" fmla="*/ 880 w 880"/>
                      <a:gd name="T24" fmla="*/ 48 h 4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80" h="48">
                        <a:moveTo>
                          <a:pt x="0" y="48"/>
                        </a:moveTo>
                        <a:lnTo>
                          <a:pt x="103" y="3"/>
                        </a:lnTo>
                        <a:lnTo>
                          <a:pt x="119" y="0"/>
                        </a:lnTo>
                        <a:lnTo>
                          <a:pt x="789" y="0"/>
                        </a:lnTo>
                        <a:lnTo>
                          <a:pt x="802" y="3"/>
                        </a:lnTo>
                        <a:lnTo>
                          <a:pt x="880" y="48"/>
                        </a:lnTo>
                        <a:lnTo>
                          <a:pt x="0" y="48"/>
                        </a:lnTo>
                        <a:close/>
                      </a:path>
                    </a:pathLst>
                  </a:custGeom>
                  <a:gradFill rotWithShape="1">
                    <a:gsLst>
                      <a:gs pos="0">
                        <a:srgbClr val="C8DCF2"/>
                      </a:gs>
                      <a:gs pos="100000">
                        <a:srgbClr val="8CB6E4"/>
                      </a:gs>
                    </a:gsLst>
                    <a:lin ang="5400000" scaled="1"/>
                  </a:gradFill>
                  <a:ln w="6350">
                    <a:noFill/>
                    <a:round/>
                    <a:headEnd/>
                    <a:tailEnd/>
                  </a:ln>
                </p:spPr>
                <p:txBody>
                  <a:bodyPr/>
                  <a:lstStyle/>
                  <a:p>
                    <a:pPr>
                      <a:buNone/>
                    </a:pPr>
                    <a:endParaRPr lang="en-US" dirty="0"/>
                  </a:p>
                </p:txBody>
              </p:sp>
              <p:sp>
                <p:nvSpPr>
                  <p:cNvPr id="211" name="Freeform 26"/>
                  <p:cNvSpPr>
                    <a:spLocks/>
                  </p:cNvSpPr>
                  <p:nvPr/>
                </p:nvSpPr>
                <p:spPr bwMode="auto">
                  <a:xfrm>
                    <a:off x="4499" y="3229"/>
                    <a:ext cx="893" cy="336"/>
                  </a:xfrm>
                  <a:custGeom>
                    <a:avLst/>
                    <a:gdLst>
                      <a:gd name="T0" fmla="*/ 33588610 w 277"/>
                      <a:gd name="T1" fmla="*/ 11610457 h 105"/>
                      <a:gd name="T2" fmla="*/ 33215962 w 277"/>
                      <a:gd name="T3" fmla="*/ 11819878 h 105"/>
                      <a:gd name="T4" fmla="*/ 372549 w 277"/>
                      <a:gd name="T5" fmla="*/ 11819878 h 105"/>
                      <a:gd name="T6" fmla="*/ 0 w 277"/>
                      <a:gd name="T7" fmla="*/ 11610457 h 105"/>
                      <a:gd name="T8" fmla="*/ 0 w 277"/>
                      <a:gd name="T9" fmla="*/ 209389 h 105"/>
                      <a:gd name="T10" fmla="*/ 372549 w 277"/>
                      <a:gd name="T11" fmla="*/ 0 h 105"/>
                      <a:gd name="T12" fmla="*/ 33215962 w 277"/>
                      <a:gd name="T13" fmla="*/ 0 h 105"/>
                      <a:gd name="T14" fmla="*/ 33588610 w 277"/>
                      <a:gd name="T15" fmla="*/ 209389 h 105"/>
                      <a:gd name="T16" fmla="*/ 33588610 w 277"/>
                      <a:gd name="T17" fmla="*/ 11610457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77"/>
                      <a:gd name="T28" fmla="*/ 0 h 105"/>
                      <a:gd name="T29" fmla="*/ 277 w 277"/>
                      <a:gd name="T30" fmla="*/ 105 h 10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77" h="105">
                        <a:moveTo>
                          <a:pt x="277" y="103"/>
                        </a:moveTo>
                        <a:cubicBezTo>
                          <a:pt x="277" y="104"/>
                          <a:pt x="275" y="105"/>
                          <a:pt x="274" y="105"/>
                        </a:cubicBezTo>
                        <a:cubicBezTo>
                          <a:pt x="3" y="105"/>
                          <a:pt x="3" y="105"/>
                          <a:pt x="3" y="105"/>
                        </a:cubicBezTo>
                        <a:cubicBezTo>
                          <a:pt x="1" y="105"/>
                          <a:pt x="0" y="104"/>
                          <a:pt x="0" y="103"/>
                        </a:cubicBezTo>
                        <a:cubicBezTo>
                          <a:pt x="0" y="2"/>
                          <a:pt x="0" y="2"/>
                          <a:pt x="0" y="2"/>
                        </a:cubicBezTo>
                        <a:cubicBezTo>
                          <a:pt x="0" y="0"/>
                          <a:pt x="1" y="0"/>
                          <a:pt x="3" y="0"/>
                        </a:cubicBezTo>
                        <a:cubicBezTo>
                          <a:pt x="274" y="0"/>
                          <a:pt x="274" y="0"/>
                          <a:pt x="274" y="0"/>
                        </a:cubicBezTo>
                        <a:cubicBezTo>
                          <a:pt x="275" y="0"/>
                          <a:pt x="277" y="0"/>
                          <a:pt x="277" y="2"/>
                        </a:cubicBezTo>
                        <a:lnTo>
                          <a:pt x="277" y="103"/>
                        </a:lnTo>
                        <a:close/>
                      </a:path>
                    </a:pathLst>
                  </a:custGeom>
                  <a:gradFill rotWithShape="1">
                    <a:gsLst>
                      <a:gs pos="0">
                        <a:srgbClr val="8CB6E4"/>
                      </a:gs>
                      <a:gs pos="50000">
                        <a:srgbClr val="E5EFF9"/>
                      </a:gs>
                      <a:gs pos="100000">
                        <a:srgbClr val="8CB6E4"/>
                      </a:gs>
                    </a:gsLst>
                    <a:lin ang="0" scaled="1"/>
                  </a:gradFill>
                  <a:ln w="4763">
                    <a:noFill/>
                    <a:miter lim="800000"/>
                    <a:headEnd/>
                    <a:tailEnd/>
                  </a:ln>
                </p:spPr>
                <p:txBody>
                  <a:bodyPr/>
                  <a:lstStyle/>
                  <a:p>
                    <a:pPr>
                      <a:buNone/>
                    </a:pPr>
                    <a:endParaRPr lang="en-US" dirty="0"/>
                  </a:p>
                </p:txBody>
              </p:sp>
              <p:sp>
                <p:nvSpPr>
                  <p:cNvPr id="212" name="Rectangle 27"/>
                  <p:cNvSpPr>
                    <a:spLocks noChangeArrowheads="1"/>
                  </p:cNvSpPr>
                  <p:nvPr/>
                </p:nvSpPr>
                <p:spPr bwMode="auto">
                  <a:xfrm>
                    <a:off x="4577" y="3290"/>
                    <a:ext cx="251" cy="67"/>
                  </a:xfrm>
                  <a:prstGeom prst="rect">
                    <a:avLst/>
                  </a:prstGeom>
                  <a:gradFill rotWithShape="1">
                    <a:gsLst>
                      <a:gs pos="0">
                        <a:srgbClr val="E5EFF9"/>
                      </a:gs>
                      <a:gs pos="100000">
                        <a:srgbClr val="8CB6E4"/>
                      </a:gs>
                    </a:gsLst>
                    <a:lin ang="5400000" scaled="1"/>
                  </a:gradFill>
                  <a:ln w="9525">
                    <a:noFill/>
                    <a:miter lim="800000"/>
                    <a:headEnd/>
                    <a:tailEnd/>
                  </a:ln>
                </p:spPr>
                <p:txBody>
                  <a:bodyPr/>
                  <a:lstStyle/>
                  <a:p>
                    <a:pPr>
                      <a:buNone/>
                    </a:pPr>
                    <a:endParaRPr lang="en-US" dirty="0"/>
                  </a:p>
                </p:txBody>
              </p:sp>
              <p:sp>
                <p:nvSpPr>
                  <p:cNvPr id="213" name="Freeform 28"/>
                  <p:cNvSpPr>
                    <a:spLocks/>
                  </p:cNvSpPr>
                  <p:nvPr/>
                </p:nvSpPr>
                <p:spPr bwMode="auto">
                  <a:xfrm>
                    <a:off x="4573" y="3408"/>
                    <a:ext cx="258" cy="77"/>
                  </a:xfrm>
                  <a:custGeom>
                    <a:avLst/>
                    <a:gdLst>
                      <a:gd name="T0" fmla="*/ 9735230 w 80"/>
                      <a:gd name="T1" fmla="*/ 685951 h 24"/>
                      <a:gd name="T2" fmla="*/ 6563742 w 80"/>
                      <a:gd name="T3" fmla="*/ 685951 h 24"/>
                      <a:gd name="T4" fmla="*/ 4869395 w 80"/>
                      <a:gd name="T5" fmla="*/ 0 h 24"/>
                      <a:gd name="T6" fmla="*/ 3171432 w 80"/>
                      <a:gd name="T7" fmla="*/ 685951 h 24"/>
                      <a:gd name="T8" fmla="*/ 0 w 80"/>
                      <a:gd name="T9" fmla="*/ 685951 h 24"/>
                      <a:gd name="T10" fmla="*/ 0 w 80"/>
                      <a:gd name="T11" fmla="*/ 2200760 h 24"/>
                      <a:gd name="T12" fmla="*/ 3171432 w 80"/>
                      <a:gd name="T13" fmla="*/ 2200760 h 24"/>
                      <a:gd name="T14" fmla="*/ 4869395 w 80"/>
                      <a:gd name="T15" fmla="*/ 2771127 h 24"/>
                      <a:gd name="T16" fmla="*/ 6563742 w 80"/>
                      <a:gd name="T17" fmla="*/ 2200760 h 24"/>
                      <a:gd name="T18" fmla="*/ 9735230 w 80"/>
                      <a:gd name="T19" fmla="*/ 2200760 h 24"/>
                      <a:gd name="T20" fmla="*/ 9735230 w 80"/>
                      <a:gd name="T21" fmla="*/ 685951 h 2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0"/>
                      <a:gd name="T34" fmla="*/ 0 h 24"/>
                      <a:gd name="T35" fmla="*/ 80 w 80"/>
                      <a:gd name="T36" fmla="*/ 24 h 2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0" h="24">
                        <a:moveTo>
                          <a:pt x="80" y="6"/>
                        </a:moveTo>
                        <a:cubicBezTo>
                          <a:pt x="54" y="6"/>
                          <a:pt x="54" y="6"/>
                          <a:pt x="54" y="6"/>
                        </a:cubicBezTo>
                        <a:cubicBezTo>
                          <a:pt x="51" y="3"/>
                          <a:pt x="46" y="0"/>
                          <a:pt x="40" y="0"/>
                        </a:cubicBezTo>
                        <a:cubicBezTo>
                          <a:pt x="34" y="0"/>
                          <a:pt x="29" y="3"/>
                          <a:pt x="26" y="6"/>
                        </a:cubicBezTo>
                        <a:cubicBezTo>
                          <a:pt x="0" y="6"/>
                          <a:pt x="0" y="6"/>
                          <a:pt x="0" y="6"/>
                        </a:cubicBezTo>
                        <a:cubicBezTo>
                          <a:pt x="0" y="19"/>
                          <a:pt x="0" y="19"/>
                          <a:pt x="0" y="19"/>
                        </a:cubicBezTo>
                        <a:cubicBezTo>
                          <a:pt x="26" y="19"/>
                          <a:pt x="26" y="19"/>
                          <a:pt x="26" y="19"/>
                        </a:cubicBezTo>
                        <a:cubicBezTo>
                          <a:pt x="29" y="22"/>
                          <a:pt x="34" y="24"/>
                          <a:pt x="40" y="24"/>
                        </a:cubicBezTo>
                        <a:cubicBezTo>
                          <a:pt x="46" y="24"/>
                          <a:pt x="51" y="22"/>
                          <a:pt x="54" y="19"/>
                        </a:cubicBezTo>
                        <a:cubicBezTo>
                          <a:pt x="80" y="19"/>
                          <a:pt x="80" y="19"/>
                          <a:pt x="80" y="19"/>
                        </a:cubicBezTo>
                        <a:lnTo>
                          <a:pt x="80" y="6"/>
                        </a:lnTo>
                        <a:close/>
                      </a:path>
                    </a:pathLst>
                  </a:custGeom>
                  <a:gradFill rotWithShape="1">
                    <a:gsLst>
                      <a:gs pos="0">
                        <a:srgbClr val="E5EFF9"/>
                      </a:gs>
                      <a:gs pos="100000">
                        <a:srgbClr val="8CB6E4"/>
                      </a:gs>
                    </a:gsLst>
                    <a:lin ang="5400000" scaled="1"/>
                  </a:gradFill>
                  <a:ln w="9525">
                    <a:noFill/>
                    <a:round/>
                    <a:headEnd/>
                    <a:tailEnd/>
                  </a:ln>
                </p:spPr>
                <p:txBody>
                  <a:bodyPr/>
                  <a:lstStyle/>
                  <a:p>
                    <a:pPr>
                      <a:buNone/>
                    </a:pPr>
                    <a:endParaRPr lang="en-US" dirty="0"/>
                  </a:p>
                </p:txBody>
              </p:sp>
              <p:sp>
                <p:nvSpPr>
                  <p:cNvPr id="214" name="Rectangle 29"/>
                  <p:cNvSpPr>
                    <a:spLocks noChangeArrowheads="1"/>
                  </p:cNvSpPr>
                  <p:nvPr/>
                </p:nvSpPr>
                <p:spPr bwMode="auto">
                  <a:xfrm>
                    <a:off x="4531" y="3567"/>
                    <a:ext cx="832" cy="27"/>
                  </a:xfrm>
                  <a:prstGeom prst="rect">
                    <a:avLst/>
                  </a:prstGeom>
                  <a:gradFill rotWithShape="1">
                    <a:gsLst>
                      <a:gs pos="0">
                        <a:srgbClr val="313131"/>
                      </a:gs>
                      <a:gs pos="100000">
                        <a:srgbClr val="696969"/>
                      </a:gs>
                    </a:gsLst>
                    <a:lin ang="5400000" scaled="1"/>
                  </a:gradFill>
                  <a:ln w="9525">
                    <a:noFill/>
                    <a:miter lim="800000"/>
                    <a:headEnd/>
                    <a:tailEnd/>
                  </a:ln>
                </p:spPr>
                <p:txBody>
                  <a:bodyPr/>
                  <a:lstStyle/>
                  <a:p>
                    <a:pPr>
                      <a:buNone/>
                    </a:pPr>
                    <a:endParaRPr lang="en-US" dirty="0"/>
                  </a:p>
                </p:txBody>
              </p:sp>
              <p:sp>
                <p:nvSpPr>
                  <p:cNvPr id="215" name="Oval 30"/>
                  <p:cNvSpPr>
                    <a:spLocks noChangeArrowheads="1"/>
                  </p:cNvSpPr>
                  <p:nvPr/>
                </p:nvSpPr>
                <p:spPr bwMode="auto">
                  <a:xfrm>
                    <a:off x="5263" y="3391"/>
                    <a:ext cx="44" cy="39"/>
                  </a:xfrm>
                  <a:prstGeom prst="ellipse">
                    <a:avLst/>
                  </a:prstGeom>
                  <a:gradFill rotWithShape="1">
                    <a:gsLst>
                      <a:gs pos="0">
                        <a:srgbClr val="F1F1F1"/>
                      </a:gs>
                      <a:gs pos="100000">
                        <a:srgbClr val="A8A8A8"/>
                      </a:gs>
                    </a:gsLst>
                    <a:path path="shape">
                      <a:fillToRect l="50000" t="50000" r="50000" b="50000"/>
                    </a:path>
                  </a:gradFill>
                  <a:ln w="6350">
                    <a:noFill/>
                    <a:round/>
                    <a:headEnd/>
                    <a:tailEnd/>
                  </a:ln>
                </p:spPr>
                <p:txBody>
                  <a:bodyPr/>
                  <a:lstStyle/>
                  <a:p>
                    <a:pPr>
                      <a:buNone/>
                    </a:pPr>
                    <a:endParaRPr lang="en-US" dirty="0"/>
                  </a:p>
                </p:txBody>
              </p:sp>
            </p:grpSp>
            <p:grpSp>
              <p:nvGrpSpPr>
                <p:cNvPr id="162" name="Group 24"/>
                <p:cNvGrpSpPr>
                  <a:grpSpLocks/>
                </p:cNvGrpSpPr>
                <p:nvPr/>
              </p:nvGrpSpPr>
              <p:grpSpPr bwMode="auto">
                <a:xfrm>
                  <a:off x="6417169" y="4614730"/>
                  <a:ext cx="1106307" cy="511642"/>
                  <a:chOff x="4499" y="3181"/>
                  <a:chExt cx="893" cy="413"/>
                </a:xfrm>
              </p:grpSpPr>
              <p:sp>
                <p:nvSpPr>
                  <p:cNvPr id="204" name="Freeform 25"/>
                  <p:cNvSpPr>
                    <a:spLocks/>
                  </p:cNvSpPr>
                  <p:nvPr/>
                </p:nvSpPr>
                <p:spPr bwMode="auto">
                  <a:xfrm>
                    <a:off x="4506" y="3181"/>
                    <a:ext cx="880" cy="48"/>
                  </a:xfrm>
                  <a:custGeom>
                    <a:avLst/>
                    <a:gdLst>
                      <a:gd name="T0" fmla="*/ 0 w 880"/>
                      <a:gd name="T1" fmla="*/ 48 h 48"/>
                      <a:gd name="T2" fmla="*/ 103 w 880"/>
                      <a:gd name="T3" fmla="*/ 3 h 48"/>
                      <a:gd name="T4" fmla="*/ 119 w 880"/>
                      <a:gd name="T5" fmla="*/ 0 h 48"/>
                      <a:gd name="T6" fmla="*/ 789 w 880"/>
                      <a:gd name="T7" fmla="*/ 0 h 48"/>
                      <a:gd name="T8" fmla="*/ 802 w 880"/>
                      <a:gd name="T9" fmla="*/ 3 h 48"/>
                      <a:gd name="T10" fmla="*/ 880 w 880"/>
                      <a:gd name="T11" fmla="*/ 48 h 48"/>
                      <a:gd name="T12" fmla="*/ 0 w 880"/>
                      <a:gd name="T13" fmla="*/ 48 h 48"/>
                      <a:gd name="T14" fmla="*/ 0 60000 65536"/>
                      <a:gd name="T15" fmla="*/ 0 60000 65536"/>
                      <a:gd name="T16" fmla="*/ 0 60000 65536"/>
                      <a:gd name="T17" fmla="*/ 0 60000 65536"/>
                      <a:gd name="T18" fmla="*/ 0 60000 65536"/>
                      <a:gd name="T19" fmla="*/ 0 60000 65536"/>
                      <a:gd name="T20" fmla="*/ 0 60000 65536"/>
                      <a:gd name="T21" fmla="*/ 0 w 880"/>
                      <a:gd name="T22" fmla="*/ 0 h 48"/>
                      <a:gd name="T23" fmla="*/ 880 w 880"/>
                      <a:gd name="T24" fmla="*/ 48 h 4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80" h="48">
                        <a:moveTo>
                          <a:pt x="0" y="48"/>
                        </a:moveTo>
                        <a:lnTo>
                          <a:pt x="103" y="3"/>
                        </a:lnTo>
                        <a:lnTo>
                          <a:pt x="119" y="0"/>
                        </a:lnTo>
                        <a:lnTo>
                          <a:pt x="789" y="0"/>
                        </a:lnTo>
                        <a:lnTo>
                          <a:pt x="802" y="3"/>
                        </a:lnTo>
                        <a:lnTo>
                          <a:pt x="880" y="48"/>
                        </a:lnTo>
                        <a:lnTo>
                          <a:pt x="0" y="48"/>
                        </a:lnTo>
                        <a:close/>
                      </a:path>
                    </a:pathLst>
                  </a:custGeom>
                  <a:gradFill rotWithShape="1">
                    <a:gsLst>
                      <a:gs pos="0">
                        <a:srgbClr val="C8DCF2"/>
                      </a:gs>
                      <a:gs pos="100000">
                        <a:srgbClr val="8CB6E4"/>
                      </a:gs>
                    </a:gsLst>
                    <a:lin ang="5400000" scaled="1"/>
                  </a:gradFill>
                  <a:ln w="6350">
                    <a:noFill/>
                    <a:round/>
                    <a:headEnd/>
                    <a:tailEnd/>
                  </a:ln>
                </p:spPr>
                <p:txBody>
                  <a:bodyPr/>
                  <a:lstStyle/>
                  <a:p>
                    <a:pPr>
                      <a:buNone/>
                    </a:pPr>
                    <a:endParaRPr lang="en-US" dirty="0"/>
                  </a:p>
                </p:txBody>
              </p:sp>
              <p:sp>
                <p:nvSpPr>
                  <p:cNvPr id="205" name="Freeform 26"/>
                  <p:cNvSpPr>
                    <a:spLocks/>
                  </p:cNvSpPr>
                  <p:nvPr/>
                </p:nvSpPr>
                <p:spPr bwMode="auto">
                  <a:xfrm>
                    <a:off x="4499" y="3229"/>
                    <a:ext cx="893" cy="336"/>
                  </a:xfrm>
                  <a:custGeom>
                    <a:avLst/>
                    <a:gdLst>
                      <a:gd name="T0" fmla="*/ 33588610 w 277"/>
                      <a:gd name="T1" fmla="*/ 11610457 h 105"/>
                      <a:gd name="T2" fmla="*/ 33215962 w 277"/>
                      <a:gd name="T3" fmla="*/ 11819878 h 105"/>
                      <a:gd name="T4" fmla="*/ 372549 w 277"/>
                      <a:gd name="T5" fmla="*/ 11819878 h 105"/>
                      <a:gd name="T6" fmla="*/ 0 w 277"/>
                      <a:gd name="T7" fmla="*/ 11610457 h 105"/>
                      <a:gd name="T8" fmla="*/ 0 w 277"/>
                      <a:gd name="T9" fmla="*/ 209389 h 105"/>
                      <a:gd name="T10" fmla="*/ 372549 w 277"/>
                      <a:gd name="T11" fmla="*/ 0 h 105"/>
                      <a:gd name="T12" fmla="*/ 33215962 w 277"/>
                      <a:gd name="T13" fmla="*/ 0 h 105"/>
                      <a:gd name="T14" fmla="*/ 33588610 w 277"/>
                      <a:gd name="T15" fmla="*/ 209389 h 105"/>
                      <a:gd name="T16" fmla="*/ 33588610 w 277"/>
                      <a:gd name="T17" fmla="*/ 11610457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77"/>
                      <a:gd name="T28" fmla="*/ 0 h 105"/>
                      <a:gd name="T29" fmla="*/ 277 w 277"/>
                      <a:gd name="T30" fmla="*/ 105 h 10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77" h="105">
                        <a:moveTo>
                          <a:pt x="277" y="103"/>
                        </a:moveTo>
                        <a:cubicBezTo>
                          <a:pt x="277" y="104"/>
                          <a:pt x="275" y="105"/>
                          <a:pt x="274" y="105"/>
                        </a:cubicBezTo>
                        <a:cubicBezTo>
                          <a:pt x="3" y="105"/>
                          <a:pt x="3" y="105"/>
                          <a:pt x="3" y="105"/>
                        </a:cubicBezTo>
                        <a:cubicBezTo>
                          <a:pt x="1" y="105"/>
                          <a:pt x="0" y="104"/>
                          <a:pt x="0" y="103"/>
                        </a:cubicBezTo>
                        <a:cubicBezTo>
                          <a:pt x="0" y="2"/>
                          <a:pt x="0" y="2"/>
                          <a:pt x="0" y="2"/>
                        </a:cubicBezTo>
                        <a:cubicBezTo>
                          <a:pt x="0" y="0"/>
                          <a:pt x="1" y="0"/>
                          <a:pt x="3" y="0"/>
                        </a:cubicBezTo>
                        <a:cubicBezTo>
                          <a:pt x="274" y="0"/>
                          <a:pt x="274" y="0"/>
                          <a:pt x="274" y="0"/>
                        </a:cubicBezTo>
                        <a:cubicBezTo>
                          <a:pt x="275" y="0"/>
                          <a:pt x="277" y="0"/>
                          <a:pt x="277" y="2"/>
                        </a:cubicBezTo>
                        <a:lnTo>
                          <a:pt x="277" y="103"/>
                        </a:lnTo>
                        <a:close/>
                      </a:path>
                    </a:pathLst>
                  </a:custGeom>
                  <a:gradFill rotWithShape="1">
                    <a:gsLst>
                      <a:gs pos="0">
                        <a:srgbClr val="8CB6E4"/>
                      </a:gs>
                      <a:gs pos="50000">
                        <a:srgbClr val="E5EFF9"/>
                      </a:gs>
                      <a:gs pos="100000">
                        <a:srgbClr val="8CB6E4"/>
                      </a:gs>
                    </a:gsLst>
                    <a:lin ang="0" scaled="1"/>
                  </a:gradFill>
                  <a:ln w="4763">
                    <a:noFill/>
                    <a:miter lim="800000"/>
                    <a:headEnd/>
                    <a:tailEnd/>
                  </a:ln>
                </p:spPr>
                <p:txBody>
                  <a:bodyPr/>
                  <a:lstStyle/>
                  <a:p>
                    <a:pPr>
                      <a:buNone/>
                    </a:pPr>
                    <a:endParaRPr lang="en-US" dirty="0"/>
                  </a:p>
                </p:txBody>
              </p:sp>
              <p:sp>
                <p:nvSpPr>
                  <p:cNvPr id="206" name="Rectangle 27"/>
                  <p:cNvSpPr>
                    <a:spLocks noChangeArrowheads="1"/>
                  </p:cNvSpPr>
                  <p:nvPr/>
                </p:nvSpPr>
                <p:spPr bwMode="auto">
                  <a:xfrm>
                    <a:off x="4577" y="3290"/>
                    <a:ext cx="251" cy="67"/>
                  </a:xfrm>
                  <a:prstGeom prst="rect">
                    <a:avLst/>
                  </a:prstGeom>
                  <a:gradFill rotWithShape="1">
                    <a:gsLst>
                      <a:gs pos="0">
                        <a:srgbClr val="E5EFF9"/>
                      </a:gs>
                      <a:gs pos="100000">
                        <a:srgbClr val="8CB6E4"/>
                      </a:gs>
                    </a:gsLst>
                    <a:lin ang="5400000" scaled="1"/>
                  </a:gradFill>
                  <a:ln w="9525">
                    <a:noFill/>
                    <a:miter lim="800000"/>
                    <a:headEnd/>
                    <a:tailEnd/>
                  </a:ln>
                </p:spPr>
                <p:txBody>
                  <a:bodyPr/>
                  <a:lstStyle/>
                  <a:p>
                    <a:pPr>
                      <a:buNone/>
                    </a:pPr>
                    <a:endParaRPr lang="en-US" dirty="0"/>
                  </a:p>
                </p:txBody>
              </p:sp>
              <p:sp>
                <p:nvSpPr>
                  <p:cNvPr id="207" name="Freeform 28"/>
                  <p:cNvSpPr>
                    <a:spLocks/>
                  </p:cNvSpPr>
                  <p:nvPr/>
                </p:nvSpPr>
                <p:spPr bwMode="auto">
                  <a:xfrm>
                    <a:off x="4573" y="3408"/>
                    <a:ext cx="258" cy="77"/>
                  </a:xfrm>
                  <a:custGeom>
                    <a:avLst/>
                    <a:gdLst>
                      <a:gd name="T0" fmla="*/ 9735230 w 80"/>
                      <a:gd name="T1" fmla="*/ 685951 h 24"/>
                      <a:gd name="T2" fmla="*/ 6563742 w 80"/>
                      <a:gd name="T3" fmla="*/ 685951 h 24"/>
                      <a:gd name="T4" fmla="*/ 4869395 w 80"/>
                      <a:gd name="T5" fmla="*/ 0 h 24"/>
                      <a:gd name="T6" fmla="*/ 3171432 w 80"/>
                      <a:gd name="T7" fmla="*/ 685951 h 24"/>
                      <a:gd name="T8" fmla="*/ 0 w 80"/>
                      <a:gd name="T9" fmla="*/ 685951 h 24"/>
                      <a:gd name="T10" fmla="*/ 0 w 80"/>
                      <a:gd name="T11" fmla="*/ 2200760 h 24"/>
                      <a:gd name="T12" fmla="*/ 3171432 w 80"/>
                      <a:gd name="T13" fmla="*/ 2200760 h 24"/>
                      <a:gd name="T14" fmla="*/ 4869395 w 80"/>
                      <a:gd name="T15" fmla="*/ 2771127 h 24"/>
                      <a:gd name="T16" fmla="*/ 6563742 w 80"/>
                      <a:gd name="T17" fmla="*/ 2200760 h 24"/>
                      <a:gd name="T18" fmla="*/ 9735230 w 80"/>
                      <a:gd name="T19" fmla="*/ 2200760 h 24"/>
                      <a:gd name="T20" fmla="*/ 9735230 w 80"/>
                      <a:gd name="T21" fmla="*/ 685951 h 2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0"/>
                      <a:gd name="T34" fmla="*/ 0 h 24"/>
                      <a:gd name="T35" fmla="*/ 80 w 80"/>
                      <a:gd name="T36" fmla="*/ 24 h 2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0" h="24">
                        <a:moveTo>
                          <a:pt x="80" y="6"/>
                        </a:moveTo>
                        <a:cubicBezTo>
                          <a:pt x="54" y="6"/>
                          <a:pt x="54" y="6"/>
                          <a:pt x="54" y="6"/>
                        </a:cubicBezTo>
                        <a:cubicBezTo>
                          <a:pt x="51" y="3"/>
                          <a:pt x="46" y="0"/>
                          <a:pt x="40" y="0"/>
                        </a:cubicBezTo>
                        <a:cubicBezTo>
                          <a:pt x="34" y="0"/>
                          <a:pt x="29" y="3"/>
                          <a:pt x="26" y="6"/>
                        </a:cubicBezTo>
                        <a:cubicBezTo>
                          <a:pt x="0" y="6"/>
                          <a:pt x="0" y="6"/>
                          <a:pt x="0" y="6"/>
                        </a:cubicBezTo>
                        <a:cubicBezTo>
                          <a:pt x="0" y="19"/>
                          <a:pt x="0" y="19"/>
                          <a:pt x="0" y="19"/>
                        </a:cubicBezTo>
                        <a:cubicBezTo>
                          <a:pt x="26" y="19"/>
                          <a:pt x="26" y="19"/>
                          <a:pt x="26" y="19"/>
                        </a:cubicBezTo>
                        <a:cubicBezTo>
                          <a:pt x="29" y="22"/>
                          <a:pt x="34" y="24"/>
                          <a:pt x="40" y="24"/>
                        </a:cubicBezTo>
                        <a:cubicBezTo>
                          <a:pt x="46" y="24"/>
                          <a:pt x="51" y="22"/>
                          <a:pt x="54" y="19"/>
                        </a:cubicBezTo>
                        <a:cubicBezTo>
                          <a:pt x="80" y="19"/>
                          <a:pt x="80" y="19"/>
                          <a:pt x="80" y="19"/>
                        </a:cubicBezTo>
                        <a:lnTo>
                          <a:pt x="80" y="6"/>
                        </a:lnTo>
                        <a:close/>
                      </a:path>
                    </a:pathLst>
                  </a:custGeom>
                  <a:gradFill rotWithShape="1">
                    <a:gsLst>
                      <a:gs pos="0">
                        <a:srgbClr val="E5EFF9"/>
                      </a:gs>
                      <a:gs pos="100000">
                        <a:srgbClr val="8CB6E4"/>
                      </a:gs>
                    </a:gsLst>
                    <a:lin ang="5400000" scaled="1"/>
                  </a:gradFill>
                  <a:ln w="9525">
                    <a:noFill/>
                    <a:round/>
                    <a:headEnd/>
                    <a:tailEnd/>
                  </a:ln>
                </p:spPr>
                <p:txBody>
                  <a:bodyPr/>
                  <a:lstStyle/>
                  <a:p>
                    <a:pPr>
                      <a:buNone/>
                    </a:pPr>
                    <a:endParaRPr lang="en-US" dirty="0"/>
                  </a:p>
                </p:txBody>
              </p:sp>
              <p:sp>
                <p:nvSpPr>
                  <p:cNvPr id="208" name="Rectangle 29"/>
                  <p:cNvSpPr>
                    <a:spLocks noChangeArrowheads="1"/>
                  </p:cNvSpPr>
                  <p:nvPr/>
                </p:nvSpPr>
                <p:spPr bwMode="auto">
                  <a:xfrm>
                    <a:off x="4531" y="3567"/>
                    <a:ext cx="832" cy="27"/>
                  </a:xfrm>
                  <a:prstGeom prst="rect">
                    <a:avLst/>
                  </a:prstGeom>
                  <a:gradFill rotWithShape="1">
                    <a:gsLst>
                      <a:gs pos="0">
                        <a:srgbClr val="313131"/>
                      </a:gs>
                      <a:gs pos="100000">
                        <a:srgbClr val="696969"/>
                      </a:gs>
                    </a:gsLst>
                    <a:lin ang="5400000" scaled="1"/>
                  </a:gradFill>
                  <a:ln w="9525">
                    <a:noFill/>
                    <a:miter lim="800000"/>
                    <a:headEnd/>
                    <a:tailEnd/>
                  </a:ln>
                </p:spPr>
                <p:txBody>
                  <a:bodyPr/>
                  <a:lstStyle/>
                  <a:p>
                    <a:pPr>
                      <a:buNone/>
                    </a:pPr>
                    <a:endParaRPr lang="en-US" dirty="0"/>
                  </a:p>
                </p:txBody>
              </p:sp>
              <p:sp>
                <p:nvSpPr>
                  <p:cNvPr id="209" name="Oval 30"/>
                  <p:cNvSpPr>
                    <a:spLocks noChangeArrowheads="1"/>
                  </p:cNvSpPr>
                  <p:nvPr/>
                </p:nvSpPr>
                <p:spPr bwMode="auto">
                  <a:xfrm>
                    <a:off x="5263" y="3391"/>
                    <a:ext cx="44" cy="39"/>
                  </a:xfrm>
                  <a:prstGeom prst="ellipse">
                    <a:avLst/>
                  </a:prstGeom>
                  <a:gradFill rotWithShape="1">
                    <a:gsLst>
                      <a:gs pos="0">
                        <a:srgbClr val="F1F1F1"/>
                      </a:gs>
                      <a:gs pos="100000">
                        <a:srgbClr val="A8A8A8"/>
                      </a:gs>
                    </a:gsLst>
                    <a:path path="shape">
                      <a:fillToRect l="50000" t="50000" r="50000" b="50000"/>
                    </a:path>
                  </a:gradFill>
                  <a:ln w="6350">
                    <a:noFill/>
                    <a:round/>
                    <a:headEnd/>
                    <a:tailEnd/>
                  </a:ln>
                </p:spPr>
                <p:txBody>
                  <a:bodyPr/>
                  <a:lstStyle/>
                  <a:p>
                    <a:pPr>
                      <a:buNone/>
                    </a:pPr>
                    <a:endParaRPr lang="en-US" dirty="0"/>
                  </a:p>
                </p:txBody>
              </p:sp>
            </p:grpSp>
            <p:grpSp>
              <p:nvGrpSpPr>
                <p:cNvPr id="163" name="Group 24"/>
                <p:cNvGrpSpPr>
                  <a:grpSpLocks/>
                </p:cNvGrpSpPr>
                <p:nvPr/>
              </p:nvGrpSpPr>
              <p:grpSpPr bwMode="auto">
                <a:xfrm>
                  <a:off x="6307950" y="4490948"/>
                  <a:ext cx="1106307" cy="511642"/>
                  <a:chOff x="4499" y="3181"/>
                  <a:chExt cx="893" cy="413"/>
                </a:xfrm>
              </p:grpSpPr>
              <p:sp>
                <p:nvSpPr>
                  <p:cNvPr id="198" name="Freeform 25"/>
                  <p:cNvSpPr>
                    <a:spLocks/>
                  </p:cNvSpPr>
                  <p:nvPr/>
                </p:nvSpPr>
                <p:spPr bwMode="auto">
                  <a:xfrm>
                    <a:off x="4506" y="3181"/>
                    <a:ext cx="880" cy="48"/>
                  </a:xfrm>
                  <a:custGeom>
                    <a:avLst/>
                    <a:gdLst>
                      <a:gd name="T0" fmla="*/ 0 w 880"/>
                      <a:gd name="T1" fmla="*/ 48 h 48"/>
                      <a:gd name="T2" fmla="*/ 103 w 880"/>
                      <a:gd name="T3" fmla="*/ 3 h 48"/>
                      <a:gd name="T4" fmla="*/ 119 w 880"/>
                      <a:gd name="T5" fmla="*/ 0 h 48"/>
                      <a:gd name="T6" fmla="*/ 789 w 880"/>
                      <a:gd name="T7" fmla="*/ 0 h 48"/>
                      <a:gd name="T8" fmla="*/ 802 w 880"/>
                      <a:gd name="T9" fmla="*/ 3 h 48"/>
                      <a:gd name="T10" fmla="*/ 880 w 880"/>
                      <a:gd name="T11" fmla="*/ 48 h 48"/>
                      <a:gd name="T12" fmla="*/ 0 w 880"/>
                      <a:gd name="T13" fmla="*/ 48 h 48"/>
                      <a:gd name="T14" fmla="*/ 0 60000 65536"/>
                      <a:gd name="T15" fmla="*/ 0 60000 65536"/>
                      <a:gd name="T16" fmla="*/ 0 60000 65536"/>
                      <a:gd name="T17" fmla="*/ 0 60000 65536"/>
                      <a:gd name="T18" fmla="*/ 0 60000 65536"/>
                      <a:gd name="T19" fmla="*/ 0 60000 65536"/>
                      <a:gd name="T20" fmla="*/ 0 60000 65536"/>
                      <a:gd name="T21" fmla="*/ 0 w 880"/>
                      <a:gd name="T22" fmla="*/ 0 h 48"/>
                      <a:gd name="T23" fmla="*/ 880 w 880"/>
                      <a:gd name="T24" fmla="*/ 48 h 4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80" h="48">
                        <a:moveTo>
                          <a:pt x="0" y="48"/>
                        </a:moveTo>
                        <a:lnTo>
                          <a:pt x="103" y="3"/>
                        </a:lnTo>
                        <a:lnTo>
                          <a:pt x="119" y="0"/>
                        </a:lnTo>
                        <a:lnTo>
                          <a:pt x="789" y="0"/>
                        </a:lnTo>
                        <a:lnTo>
                          <a:pt x="802" y="3"/>
                        </a:lnTo>
                        <a:lnTo>
                          <a:pt x="880" y="48"/>
                        </a:lnTo>
                        <a:lnTo>
                          <a:pt x="0" y="48"/>
                        </a:lnTo>
                        <a:close/>
                      </a:path>
                    </a:pathLst>
                  </a:custGeom>
                  <a:gradFill rotWithShape="1">
                    <a:gsLst>
                      <a:gs pos="0">
                        <a:srgbClr val="C8DCF2"/>
                      </a:gs>
                      <a:gs pos="100000">
                        <a:srgbClr val="8CB6E4"/>
                      </a:gs>
                    </a:gsLst>
                    <a:lin ang="5400000" scaled="1"/>
                  </a:gradFill>
                  <a:ln w="6350">
                    <a:noFill/>
                    <a:round/>
                    <a:headEnd/>
                    <a:tailEnd/>
                  </a:ln>
                </p:spPr>
                <p:txBody>
                  <a:bodyPr/>
                  <a:lstStyle/>
                  <a:p>
                    <a:pPr>
                      <a:buNone/>
                    </a:pPr>
                    <a:endParaRPr lang="en-US" dirty="0"/>
                  </a:p>
                </p:txBody>
              </p:sp>
              <p:sp>
                <p:nvSpPr>
                  <p:cNvPr id="199" name="Freeform 26"/>
                  <p:cNvSpPr>
                    <a:spLocks/>
                  </p:cNvSpPr>
                  <p:nvPr/>
                </p:nvSpPr>
                <p:spPr bwMode="auto">
                  <a:xfrm>
                    <a:off x="4499" y="3229"/>
                    <a:ext cx="893" cy="336"/>
                  </a:xfrm>
                  <a:custGeom>
                    <a:avLst/>
                    <a:gdLst>
                      <a:gd name="T0" fmla="*/ 33588610 w 277"/>
                      <a:gd name="T1" fmla="*/ 11610457 h 105"/>
                      <a:gd name="T2" fmla="*/ 33215962 w 277"/>
                      <a:gd name="T3" fmla="*/ 11819878 h 105"/>
                      <a:gd name="T4" fmla="*/ 372549 w 277"/>
                      <a:gd name="T5" fmla="*/ 11819878 h 105"/>
                      <a:gd name="T6" fmla="*/ 0 w 277"/>
                      <a:gd name="T7" fmla="*/ 11610457 h 105"/>
                      <a:gd name="T8" fmla="*/ 0 w 277"/>
                      <a:gd name="T9" fmla="*/ 209389 h 105"/>
                      <a:gd name="T10" fmla="*/ 372549 w 277"/>
                      <a:gd name="T11" fmla="*/ 0 h 105"/>
                      <a:gd name="T12" fmla="*/ 33215962 w 277"/>
                      <a:gd name="T13" fmla="*/ 0 h 105"/>
                      <a:gd name="T14" fmla="*/ 33588610 w 277"/>
                      <a:gd name="T15" fmla="*/ 209389 h 105"/>
                      <a:gd name="T16" fmla="*/ 33588610 w 277"/>
                      <a:gd name="T17" fmla="*/ 11610457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77"/>
                      <a:gd name="T28" fmla="*/ 0 h 105"/>
                      <a:gd name="T29" fmla="*/ 277 w 277"/>
                      <a:gd name="T30" fmla="*/ 105 h 10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77" h="105">
                        <a:moveTo>
                          <a:pt x="277" y="103"/>
                        </a:moveTo>
                        <a:cubicBezTo>
                          <a:pt x="277" y="104"/>
                          <a:pt x="275" y="105"/>
                          <a:pt x="274" y="105"/>
                        </a:cubicBezTo>
                        <a:cubicBezTo>
                          <a:pt x="3" y="105"/>
                          <a:pt x="3" y="105"/>
                          <a:pt x="3" y="105"/>
                        </a:cubicBezTo>
                        <a:cubicBezTo>
                          <a:pt x="1" y="105"/>
                          <a:pt x="0" y="104"/>
                          <a:pt x="0" y="103"/>
                        </a:cubicBezTo>
                        <a:cubicBezTo>
                          <a:pt x="0" y="2"/>
                          <a:pt x="0" y="2"/>
                          <a:pt x="0" y="2"/>
                        </a:cubicBezTo>
                        <a:cubicBezTo>
                          <a:pt x="0" y="0"/>
                          <a:pt x="1" y="0"/>
                          <a:pt x="3" y="0"/>
                        </a:cubicBezTo>
                        <a:cubicBezTo>
                          <a:pt x="274" y="0"/>
                          <a:pt x="274" y="0"/>
                          <a:pt x="274" y="0"/>
                        </a:cubicBezTo>
                        <a:cubicBezTo>
                          <a:pt x="275" y="0"/>
                          <a:pt x="277" y="0"/>
                          <a:pt x="277" y="2"/>
                        </a:cubicBezTo>
                        <a:lnTo>
                          <a:pt x="277" y="103"/>
                        </a:lnTo>
                        <a:close/>
                      </a:path>
                    </a:pathLst>
                  </a:custGeom>
                  <a:gradFill rotWithShape="1">
                    <a:gsLst>
                      <a:gs pos="0">
                        <a:srgbClr val="8CB6E4"/>
                      </a:gs>
                      <a:gs pos="50000">
                        <a:srgbClr val="E5EFF9"/>
                      </a:gs>
                      <a:gs pos="100000">
                        <a:srgbClr val="8CB6E4"/>
                      </a:gs>
                    </a:gsLst>
                    <a:lin ang="0" scaled="1"/>
                  </a:gradFill>
                  <a:ln w="4763">
                    <a:noFill/>
                    <a:miter lim="800000"/>
                    <a:headEnd/>
                    <a:tailEnd/>
                  </a:ln>
                </p:spPr>
                <p:txBody>
                  <a:bodyPr/>
                  <a:lstStyle/>
                  <a:p>
                    <a:pPr>
                      <a:buNone/>
                    </a:pPr>
                    <a:endParaRPr lang="en-US" dirty="0"/>
                  </a:p>
                </p:txBody>
              </p:sp>
              <p:sp>
                <p:nvSpPr>
                  <p:cNvPr id="200" name="Rectangle 27"/>
                  <p:cNvSpPr>
                    <a:spLocks noChangeArrowheads="1"/>
                  </p:cNvSpPr>
                  <p:nvPr/>
                </p:nvSpPr>
                <p:spPr bwMode="auto">
                  <a:xfrm>
                    <a:off x="4577" y="3290"/>
                    <a:ext cx="251" cy="67"/>
                  </a:xfrm>
                  <a:prstGeom prst="rect">
                    <a:avLst/>
                  </a:prstGeom>
                  <a:gradFill rotWithShape="1">
                    <a:gsLst>
                      <a:gs pos="0">
                        <a:srgbClr val="E5EFF9"/>
                      </a:gs>
                      <a:gs pos="100000">
                        <a:srgbClr val="8CB6E4"/>
                      </a:gs>
                    </a:gsLst>
                    <a:lin ang="5400000" scaled="1"/>
                  </a:gradFill>
                  <a:ln w="9525">
                    <a:noFill/>
                    <a:miter lim="800000"/>
                    <a:headEnd/>
                    <a:tailEnd/>
                  </a:ln>
                </p:spPr>
                <p:txBody>
                  <a:bodyPr/>
                  <a:lstStyle/>
                  <a:p>
                    <a:pPr>
                      <a:buNone/>
                    </a:pPr>
                    <a:endParaRPr lang="en-US" dirty="0"/>
                  </a:p>
                </p:txBody>
              </p:sp>
              <p:sp>
                <p:nvSpPr>
                  <p:cNvPr id="201" name="Freeform 28"/>
                  <p:cNvSpPr>
                    <a:spLocks/>
                  </p:cNvSpPr>
                  <p:nvPr/>
                </p:nvSpPr>
                <p:spPr bwMode="auto">
                  <a:xfrm>
                    <a:off x="4573" y="3408"/>
                    <a:ext cx="258" cy="77"/>
                  </a:xfrm>
                  <a:custGeom>
                    <a:avLst/>
                    <a:gdLst>
                      <a:gd name="T0" fmla="*/ 9735230 w 80"/>
                      <a:gd name="T1" fmla="*/ 685951 h 24"/>
                      <a:gd name="T2" fmla="*/ 6563742 w 80"/>
                      <a:gd name="T3" fmla="*/ 685951 h 24"/>
                      <a:gd name="T4" fmla="*/ 4869395 w 80"/>
                      <a:gd name="T5" fmla="*/ 0 h 24"/>
                      <a:gd name="T6" fmla="*/ 3171432 w 80"/>
                      <a:gd name="T7" fmla="*/ 685951 h 24"/>
                      <a:gd name="T8" fmla="*/ 0 w 80"/>
                      <a:gd name="T9" fmla="*/ 685951 h 24"/>
                      <a:gd name="T10" fmla="*/ 0 w 80"/>
                      <a:gd name="T11" fmla="*/ 2200760 h 24"/>
                      <a:gd name="T12" fmla="*/ 3171432 w 80"/>
                      <a:gd name="T13" fmla="*/ 2200760 h 24"/>
                      <a:gd name="T14" fmla="*/ 4869395 w 80"/>
                      <a:gd name="T15" fmla="*/ 2771127 h 24"/>
                      <a:gd name="T16" fmla="*/ 6563742 w 80"/>
                      <a:gd name="T17" fmla="*/ 2200760 h 24"/>
                      <a:gd name="T18" fmla="*/ 9735230 w 80"/>
                      <a:gd name="T19" fmla="*/ 2200760 h 24"/>
                      <a:gd name="T20" fmla="*/ 9735230 w 80"/>
                      <a:gd name="T21" fmla="*/ 685951 h 2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0"/>
                      <a:gd name="T34" fmla="*/ 0 h 24"/>
                      <a:gd name="T35" fmla="*/ 80 w 80"/>
                      <a:gd name="T36" fmla="*/ 24 h 2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0" h="24">
                        <a:moveTo>
                          <a:pt x="80" y="6"/>
                        </a:moveTo>
                        <a:cubicBezTo>
                          <a:pt x="54" y="6"/>
                          <a:pt x="54" y="6"/>
                          <a:pt x="54" y="6"/>
                        </a:cubicBezTo>
                        <a:cubicBezTo>
                          <a:pt x="51" y="3"/>
                          <a:pt x="46" y="0"/>
                          <a:pt x="40" y="0"/>
                        </a:cubicBezTo>
                        <a:cubicBezTo>
                          <a:pt x="34" y="0"/>
                          <a:pt x="29" y="3"/>
                          <a:pt x="26" y="6"/>
                        </a:cubicBezTo>
                        <a:cubicBezTo>
                          <a:pt x="0" y="6"/>
                          <a:pt x="0" y="6"/>
                          <a:pt x="0" y="6"/>
                        </a:cubicBezTo>
                        <a:cubicBezTo>
                          <a:pt x="0" y="19"/>
                          <a:pt x="0" y="19"/>
                          <a:pt x="0" y="19"/>
                        </a:cubicBezTo>
                        <a:cubicBezTo>
                          <a:pt x="26" y="19"/>
                          <a:pt x="26" y="19"/>
                          <a:pt x="26" y="19"/>
                        </a:cubicBezTo>
                        <a:cubicBezTo>
                          <a:pt x="29" y="22"/>
                          <a:pt x="34" y="24"/>
                          <a:pt x="40" y="24"/>
                        </a:cubicBezTo>
                        <a:cubicBezTo>
                          <a:pt x="46" y="24"/>
                          <a:pt x="51" y="22"/>
                          <a:pt x="54" y="19"/>
                        </a:cubicBezTo>
                        <a:cubicBezTo>
                          <a:pt x="80" y="19"/>
                          <a:pt x="80" y="19"/>
                          <a:pt x="80" y="19"/>
                        </a:cubicBezTo>
                        <a:lnTo>
                          <a:pt x="80" y="6"/>
                        </a:lnTo>
                        <a:close/>
                      </a:path>
                    </a:pathLst>
                  </a:custGeom>
                  <a:gradFill rotWithShape="1">
                    <a:gsLst>
                      <a:gs pos="0">
                        <a:srgbClr val="E5EFF9"/>
                      </a:gs>
                      <a:gs pos="100000">
                        <a:srgbClr val="8CB6E4"/>
                      </a:gs>
                    </a:gsLst>
                    <a:lin ang="5400000" scaled="1"/>
                  </a:gradFill>
                  <a:ln w="9525">
                    <a:noFill/>
                    <a:round/>
                    <a:headEnd/>
                    <a:tailEnd/>
                  </a:ln>
                </p:spPr>
                <p:txBody>
                  <a:bodyPr/>
                  <a:lstStyle/>
                  <a:p>
                    <a:pPr>
                      <a:buNone/>
                    </a:pPr>
                    <a:endParaRPr lang="en-US" dirty="0"/>
                  </a:p>
                </p:txBody>
              </p:sp>
              <p:sp>
                <p:nvSpPr>
                  <p:cNvPr id="202" name="Rectangle 29"/>
                  <p:cNvSpPr>
                    <a:spLocks noChangeArrowheads="1"/>
                  </p:cNvSpPr>
                  <p:nvPr/>
                </p:nvSpPr>
                <p:spPr bwMode="auto">
                  <a:xfrm>
                    <a:off x="4531" y="3567"/>
                    <a:ext cx="832" cy="27"/>
                  </a:xfrm>
                  <a:prstGeom prst="rect">
                    <a:avLst/>
                  </a:prstGeom>
                  <a:gradFill rotWithShape="1">
                    <a:gsLst>
                      <a:gs pos="0">
                        <a:srgbClr val="313131"/>
                      </a:gs>
                      <a:gs pos="100000">
                        <a:srgbClr val="696969"/>
                      </a:gs>
                    </a:gsLst>
                    <a:lin ang="5400000" scaled="1"/>
                  </a:gradFill>
                  <a:ln w="9525">
                    <a:noFill/>
                    <a:miter lim="800000"/>
                    <a:headEnd/>
                    <a:tailEnd/>
                  </a:ln>
                </p:spPr>
                <p:txBody>
                  <a:bodyPr/>
                  <a:lstStyle/>
                  <a:p>
                    <a:pPr>
                      <a:buNone/>
                    </a:pPr>
                    <a:endParaRPr lang="en-US" dirty="0"/>
                  </a:p>
                </p:txBody>
              </p:sp>
              <p:sp>
                <p:nvSpPr>
                  <p:cNvPr id="203" name="Oval 30"/>
                  <p:cNvSpPr>
                    <a:spLocks noChangeArrowheads="1"/>
                  </p:cNvSpPr>
                  <p:nvPr/>
                </p:nvSpPr>
                <p:spPr bwMode="auto">
                  <a:xfrm>
                    <a:off x="5263" y="3391"/>
                    <a:ext cx="44" cy="39"/>
                  </a:xfrm>
                  <a:prstGeom prst="ellipse">
                    <a:avLst/>
                  </a:prstGeom>
                  <a:gradFill rotWithShape="1">
                    <a:gsLst>
                      <a:gs pos="0">
                        <a:srgbClr val="F1F1F1"/>
                      </a:gs>
                      <a:gs pos="100000">
                        <a:srgbClr val="A8A8A8"/>
                      </a:gs>
                    </a:gsLst>
                    <a:path path="shape">
                      <a:fillToRect l="50000" t="50000" r="50000" b="50000"/>
                    </a:path>
                  </a:gradFill>
                  <a:ln w="6350">
                    <a:noFill/>
                    <a:round/>
                    <a:headEnd/>
                    <a:tailEnd/>
                  </a:ln>
                </p:spPr>
                <p:txBody>
                  <a:bodyPr/>
                  <a:lstStyle/>
                  <a:p>
                    <a:pPr>
                      <a:buNone/>
                    </a:pPr>
                    <a:endParaRPr lang="en-US" dirty="0"/>
                  </a:p>
                </p:txBody>
              </p:sp>
            </p:grpSp>
            <p:sp>
              <p:nvSpPr>
                <p:cNvPr id="164" name="AutoShape 216"/>
                <p:cNvSpPr>
                  <a:spLocks noChangeArrowheads="1"/>
                </p:cNvSpPr>
                <p:nvPr/>
              </p:nvSpPr>
              <p:spPr bwMode="auto">
                <a:xfrm rot="2327091">
                  <a:off x="6225385" y="3381755"/>
                  <a:ext cx="214574" cy="329550"/>
                </a:xfrm>
                <a:prstGeom prst="upDownArrow">
                  <a:avLst>
                    <a:gd name="adj1" fmla="val 46521"/>
                    <a:gd name="adj2" fmla="val 48576"/>
                  </a:avLst>
                </a:prstGeom>
                <a:solidFill>
                  <a:schemeClr val="tx2">
                    <a:lumMod val="60000"/>
                    <a:lumOff val="40000"/>
                  </a:schemeClr>
                </a:solidFill>
                <a:ln w="9525" algn="ctr">
                  <a:noFill/>
                  <a:miter lim="800000"/>
                  <a:headEnd/>
                  <a:tailEnd/>
                </a:ln>
              </p:spPr>
              <p:txBody>
                <a:bodyPr wrap="none" anchor="ctr"/>
                <a:lstStyle/>
                <a:p>
                  <a:pPr>
                    <a:buNone/>
                  </a:pPr>
                  <a:endParaRPr lang="en-US" dirty="0"/>
                </a:p>
              </p:txBody>
            </p:sp>
            <p:sp>
              <p:nvSpPr>
                <p:cNvPr id="179" name="AutoShape 216"/>
                <p:cNvSpPr>
                  <a:spLocks noChangeArrowheads="1"/>
                </p:cNvSpPr>
                <p:nvPr/>
              </p:nvSpPr>
              <p:spPr bwMode="auto">
                <a:xfrm rot="19391497">
                  <a:off x="7633349" y="3392135"/>
                  <a:ext cx="214574" cy="329550"/>
                </a:xfrm>
                <a:prstGeom prst="upDownArrow">
                  <a:avLst>
                    <a:gd name="adj1" fmla="val 46521"/>
                    <a:gd name="adj2" fmla="val 48576"/>
                  </a:avLst>
                </a:prstGeom>
                <a:solidFill>
                  <a:schemeClr val="tx2">
                    <a:lumMod val="60000"/>
                    <a:lumOff val="40000"/>
                  </a:schemeClr>
                </a:solidFill>
                <a:ln w="9525" algn="ctr">
                  <a:noFill/>
                  <a:miter lim="800000"/>
                  <a:headEnd/>
                  <a:tailEnd/>
                </a:ln>
              </p:spPr>
              <p:txBody>
                <a:bodyPr wrap="none" anchor="ctr"/>
                <a:lstStyle/>
                <a:p>
                  <a:pPr>
                    <a:buNone/>
                  </a:pPr>
                  <a:endParaRPr lang="en-US" dirty="0"/>
                </a:p>
              </p:txBody>
            </p:sp>
            <p:sp>
              <p:nvSpPr>
                <p:cNvPr id="191" name="AutoShape 216"/>
                <p:cNvSpPr>
                  <a:spLocks noChangeArrowheads="1"/>
                </p:cNvSpPr>
                <p:nvPr/>
              </p:nvSpPr>
              <p:spPr bwMode="auto">
                <a:xfrm rot="1630320">
                  <a:off x="7491610" y="4252489"/>
                  <a:ext cx="214574" cy="329550"/>
                </a:xfrm>
                <a:prstGeom prst="upDownArrow">
                  <a:avLst>
                    <a:gd name="adj1" fmla="val 46521"/>
                    <a:gd name="adj2" fmla="val 48576"/>
                  </a:avLst>
                </a:prstGeom>
                <a:solidFill>
                  <a:schemeClr val="tx2">
                    <a:lumMod val="60000"/>
                    <a:lumOff val="40000"/>
                  </a:schemeClr>
                </a:solidFill>
                <a:ln w="9525" algn="ctr">
                  <a:noFill/>
                  <a:miter lim="800000"/>
                  <a:headEnd/>
                  <a:tailEnd/>
                </a:ln>
              </p:spPr>
              <p:txBody>
                <a:bodyPr wrap="none" anchor="ctr"/>
                <a:lstStyle/>
                <a:p>
                  <a:pPr>
                    <a:buNone/>
                  </a:pPr>
                  <a:endParaRPr lang="en-US" dirty="0"/>
                </a:p>
              </p:txBody>
            </p:sp>
            <p:sp>
              <p:nvSpPr>
                <p:cNvPr id="192" name="AutoShape 216"/>
                <p:cNvSpPr>
                  <a:spLocks noChangeArrowheads="1"/>
                </p:cNvSpPr>
                <p:nvPr/>
              </p:nvSpPr>
              <p:spPr bwMode="auto">
                <a:xfrm rot="19789156">
                  <a:off x="6348662" y="4209664"/>
                  <a:ext cx="214574" cy="329550"/>
                </a:xfrm>
                <a:prstGeom prst="upDownArrow">
                  <a:avLst>
                    <a:gd name="adj1" fmla="val 46521"/>
                    <a:gd name="adj2" fmla="val 48576"/>
                  </a:avLst>
                </a:prstGeom>
                <a:solidFill>
                  <a:schemeClr val="tx2">
                    <a:lumMod val="60000"/>
                    <a:lumOff val="40000"/>
                  </a:schemeClr>
                </a:solidFill>
                <a:ln w="9525" algn="ctr">
                  <a:noFill/>
                  <a:miter lim="800000"/>
                  <a:headEnd/>
                  <a:tailEnd/>
                </a:ln>
              </p:spPr>
              <p:txBody>
                <a:bodyPr wrap="none" anchor="ctr"/>
                <a:lstStyle/>
                <a:p>
                  <a:pPr>
                    <a:buNone/>
                  </a:pPr>
                  <a:endParaRPr lang="en-US" dirty="0"/>
                </a:p>
              </p:txBody>
            </p:sp>
            <p:pic>
              <p:nvPicPr>
                <p:cNvPr id="194" name="Picture 19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999442" y="3166881"/>
                  <a:ext cx="331539" cy="286643"/>
                </a:xfrm>
                <a:prstGeom prst="rect">
                  <a:avLst/>
                </a:prstGeom>
              </p:spPr>
            </p:pic>
            <p:pic>
              <p:nvPicPr>
                <p:cNvPr id="195" name="Picture 19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228520" y="3828679"/>
                  <a:ext cx="331539" cy="286643"/>
                </a:xfrm>
                <a:prstGeom prst="rect">
                  <a:avLst/>
                </a:prstGeom>
              </p:spPr>
            </p:pic>
            <p:pic>
              <p:nvPicPr>
                <p:cNvPr id="196" name="Picture 19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769968" y="3828678"/>
                  <a:ext cx="331539" cy="286643"/>
                </a:xfrm>
                <a:prstGeom prst="rect">
                  <a:avLst/>
                </a:prstGeom>
              </p:spPr>
            </p:pic>
            <p:pic>
              <p:nvPicPr>
                <p:cNvPr id="197" name="Picture 19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822437" y="4614730"/>
                  <a:ext cx="331539" cy="286643"/>
                </a:xfrm>
                <a:prstGeom prst="rect">
                  <a:avLst/>
                </a:prstGeom>
              </p:spPr>
            </p:pic>
          </p:grpSp>
        </p:grpSp>
      </p:grpSp>
      <p:grpSp>
        <p:nvGrpSpPr>
          <p:cNvPr id="26" name="Group 25"/>
          <p:cNvGrpSpPr/>
          <p:nvPr/>
        </p:nvGrpSpPr>
        <p:grpSpPr>
          <a:xfrm>
            <a:off x="1371600" y="2009775"/>
            <a:ext cx="2365361" cy="3093646"/>
            <a:chOff x="1371600" y="2009775"/>
            <a:chExt cx="2365361" cy="3093646"/>
          </a:xfrm>
        </p:grpSpPr>
        <p:sp>
          <p:nvSpPr>
            <p:cNvPr id="407" name="Left-Up Arrow 406"/>
            <p:cNvSpPr/>
            <p:nvPr/>
          </p:nvSpPr>
          <p:spPr bwMode="auto">
            <a:xfrm rot="16200000">
              <a:off x="2171700" y="1911350"/>
              <a:ext cx="725488" cy="922337"/>
            </a:xfrm>
            <a:prstGeom prst="leftUpArrow">
              <a:avLst>
                <a:gd name="adj1" fmla="val 22826"/>
                <a:gd name="adj2" fmla="val 25000"/>
                <a:gd name="adj3" fmla="val 25000"/>
              </a:avLst>
            </a:prstGeom>
            <a:solidFill>
              <a:schemeClr val="tx2"/>
            </a:solidFill>
            <a:ln w="9525" cap="flat" cmpd="sng" algn="ctr">
              <a:noFill/>
              <a:prstDash val="solid"/>
              <a:round/>
              <a:headEnd type="none" w="med" len="med"/>
              <a:tailEnd type="none" w="med" len="med"/>
            </a:ln>
            <a:effectLst/>
          </p:spPr>
          <p:txBody>
            <a:bodyPr/>
            <a:lstStyle/>
            <a:p>
              <a:pPr>
                <a:buNone/>
                <a:defRPr/>
              </a:pPr>
              <a:endParaRPr lang="en-US" dirty="0"/>
            </a:p>
          </p:txBody>
        </p:sp>
        <p:grpSp>
          <p:nvGrpSpPr>
            <p:cNvPr id="25" name="Group 24"/>
            <p:cNvGrpSpPr/>
            <p:nvPr/>
          </p:nvGrpSpPr>
          <p:grpSpPr>
            <a:xfrm>
              <a:off x="1371600" y="2790146"/>
              <a:ext cx="2365361" cy="2313275"/>
              <a:chOff x="1371600" y="2790146"/>
              <a:chExt cx="2365361" cy="2313275"/>
            </a:xfrm>
          </p:grpSpPr>
          <p:grpSp>
            <p:nvGrpSpPr>
              <p:cNvPr id="24" name="Group 23"/>
              <p:cNvGrpSpPr/>
              <p:nvPr/>
            </p:nvGrpSpPr>
            <p:grpSpPr>
              <a:xfrm>
                <a:off x="1371600" y="2790146"/>
                <a:ext cx="2365361" cy="2313275"/>
                <a:chOff x="1371600" y="2790146"/>
                <a:chExt cx="2365361" cy="2313275"/>
              </a:xfrm>
            </p:grpSpPr>
            <p:sp>
              <p:nvSpPr>
                <p:cNvPr id="147" name="TextBox 299"/>
                <p:cNvSpPr txBox="1">
                  <a:spLocks noChangeArrowheads="1"/>
                </p:cNvSpPr>
                <p:nvPr/>
              </p:nvSpPr>
              <p:spPr bwMode="auto">
                <a:xfrm>
                  <a:off x="1817801" y="4837988"/>
                  <a:ext cx="1316259" cy="265433"/>
                </a:xfrm>
                <a:prstGeom prst="rect">
                  <a:avLst/>
                </a:prstGeom>
                <a:noFill/>
                <a:ln w="9525">
                  <a:noFill/>
                  <a:miter lim="800000"/>
                  <a:headEnd/>
                  <a:tailEnd/>
                </a:ln>
              </p:spPr>
              <p:txBody>
                <a:bodyPr wrap="none">
                  <a:spAutoFit/>
                </a:bodyPr>
                <a:lstStyle/>
                <a:p>
                  <a:pPr>
                    <a:buNone/>
                  </a:pPr>
                  <a:r>
                    <a:rPr lang="en-US" sz="1000" b="1" i="1" dirty="0" smtClean="0">
                      <a:solidFill>
                        <a:schemeClr val="tx2"/>
                      </a:solidFill>
                      <a:latin typeface="Arial" pitchFamily="34" charset="0"/>
                      <a:cs typeface="Arial" pitchFamily="34" charset="0"/>
                    </a:rPr>
                    <a:t>MATLAB Workers</a:t>
                  </a:r>
                  <a:endParaRPr lang="en-US" sz="1000" b="1" i="1" dirty="0">
                    <a:solidFill>
                      <a:schemeClr val="tx2"/>
                    </a:solidFill>
                    <a:latin typeface="Arial" pitchFamily="34" charset="0"/>
                    <a:cs typeface="Arial" pitchFamily="34" charset="0"/>
                  </a:endParaRPr>
                </a:p>
              </p:txBody>
            </p:sp>
            <p:grpSp>
              <p:nvGrpSpPr>
                <p:cNvPr id="23" name="Group 22"/>
                <p:cNvGrpSpPr/>
                <p:nvPr/>
              </p:nvGrpSpPr>
              <p:grpSpPr>
                <a:xfrm>
                  <a:off x="1371600" y="2790146"/>
                  <a:ext cx="2365361" cy="2047842"/>
                  <a:chOff x="1447799" y="2790146"/>
                  <a:chExt cx="2365361" cy="2047842"/>
                </a:xfrm>
              </p:grpSpPr>
              <p:sp>
                <p:nvSpPr>
                  <p:cNvPr id="143" name="Oval 2"/>
                  <p:cNvSpPr>
                    <a:spLocks noChangeArrowheads="1"/>
                  </p:cNvSpPr>
                  <p:nvPr/>
                </p:nvSpPr>
                <p:spPr bwMode="auto">
                  <a:xfrm>
                    <a:off x="1447799" y="2790146"/>
                    <a:ext cx="2365361" cy="2047842"/>
                  </a:xfrm>
                  <a:prstGeom prst="ellipse">
                    <a:avLst/>
                  </a:prstGeom>
                  <a:gradFill rotWithShape="1">
                    <a:gsLst>
                      <a:gs pos="0">
                        <a:schemeClr val="tx2">
                          <a:alpha val="32999"/>
                        </a:schemeClr>
                      </a:gs>
                      <a:gs pos="100000">
                        <a:schemeClr val="bg1"/>
                      </a:gs>
                    </a:gsLst>
                    <a:lin ang="18900000" scaled="1"/>
                  </a:gradFill>
                  <a:ln w="57150" algn="ctr">
                    <a:solidFill>
                      <a:srgbClr val="94B6E4"/>
                    </a:solidFill>
                    <a:round/>
                    <a:headEnd/>
                    <a:tailEnd/>
                  </a:ln>
                </p:spPr>
                <p:txBody>
                  <a:bodyPr wrap="none" anchor="ctr"/>
                  <a:lstStyle/>
                  <a:p>
                    <a:pPr>
                      <a:buNone/>
                    </a:pPr>
                    <a:endParaRPr lang="en-US" sz="1100" dirty="0"/>
                  </a:p>
                </p:txBody>
              </p:sp>
              <p:pic>
                <p:nvPicPr>
                  <p:cNvPr id="123" name="Picture 12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456174" y="2895600"/>
                    <a:ext cx="379437" cy="328055"/>
                  </a:xfrm>
                  <a:prstGeom prst="rect">
                    <a:avLst/>
                  </a:prstGeom>
                </p:spPr>
              </p:pic>
              <p:pic>
                <p:nvPicPr>
                  <p:cNvPr id="124" name="Picture 12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064677" y="3200400"/>
                    <a:ext cx="379437" cy="328055"/>
                  </a:xfrm>
                  <a:prstGeom prst="rect">
                    <a:avLst/>
                  </a:prstGeom>
                </p:spPr>
              </p:pic>
              <p:pic>
                <p:nvPicPr>
                  <p:cNvPr id="127" name="Picture 12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601763" y="3710545"/>
                    <a:ext cx="379437" cy="328055"/>
                  </a:xfrm>
                  <a:prstGeom prst="rect">
                    <a:avLst/>
                  </a:prstGeom>
                </p:spPr>
              </p:pic>
              <p:pic>
                <p:nvPicPr>
                  <p:cNvPr id="129" name="Picture 12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752600" y="4190110"/>
                    <a:ext cx="379437" cy="328055"/>
                  </a:xfrm>
                  <a:prstGeom prst="rect">
                    <a:avLst/>
                  </a:prstGeom>
                </p:spPr>
              </p:pic>
              <p:pic>
                <p:nvPicPr>
                  <p:cNvPr id="130" name="Picture 12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354643" y="4427203"/>
                    <a:ext cx="379437" cy="328055"/>
                  </a:xfrm>
                  <a:prstGeom prst="rect">
                    <a:avLst/>
                  </a:prstGeom>
                </p:spPr>
              </p:pic>
              <p:pic>
                <p:nvPicPr>
                  <p:cNvPr id="132" name="Picture 13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029648" y="4198557"/>
                    <a:ext cx="379437" cy="328055"/>
                  </a:xfrm>
                  <a:prstGeom prst="rect">
                    <a:avLst/>
                  </a:prstGeom>
                </p:spPr>
              </p:pic>
              <p:pic>
                <p:nvPicPr>
                  <p:cNvPr id="133" name="Picture 13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866674" y="3124200"/>
                    <a:ext cx="379437" cy="328055"/>
                  </a:xfrm>
                  <a:prstGeom prst="rect">
                    <a:avLst/>
                  </a:prstGeom>
                </p:spPr>
              </p:pic>
              <p:pic>
                <p:nvPicPr>
                  <p:cNvPr id="138" name="Picture 13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284192" y="3733800"/>
                    <a:ext cx="379437" cy="328055"/>
                  </a:xfrm>
                  <a:prstGeom prst="rect">
                    <a:avLst/>
                  </a:prstGeom>
                </p:spPr>
              </p:pic>
            </p:grpSp>
          </p:grpSp>
          <p:grpSp>
            <p:nvGrpSpPr>
              <p:cNvPr id="21" name="Group 20"/>
              <p:cNvGrpSpPr/>
              <p:nvPr/>
            </p:nvGrpSpPr>
            <p:grpSpPr>
              <a:xfrm>
                <a:off x="1962745" y="3310282"/>
                <a:ext cx="1161456" cy="1057679"/>
                <a:chOff x="2189861" y="3476204"/>
                <a:chExt cx="1161456" cy="1057679"/>
              </a:xfrm>
            </p:grpSpPr>
            <p:sp>
              <p:nvSpPr>
                <p:cNvPr id="8279" name="AutoShape 216"/>
                <p:cNvSpPr>
                  <a:spLocks noChangeArrowheads="1"/>
                </p:cNvSpPr>
                <p:nvPr/>
              </p:nvSpPr>
              <p:spPr bwMode="auto">
                <a:xfrm rot="5400000">
                  <a:off x="2648283" y="3428140"/>
                  <a:ext cx="249506" cy="1142535"/>
                </a:xfrm>
                <a:prstGeom prst="upDownArrow">
                  <a:avLst>
                    <a:gd name="adj1" fmla="val 46521"/>
                    <a:gd name="adj2" fmla="val 48576"/>
                  </a:avLst>
                </a:prstGeom>
                <a:solidFill>
                  <a:schemeClr val="tx2">
                    <a:lumMod val="60000"/>
                    <a:lumOff val="40000"/>
                  </a:schemeClr>
                </a:solidFill>
                <a:ln w="9525" algn="ctr">
                  <a:noFill/>
                  <a:miter lim="800000"/>
                  <a:headEnd/>
                  <a:tailEnd/>
                </a:ln>
              </p:spPr>
              <p:txBody>
                <a:bodyPr wrap="none" anchor="ctr"/>
                <a:lstStyle/>
                <a:p>
                  <a:pPr>
                    <a:buNone/>
                  </a:pPr>
                  <a:endParaRPr lang="en-US" dirty="0"/>
                </a:p>
              </p:txBody>
            </p:sp>
            <p:sp>
              <p:nvSpPr>
                <p:cNvPr id="144" name="AutoShape 216"/>
                <p:cNvSpPr>
                  <a:spLocks noChangeArrowheads="1"/>
                </p:cNvSpPr>
                <p:nvPr/>
              </p:nvSpPr>
              <p:spPr bwMode="auto">
                <a:xfrm rot="3332066">
                  <a:off x="2636608" y="3419889"/>
                  <a:ext cx="249505" cy="1143000"/>
                </a:xfrm>
                <a:prstGeom prst="upDownArrow">
                  <a:avLst>
                    <a:gd name="adj1" fmla="val 46521"/>
                    <a:gd name="adj2" fmla="val 48576"/>
                  </a:avLst>
                </a:prstGeom>
                <a:solidFill>
                  <a:schemeClr val="tx2">
                    <a:lumMod val="60000"/>
                    <a:lumOff val="40000"/>
                  </a:schemeClr>
                </a:solidFill>
                <a:ln w="9525" algn="ctr">
                  <a:noFill/>
                  <a:miter lim="800000"/>
                  <a:headEnd/>
                  <a:tailEnd/>
                </a:ln>
              </p:spPr>
              <p:txBody>
                <a:bodyPr wrap="none" anchor="ctr"/>
                <a:lstStyle/>
                <a:p>
                  <a:pPr>
                    <a:buNone/>
                  </a:pPr>
                  <a:endParaRPr lang="en-US" dirty="0"/>
                </a:p>
              </p:txBody>
            </p:sp>
            <p:sp>
              <p:nvSpPr>
                <p:cNvPr id="145" name="AutoShape 216"/>
                <p:cNvSpPr>
                  <a:spLocks noChangeArrowheads="1"/>
                </p:cNvSpPr>
                <p:nvPr/>
              </p:nvSpPr>
              <p:spPr bwMode="auto">
                <a:xfrm rot="7939138">
                  <a:off x="2655064" y="3437946"/>
                  <a:ext cx="249505" cy="1143000"/>
                </a:xfrm>
                <a:prstGeom prst="upDownArrow">
                  <a:avLst>
                    <a:gd name="adj1" fmla="val 46521"/>
                    <a:gd name="adj2" fmla="val 48576"/>
                  </a:avLst>
                </a:prstGeom>
                <a:solidFill>
                  <a:schemeClr val="tx2">
                    <a:lumMod val="60000"/>
                    <a:lumOff val="40000"/>
                  </a:schemeClr>
                </a:solidFill>
                <a:ln w="9525" algn="ctr">
                  <a:noFill/>
                  <a:miter lim="800000"/>
                  <a:headEnd/>
                  <a:tailEnd/>
                </a:ln>
              </p:spPr>
              <p:txBody>
                <a:bodyPr wrap="none" anchor="ctr"/>
                <a:lstStyle/>
                <a:p>
                  <a:pPr>
                    <a:buNone/>
                  </a:pPr>
                  <a:endParaRPr lang="en-US" dirty="0"/>
                </a:p>
              </p:txBody>
            </p:sp>
            <p:sp>
              <p:nvSpPr>
                <p:cNvPr id="146" name="AutoShape 216"/>
                <p:cNvSpPr>
                  <a:spLocks noChangeArrowheads="1"/>
                </p:cNvSpPr>
                <p:nvPr/>
              </p:nvSpPr>
              <p:spPr bwMode="auto">
                <a:xfrm rot="11050889">
                  <a:off x="2643606" y="3476204"/>
                  <a:ext cx="249505" cy="1057679"/>
                </a:xfrm>
                <a:prstGeom prst="upDownArrow">
                  <a:avLst>
                    <a:gd name="adj1" fmla="val 46521"/>
                    <a:gd name="adj2" fmla="val 48576"/>
                  </a:avLst>
                </a:prstGeom>
                <a:solidFill>
                  <a:schemeClr val="tx2">
                    <a:lumMod val="60000"/>
                    <a:lumOff val="40000"/>
                  </a:schemeClr>
                </a:solidFill>
                <a:ln w="9525" algn="ctr">
                  <a:noFill/>
                  <a:miter lim="800000"/>
                  <a:headEnd/>
                  <a:tailEnd/>
                </a:ln>
              </p:spPr>
              <p:txBody>
                <a:bodyPr wrap="none" anchor="ctr"/>
                <a:lstStyle/>
                <a:p>
                  <a:pPr>
                    <a:buNone/>
                  </a:pPr>
                  <a:endParaRPr lang="en-US" dirty="0"/>
                </a:p>
              </p:txBody>
            </p:sp>
            <p:sp>
              <p:nvSpPr>
                <p:cNvPr id="165" name="Oval 164"/>
                <p:cNvSpPr/>
                <p:nvPr/>
              </p:nvSpPr>
              <p:spPr bwMode="auto">
                <a:xfrm>
                  <a:off x="2419493" y="3647540"/>
                  <a:ext cx="698357" cy="698357"/>
                </a:xfrm>
                <a:prstGeom prst="ellipse">
                  <a:avLst/>
                </a:prstGeom>
                <a:solidFill>
                  <a:schemeClr val="tx2">
                    <a:lumMod val="60000"/>
                    <a:lumOff val="4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spcBef>
                      <a:spcPct val="0"/>
                    </a:spcBef>
                    <a:buClrTx/>
                    <a:buNone/>
                  </a:pPr>
                  <a:endParaRPr kumimoji="0" lang="en-US" sz="1000" b="1" i="0" u="none" strike="noStrike" cap="none" normalizeH="0" baseline="0" dirty="0" smtClean="0">
                    <a:ln>
                      <a:noFill/>
                    </a:ln>
                    <a:solidFill>
                      <a:schemeClr val="tx1"/>
                    </a:solidFill>
                    <a:effectLst/>
                    <a:latin typeface="Times New Roman" pitchFamily="18" charset="0"/>
                  </a:endParaRPr>
                </a:p>
              </p:txBody>
            </p:sp>
            <p:sp>
              <p:nvSpPr>
                <p:cNvPr id="172" name="Oval 171"/>
                <p:cNvSpPr/>
                <p:nvPr/>
              </p:nvSpPr>
              <p:spPr bwMode="auto">
                <a:xfrm>
                  <a:off x="2565471" y="3793518"/>
                  <a:ext cx="406400" cy="4064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spcBef>
                      <a:spcPct val="0"/>
                    </a:spcBef>
                    <a:buClrTx/>
                    <a:buNone/>
                  </a:pPr>
                  <a:endParaRPr kumimoji="0" lang="en-US" sz="1000" b="1" i="0" u="none" strike="noStrike" cap="none" normalizeH="0" baseline="0" dirty="0" smtClean="0">
                    <a:ln>
                      <a:noFill/>
                    </a:ln>
                    <a:solidFill>
                      <a:schemeClr val="tx1"/>
                    </a:solidFill>
                    <a:effectLst/>
                    <a:latin typeface="Times New Roman" pitchFamily="18" charset="0"/>
                  </a:endParaRPr>
                </a:p>
              </p:txBody>
            </p:sp>
          </p:grpSp>
        </p:grpSp>
      </p:grpSp>
      <p:sp>
        <p:nvSpPr>
          <p:cNvPr id="108" name="Title 40"/>
          <p:cNvSpPr>
            <a:spLocks noGrp="1"/>
          </p:cNvSpPr>
          <p:nvPr>
            <p:ph type="title"/>
          </p:nvPr>
        </p:nvSpPr>
        <p:spPr/>
        <p:txBody>
          <a:bodyPr/>
          <a:lstStyle/>
          <a:p>
            <a:r>
              <a:rPr lang="en-US" dirty="0" smtClean="0"/>
              <a:t>Parallel Computing with MATLAB</a:t>
            </a:r>
          </a:p>
        </p:txBody>
      </p:sp>
      <p:pic>
        <p:nvPicPr>
          <p:cNvPr id="905" name="Picture 2" descr="F:\F_Documents\Solutions_Folders\Numerical Analytics\10.08.30 mathworks.com landing page\TESLA_C20XX_3qtr.png"/>
          <p:cNvPicPr>
            <a:picLocks noChangeAspect="1" noChangeArrowheads="1"/>
          </p:cNvPicPr>
          <p:nvPr/>
        </p:nvPicPr>
        <p:blipFill>
          <a:blip r:embed="rId8" cstate="print"/>
          <a:srcRect/>
          <a:stretch>
            <a:fillRect/>
          </a:stretch>
        </p:blipFill>
        <p:spPr bwMode="auto">
          <a:xfrm>
            <a:off x="7357374" y="2935730"/>
            <a:ext cx="392110" cy="324653"/>
          </a:xfrm>
          <a:prstGeom prst="rect">
            <a:avLst/>
          </a:prstGeom>
          <a:noFill/>
        </p:spPr>
      </p:pic>
      <p:pic>
        <p:nvPicPr>
          <p:cNvPr id="906" name="Picture 2" descr="F:\F_Documents\Solutions_Folders\Numerical Analytics\10.08.30 mathworks.com landing page\TESLA_C20XX_3qtr.png"/>
          <p:cNvPicPr>
            <a:picLocks noChangeAspect="1" noChangeArrowheads="1"/>
          </p:cNvPicPr>
          <p:nvPr/>
        </p:nvPicPr>
        <p:blipFill>
          <a:blip r:embed="rId8" cstate="print"/>
          <a:srcRect/>
          <a:stretch>
            <a:fillRect/>
          </a:stretch>
        </p:blipFill>
        <p:spPr bwMode="auto">
          <a:xfrm>
            <a:off x="8248842" y="3687055"/>
            <a:ext cx="392110" cy="324653"/>
          </a:xfrm>
          <a:prstGeom prst="rect">
            <a:avLst/>
          </a:prstGeom>
          <a:noFill/>
        </p:spPr>
      </p:pic>
      <p:pic>
        <p:nvPicPr>
          <p:cNvPr id="907" name="Picture 2" descr="F:\F_Documents\Solutions_Folders\Numerical Analytics\10.08.30 mathworks.com landing page\TESLA_C20XX_3qtr.png"/>
          <p:cNvPicPr>
            <a:picLocks noChangeAspect="1" noChangeArrowheads="1"/>
          </p:cNvPicPr>
          <p:nvPr/>
        </p:nvPicPr>
        <p:blipFill>
          <a:blip r:embed="rId8" cstate="print"/>
          <a:srcRect/>
          <a:stretch>
            <a:fillRect/>
          </a:stretch>
        </p:blipFill>
        <p:spPr bwMode="auto">
          <a:xfrm>
            <a:off x="6457082" y="3687055"/>
            <a:ext cx="392110" cy="324653"/>
          </a:xfrm>
          <a:prstGeom prst="rect">
            <a:avLst/>
          </a:prstGeom>
          <a:noFill/>
        </p:spPr>
      </p:pic>
      <p:pic>
        <p:nvPicPr>
          <p:cNvPr id="908" name="Picture 2" descr="F:\F_Documents\Solutions_Folders\Numerical Analytics\10.08.30 mathworks.com landing page\TESLA_C20XX_3qtr.png"/>
          <p:cNvPicPr>
            <a:picLocks noChangeAspect="1" noChangeArrowheads="1"/>
          </p:cNvPicPr>
          <p:nvPr/>
        </p:nvPicPr>
        <p:blipFill>
          <a:blip r:embed="rId8" cstate="print"/>
          <a:srcRect/>
          <a:stretch>
            <a:fillRect/>
          </a:stretch>
        </p:blipFill>
        <p:spPr bwMode="auto">
          <a:xfrm>
            <a:off x="7150884" y="4582035"/>
            <a:ext cx="392110" cy="324653"/>
          </a:xfrm>
          <a:prstGeom prst="rect">
            <a:avLst/>
          </a:prstGeom>
          <a:noFill/>
        </p:spPr>
      </p:pic>
      <p:pic>
        <p:nvPicPr>
          <p:cNvPr id="909" name="Picture 2" descr="F:\F_Documents\Solutions_Folders\Numerical Analytics\10.08.30 mathworks.com landing page\TESLA_C20XX_3qtr.png"/>
          <p:cNvPicPr>
            <a:picLocks noChangeAspect="1" noChangeArrowheads="1"/>
          </p:cNvPicPr>
          <p:nvPr/>
        </p:nvPicPr>
        <p:blipFill>
          <a:blip r:embed="rId8" cstate="print"/>
          <a:srcRect/>
          <a:stretch>
            <a:fillRect/>
          </a:stretch>
        </p:blipFill>
        <p:spPr bwMode="auto">
          <a:xfrm>
            <a:off x="3523812" y="3675356"/>
            <a:ext cx="366710" cy="303622"/>
          </a:xfrm>
          <a:prstGeom prst="rect">
            <a:avLst/>
          </a:prstGeom>
          <a:noFill/>
        </p:spPr>
      </p:pic>
      <p:pic>
        <p:nvPicPr>
          <p:cNvPr id="910" name="Picture 2" descr="F:\F_Documents\Solutions_Folders\Numerical Analytics\10.08.30 mathworks.com landing page\TESLA_C20XX_3qtr.png"/>
          <p:cNvPicPr>
            <a:picLocks noChangeAspect="1" noChangeArrowheads="1"/>
          </p:cNvPicPr>
          <p:nvPr/>
        </p:nvPicPr>
        <p:blipFill>
          <a:blip r:embed="rId8" cstate="print"/>
          <a:srcRect/>
          <a:stretch>
            <a:fillRect/>
          </a:stretch>
        </p:blipFill>
        <p:spPr bwMode="auto">
          <a:xfrm>
            <a:off x="2571542" y="4608492"/>
            <a:ext cx="389058" cy="322126"/>
          </a:xfrm>
          <a:prstGeom prst="rect">
            <a:avLst/>
          </a:prstGeom>
          <a:noFill/>
        </p:spPr>
      </p:pic>
      <p:pic>
        <p:nvPicPr>
          <p:cNvPr id="911" name="Picture 2" descr="F:\F_Documents\Solutions_Folders\Numerical Analytics\10.08.30 mathworks.com landing page\TESLA_C20XX_3qtr.png"/>
          <p:cNvPicPr>
            <a:picLocks noChangeAspect="1" noChangeArrowheads="1"/>
          </p:cNvPicPr>
          <p:nvPr/>
        </p:nvPicPr>
        <p:blipFill>
          <a:blip r:embed="rId8" cstate="print"/>
          <a:srcRect/>
          <a:stretch>
            <a:fillRect/>
          </a:stretch>
        </p:blipFill>
        <p:spPr bwMode="auto">
          <a:xfrm>
            <a:off x="1281509" y="3703708"/>
            <a:ext cx="358377" cy="296723"/>
          </a:xfrm>
          <a:prstGeom prst="rect">
            <a:avLst/>
          </a:prstGeom>
          <a:noFill/>
        </p:spPr>
      </p:pic>
    </p:spTree>
    <p:extLst>
      <p:ext uri="{BB962C8B-B14F-4D97-AF65-F5344CB8AC3E}">
        <p14:creationId xmlns:p14="http://schemas.microsoft.com/office/powerpoint/2010/main" val="312960300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8268"/>
                                        </p:tgtEl>
                                        <p:attrNameLst>
                                          <p:attrName>style.visibility</p:attrName>
                                        </p:attrNameLst>
                                      </p:cBhvr>
                                      <p:to>
                                        <p:strVal val="visible"/>
                                      </p:to>
                                    </p:set>
                                    <p:animEffect transition="in" filter="wipe(up)">
                                      <p:cBhvr>
                                        <p:cTn id="7" dur="500"/>
                                        <p:tgtEl>
                                          <p:spTgt spid="8268"/>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26"/>
                                        </p:tgtEl>
                                        <p:attrNameLst>
                                          <p:attrName>style.visibility</p:attrName>
                                        </p:attrNameLst>
                                      </p:cBhvr>
                                      <p:to>
                                        <p:strVal val="visible"/>
                                      </p:to>
                                    </p:set>
                                    <p:animEffect transition="in" filter="wipe(up)">
                                      <p:cBhvr>
                                        <p:cTn id="11" dur="500"/>
                                        <p:tgtEl>
                                          <p:spTgt spid="26"/>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wipe(left)">
                                      <p:cBhvr>
                                        <p:cTn id="16" dur="500"/>
                                        <p:tgtEl>
                                          <p:spTgt spid="2"/>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1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1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0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907"/>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908"/>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906"/>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90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6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Some common pricing &amp; valuation methods</a:t>
            </a:r>
            <a:endParaRPr lang="en-GB" dirty="0"/>
          </a:p>
        </p:txBody>
      </p:sp>
      <p:graphicFrame>
        <p:nvGraphicFramePr>
          <p:cNvPr id="3" name="Object 2"/>
          <p:cNvGraphicFramePr>
            <a:graphicFrameLocks noChangeAspect="1"/>
          </p:cNvGraphicFramePr>
          <p:nvPr>
            <p:extLst>
              <p:ext uri="{D42A27DB-BD31-4B8C-83A1-F6EECF244321}">
                <p14:modId xmlns:p14="http://schemas.microsoft.com/office/powerpoint/2010/main" val="979430988"/>
              </p:ext>
            </p:extLst>
          </p:nvPr>
        </p:nvGraphicFramePr>
        <p:xfrm>
          <a:off x="2204120" y="1390086"/>
          <a:ext cx="2637482" cy="2015211"/>
        </p:xfrm>
        <a:graphic>
          <a:graphicData uri="http://schemas.openxmlformats.org/presentationml/2006/ole">
            <mc:AlternateContent xmlns:mc="http://schemas.openxmlformats.org/markup-compatibility/2006">
              <mc:Choice xmlns:v="urn:schemas-microsoft-com:vml" Requires="v">
                <p:oleObj spid="_x0000_s1028" name="Equation" r:id="rId4" imgW="1828800" imgH="1397000" progId="Equation.3">
                  <p:embed/>
                </p:oleObj>
              </mc:Choice>
              <mc:Fallback>
                <p:oleObj name="Equation" r:id="rId4" imgW="1828800" imgH="13970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04120" y="1390086"/>
                        <a:ext cx="2637482" cy="2015211"/>
                      </a:xfrm>
                      <a:prstGeom prst="rect">
                        <a:avLst/>
                      </a:prstGeom>
                      <a:solidFill>
                        <a:schemeClr val="bg1">
                          <a:lumMod val="85000"/>
                          <a:alpha val="37000"/>
                        </a:schemeClr>
                      </a:solidFill>
                      <a:ln>
                        <a:noFill/>
                      </a:ln>
                      <a:effectLst/>
                    </p:spPr>
                  </p:pic>
                </p:oleObj>
              </mc:Fallback>
            </mc:AlternateContent>
          </a:graphicData>
        </a:graphic>
      </p:graphicFrame>
      <p:sp>
        <p:nvSpPr>
          <p:cNvPr id="4" name="TextBox 3"/>
          <p:cNvSpPr txBox="1"/>
          <p:nvPr/>
        </p:nvSpPr>
        <p:spPr>
          <a:xfrm>
            <a:off x="0" y="1781289"/>
            <a:ext cx="2051720" cy="1200329"/>
          </a:xfrm>
          <a:prstGeom prst="rect">
            <a:avLst/>
          </a:prstGeom>
          <a:noFill/>
        </p:spPr>
        <p:txBody>
          <a:bodyPr wrap="square" rtlCol="0">
            <a:spAutoFit/>
          </a:bodyPr>
          <a:lstStyle/>
          <a:p>
            <a:pPr algn="r"/>
            <a:r>
              <a:rPr lang="en-GB" sz="2000" dirty="0" smtClean="0">
                <a:latin typeface="Arial" pitchFamily="34" charset="0"/>
                <a:cs typeface="Arial" pitchFamily="34" charset="0"/>
              </a:rPr>
              <a:t>Closed form solutions</a:t>
            </a:r>
          </a:p>
          <a:p>
            <a:pPr algn="r"/>
            <a:r>
              <a:rPr lang="en-GB" sz="1600" i="1" dirty="0" smtClean="0">
                <a:latin typeface="Arial" pitchFamily="34" charset="0"/>
                <a:cs typeface="Arial" pitchFamily="34" charset="0"/>
              </a:rPr>
              <a:t>e.g., Black Scholes, Black 67</a:t>
            </a:r>
            <a:endParaRPr lang="en-GB" sz="1600" i="1" dirty="0">
              <a:latin typeface="Arial" pitchFamily="34" charset="0"/>
              <a:cs typeface="Arial" pitchFamily="34" charset="0"/>
            </a:endParaRPr>
          </a:p>
        </p:txBody>
      </p:sp>
      <p:pic>
        <p:nvPicPr>
          <p:cNvPr id="5" name="Picture 8" descr="Fanplot"/>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46430" y="2065064"/>
            <a:ext cx="3604763" cy="2703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p:cNvSpPr txBox="1"/>
          <p:nvPr/>
        </p:nvSpPr>
        <p:spPr>
          <a:xfrm>
            <a:off x="5638825" y="1390086"/>
            <a:ext cx="3312368" cy="707886"/>
          </a:xfrm>
          <a:prstGeom prst="rect">
            <a:avLst/>
          </a:prstGeom>
          <a:noFill/>
        </p:spPr>
        <p:txBody>
          <a:bodyPr wrap="square" rtlCol="0">
            <a:spAutoFit/>
          </a:bodyPr>
          <a:lstStyle/>
          <a:p>
            <a:r>
              <a:rPr lang="en-GB" sz="2000" dirty="0" smtClean="0">
                <a:latin typeface="Arial" pitchFamily="34" charset="0"/>
                <a:cs typeface="Arial" pitchFamily="34" charset="0"/>
              </a:rPr>
              <a:t>Monte Carlo/quasi Monte Carlo simulation; SDEs</a:t>
            </a:r>
          </a:p>
        </p:txBody>
      </p:sp>
      <p:graphicFrame>
        <p:nvGraphicFramePr>
          <p:cNvPr id="7" name="Object 6"/>
          <p:cNvGraphicFramePr>
            <a:graphicFrameLocks noChangeAspect="1"/>
          </p:cNvGraphicFramePr>
          <p:nvPr>
            <p:extLst>
              <p:ext uri="{D42A27DB-BD31-4B8C-83A1-F6EECF244321}">
                <p14:modId xmlns:p14="http://schemas.microsoft.com/office/powerpoint/2010/main" val="3128930258"/>
              </p:ext>
            </p:extLst>
          </p:nvPr>
        </p:nvGraphicFramePr>
        <p:xfrm>
          <a:off x="5385568" y="5597371"/>
          <a:ext cx="3290887" cy="635000"/>
        </p:xfrm>
        <a:graphic>
          <a:graphicData uri="http://schemas.openxmlformats.org/presentationml/2006/ole">
            <mc:AlternateContent xmlns:mc="http://schemas.openxmlformats.org/markup-compatibility/2006">
              <mc:Choice xmlns:v="urn:schemas-microsoft-com:vml" Requires="v">
                <p:oleObj spid="_x0000_s1029" name="Equation" r:id="rId7" imgW="2171700" imgH="419100" progId="Equation.3">
                  <p:embed/>
                </p:oleObj>
              </mc:Choice>
              <mc:Fallback>
                <p:oleObj name="Equation" r:id="rId7" imgW="2171700" imgH="4191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85568" y="5597371"/>
                        <a:ext cx="3290887" cy="635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 name="TextBox 7"/>
          <p:cNvSpPr txBox="1"/>
          <p:nvPr/>
        </p:nvSpPr>
        <p:spPr>
          <a:xfrm>
            <a:off x="5364087" y="5173031"/>
            <a:ext cx="3312368" cy="400110"/>
          </a:xfrm>
          <a:prstGeom prst="rect">
            <a:avLst/>
          </a:prstGeom>
          <a:noFill/>
        </p:spPr>
        <p:txBody>
          <a:bodyPr wrap="square" rtlCol="0">
            <a:spAutoFit/>
          </a:bodyPr>
          <a:lstStyle/>
          <a:p>
            <a:pPr algn="ctr"/>
            <a:r>
              <a:rPr lang="en-GB" sz="2000" dirty="0" smtClean="0">
                <a:latin typeface="Arial" pitchFamily="34" charset="0"/>
                <a:cs typeface="Arial" pitchFamily="34" charset="0"/>
              </a:rPr>
              <a:t>Finite Differences</a:t>
            </a:r>
          </a:p>
        </p:txBody>
      </p:sp>
      <p:pic>
        <p:nvPicPr>
          <p:cNvPr id="9" name="Picture 8" descr="de_mainimage_w_3167"/>
          <p:cNvPicPr>
            <a:picLocks noChangeAspect="1" noChangeArrowheads="1"/>
          </p:cNvPicPr>
          <p:nvPr/>
        </p:nvPicPr>
        <p:blipFill>
          <a:blip r:embed="rId9" cstate="print"/>
          <a:srcRect/>
          <a:stretch>
            <a:fillRect/>
          </a:stretch>
        </p:blipFill>
        <p:spPr bwMode="auto">
          <a:xfrm>
            <a:off x="2051720" y="3981700"/>
            <a:ext cx="2232248" cy="2856828"/>
          </a:xfrm>
          <a:prstGeom prst="rect">
            <a:avLst/>
          </a:prstGeom>
          <a:noFill/>
        </p:spPr>
      </p:pic>
      <p:sp>
        <p:nvSpPr>
          <p:cNvPr id="10" name="TextBox 9"/>
          <p:cNvSpPr txBox="1"/>
          <p:nvPr/>
        </p:nvSpPr>
        <p:spPr>
          <a:xfrm>
            <a:off x="152400" y="4397042"/>
            <a:ext cx="2051720" cy="1200329"/>
          </a:xfrm>
          <a:prstGeom prst="rect">
            <a:avLst/>
          </a:prstGeom>
          <a:noFill/>
        </p:spPr>
        <p:txBody>
          <a:bodyPr wrap="square" rtlCol="0">
            <a:spAutoFit/>
          </a:bodyPr>
          <a:lstStyle/>
          <a:p>
            <a:pPr algn="r"/>
            <a:r>
              <a:rPr lang="en-GB" sz="2000" dirty="0" smtClean="0">
                <a:latin typeface="Arial" pitchFamily="34" charset="0"/>
                <a:cs typeface="Arial" pitchFamily="34" charset="0"/>
              </a:rPr>
              <a:t>Tree based methods</a:t>
            </a:r>
          </a:p>
          <a:p>
            <a:pPr algn="r"/>
            <a:r>
              <a:rPr lang="en-GB" sz="1600" i="1" dirty="0" smtClean="0">
                <a:latin typeface="Arial" pitchFamily="34" charset="0"/>
                <a:cs typeface="Arial" pitchFamily="34" charset="0"/>
              </a:rPr>
              <a:t>e.g., binomial, </a:t>
            </a:r>
            <a:r>
              <a:rPr lang="en-GB" sz="1600" i="1" dirty="0" err="1" smtClean="0">
                <a:latin typeface="Arial" pitchFamily="34" charset="0"/>
                <a:cs typeface="Arial" pitchFamily="34" charset="0"/>
              </a:rPr>
              <a:t>trinomal</a:t>
            </a:r>
            <a:r>
              <a:rPr lang="en-GB" sz="1600" i="1" dirty="0" smtClean="0">
                <a:latin typeface="Arial" pitchFamily="34" charset="0"/>
                <a:cs typeface="Arial" pitchFamily="34" charset="0"/>
              </a:rPr>
              <a:t> trees</a:t>
            </a:r>
            <a:endParaRPr lang="en-GB" sz="1600" i="1" dirty="0">
              <a:latin typeface="Arial" pitchFamily="34" charset="0"/>
              <a:cs typeface="Arial" pitchFamily="34" charset="0"/>
            </a:endParaRPr>
          </a:p>
        </p:txBody>
      </p:sp>
    </p:spTree>
    <p:extLst>
      <p:ext uri="{BB962C8B-B14F-4D97-AF65-F5344CB8AC3E}">
        <p14:creationId xmlns:p14="http://schemas.microsoft.com/office/powerpoint/2010/main" val="193391776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Summary</a:t>
            </a:r>
            <a:endParaRPr lang="en-GB" dirty="0"/>
          </a:p>
        </p:txBody>
      </p:sp>
      <p:sp>
        <p:nvSpPr>
          <p:cNvPr id="3" name="Content Placeholder 2"/>
          <p:cNvSpPr>
            <a:spLocks noGrp="1"/>
          </p:cNvSpPr>
          <p:nvPr>
            <p:ph idx="1"/>
          </p:nvPr>
        </p:nvSpPr>
        <p:spPr/>
        <p:txBody>
          <a:bodyPr/>
          <a:lstStyle/>
          <a:p>
            <a:r>
              <a:rPr lang="en-GB" dirty="0" smtClean="0"/>
              <a:t>Number of sophisticated MATLAB tools to help you perform specific financial tasks (Trading, Statistics, Financial, Financial Instruments, Econometrics, Parallel Computing, etc.)</a:t>
            </a:r>
          </a:p>
          <a:p>
            <a:pPr marL="0" indent="0">
              <a:buNone/>
            </a:pPr>
            <a:endParaRPr lang="en-GB" dirty="0" smtClean="0"/>
          </a:p>
          <a:p>
            <a:r>
              <a:rPr lang="en-GB" dirty="0" smtClean="0"/>
              <a:t>Speeding up your computations using multicores, GPUs, cloud</a:t>
            </a:r>
            <a:endParaRPr lang="en-GB" dirty="0"/>
          </a:p>
        </p:txBody>
      </p:sp>
    </p:spTree>
    <p:extLst>
      <p:ext uri="{BB962C8B-B14F-4D97-AF65-F5344CB8AC3E}">
        <p14:creationId xmlns:p14="http://schemas.microsoft.com/office/powerpoint/2010/main" val="268981421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Agenda</a:t>
            </a:r>
            <a:endParaRPr lang="en-US" dirty="0"/>
          </a:p>
        </p:txBody>
      </p:sp>
      <p:sp>
        <p:nvSpPr>
          <p:cNvPr id="7" name="Content Placeholder 6"/>
          <p:cNvSpPr>
            <a:spLocks noGrp="1"/>
          </p:cNvSpPr>
          <p:nvPr>
            <p:ph idx="1"/>
          </p:nvPr>
        </p:nvSpPr>
        <p:spPr>
          <a:xfrm>
            <a:off x="457200" y="1268760"/>
            <a:ext cx="8077200" cy="4979640"/>
          </a:xfrm>
        </p:spPr>
        <p:txBody>
          <a:bodyPr/>
          <a:lstStyle/>
          <a:p>
            <a:r>
              <a:rPr lang="en-US" b="1" dirty="0" smtClean="0"/>
              <a:t>Automated Trading in MATLAB</a:t>
            </a:r>
          </a:p>
          <a:p>
            <a:pPr marL="0" indent="0">
              <a:buNone/>
            </a:pPr>
            <a:r>
              <a:rPr lang="en-US" sz="2200" dirty="0" smtClean="0"/>
              <a:t>    </a:t>
            </a:r>
            <a:endParaRPr lang="en-US" dirty="0" smtClean="0"/>
          </a:p>
          <a:p>
            <a:r>
              <a:rPr lang="en-US" b="1" dirty="0" err="1" smtClean="0"/>
              <a:t>Modelling</a:t>
            </a:r>
            <a:r>
              <a:rPr lang="en-US" b="1" dirty="0" smtClean="0"/>
              <a:t> Counterparty Risk and CVA</a:t>
            </a:r>
          </a:p>
          <a:p>
            <a:pPr marL="0" indent="0">
              <a:buNone/>
            </a:pPr>
            <a:r>
              <a:rPr lang="en-US" sz="2200" i="1" dirty="0" smtClean="0"/>
              <a:t>    </a:t>
            </a:r>
            <a:endParaRPr lang="en-US" dirty="0" smtClean="0"/>
          </a:p>
          <a:p>
            <a:r>
              <a:rPr lang="en-US" b="1" dirty="0" smtClean="0"/>
              <a:t>Option Pricing with GPUs</a:t>
            </a:r>
            <a:endParaRPr lang="en-US" b="1"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p:cNvPicPr/>
          <p:nvPr/>
        </p:nvPicPr>
        <p:blipFill rotWithShape="1">
          <a:blip r:embed="rId3" cstate="print"/>
          <a:srcRect r="85292"/>
          <a:stretch/>
        </p:blipFill>
        <p:spPr bwMode="auto">
          <a:xfrm>
            <a:off x="194835" y="1198004"/>
            <a:ext cx="930052" cy="2095500"/>
          </a:xfrm>
          <a:prstGeom prst="rect">
            <a:avLst/>
          </a:prstGeom>
          <a:noFill/>
          <a:ln w="9525">
            <a:noFill/>
            <a:miter lim="800000"/>
            <a:headEnd/>
            <a:tailEnd/>
          </a:ln>
        </p:spPr>
      </p:pic>
      <p:sp>
        <p:nvSpPr>
          <p:cNvPr id="6" name="Title 5"/>
          <p:cNvSpPr>
            <a:spLocks noGrp="1"/>
          </p:cNvSpPr>
          <p:nvPr>
            <p:ph type="title"/>
          </p:nvPr>
        </p:nvSpPr>
        <p:spPr/>
        <p:txBody>
          <a:bodyPr/>
          <a:lstStyle/>
          <a:p>
            <a:r>
              <a:rPr lang="en-US" dirty="0" smtClean="0"/>
              <a:t>Desktop Trading Examples</a:t>
            </a:r>
            <a:endParaRPr lang="en-US" dirty="0"/>
          </a:p>
        </p:txBody>
      </p:sp>
      <p:pic>
        <p:nvPicPr>
          <p:cNvPr id="1028" name="Picture 4" descr="scrimg150.jpg (326713 bytes)"/>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656458" y="1797406"/>
            <a:ext cx="1240971" cy="900861"/>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518385" y="2336905"/>
            <a:ext cx="400050" cy="4148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0" name="Picture 6"/>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218407" y="1810235"/>
            <a:ext cx="1107070" cy="8605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1" name="Picture 7"/>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l="18884" t="46230" b="-2"/>
          <a:stretch/>
        </p:blipFill>
        <p:spPr bwMode="auto">
          <a:xfrm>
            <a:off x="3860163" y="2583147"/>
            <a:ext cx="828000" cy="17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20" name="Elbow Connector 19"/>
          <p:cNvCxnSpPr>
            <a:stCxn id="19" idx="3"/>
            <a:endCxn id="1028" idx="1"/>
          </p:cNvCxnSpPr>
          <p:nvPr/>
        </p:nvCxnSpPr>
        <p:spPr>
          <a:xfrm>
            <a:off x="1124887" y="2245754"/>
            <a:ext cx="531571" cy="2083"/>
          </a:xfrm>
          <a:prstGeom prst="bentConnector3">
            <a:avLst>
              <a:gd name="adj1" fmla="val 50000"/>
            </a:avLst>
          </a:prstGeom>
          <a:ln w="12700">
            <a:headEnd type="stealth"/>
            <a:tailEnd type="stealth"/>
          </a:ln>
        </p:spPr>
        <p:style>
          <a:lnRef idx="1">
            <a:schemeClr val="dk1"/>
          </a:lnRef>
          <a:fillRef idx="0">
            <a:schemeClr val="dk1"/>
          </a:fillRef>
          <a:effectRef idx="0">
            <a:schemeClr val="dk1"/>
          </a:effectRef>
          <a:fontRef idx="minor">
            <a:schemeClr val="tx1"/>
          </a:fontRef>
        </p:style>
      </p:cxnSp>
      <p:cxnSp>
        <p:nvCxnSpPr>
          <p:cNvPr id="30" name="Elbow Connector 29"/>
          <p:cNvCxnSpPr>
            <a:stCxn id="1028" idx="2"/>
          </p:cNvCxnSpPr>
          <p:nvPr/>
        </p:nvCxnSpPr>
        <p:spPr>
          <a:xfrm rot="16200000" flipH="1">
            <a:off x="2212288" y="2762923"/>
            <a:ext cx="441487" cy="312174"/>
          </a:xfrm>
          <a:prstGeom prst="bentConnector3">
            <a:avLst>
              <a:gd name="adj1" fmla="val 99708"/>
            </a:avLst>
          </a:prstGeom>
          <a:ln w="12700">
            <a:solidFill>
              <a:schemeClr val="tx1"/>
            </a:solidFill>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1024" name="Elbow Connector 1023"/>
          <p:cNvCxnSpPr>
            <a:stCxn id="12" idx="3"/>
          </p:cNvCxnSpPr>
          <p:nvPr/>
        </p:nvCxnSpPr>
        <p:spPr>
          <a:xfrm flipV="1">
            <a:off x="3605641" y="2595335"/>
            <a:ext cx="166301" cy="405738"/>
          </a:xfrm>
          <a:prstGeom prst="bentConnector2">
            <a:avLst/>
          </a:prstGeom>
          <a:ln w="12700">
            <a:solidFill>
              <a:schemeClr val="tx1"/>
            </a:solidFill>
            <a:headEnd type="stealth"/>
            <a:tailEnd type="stealth"/>
          </a:ln>
        </p:spPr>
        <p:style>
          <a:lnRef idx="1">
            <a:schemeClr val="accent1"/>
          </a:lnRef>
          <a:fillRef idx="0">
            <a:schemeClr val="accent1"/>
          </a:fillRef>
          <a:effectRef idx="0">
            <a:schemeClr val="accent1"/>
          </a:effectRef>
          <a:fontRef idx="minor">
            <a:schemeClr val="tx1"/>
          </a:fontRef>
        </p:style>
      </p:cxnSp>
      <p:grpSp>
        <p:nvGrpSpPr>
          <p:cNvPr id="2" name="Group 1"/>
          <p:cNvGrpSpPr/>
          <p:nvPr/>
        </p:nvGrpSpPr>
        <p:grpSpPr>
          <a:xfrm>
            <a:off x="2589118" y="2743200"/>
            <a:ext cx="1016523" cy="892373"/>
            <a:chOff x="3663815" y="1929305"/>
            <a:chExt cx="757142" cy="664671"/>
          </a:xfrm>
        </p:grpSpPr>
        <p:pic>
          <p:nvPicPr>
            <p:cNvPr id="12" name="Picture 52" descr="computer"/>
            <p:cNvPicPr>
              <a:picLocks noChangeAspect="1" noChangeArrowheads="1"/>
            </p:cNvPicPr>
            <p:nvPr/>
          </p:nvPicPr>
          <p:blipFill>
            <a:blip r:embed="rId8" cstate="print"/>
            <a:srcRect/>
            <a:stretch>
              <a:fillRect/>
            </a:stretch>
          </p:blipFill>
          <p:spPr bwMode="auto">
            <a:xfrm>
              <a:off x="3938340" y="1952990"/>
              <a:ext cx="482617" cy="336776"/>
            </a:xfrm>
            <a:prstGeom prst="rect">
              <a:avLst/>
            </a:prstGeom>
            <a:noFill/>
            <a:ln w="6350" cap="flat" cmpd="sng" algn="ctr">
              <a:noFill/>
              <a:prstDash val="solid"/>
              <a:round/>
              <a:headEnd type="none" w="med" len="med"/>
              <a:tailEnd type="none" w="med" len="med"/>
            </a:ln>
            <a:effectLst>
              <a:innerShdw blurRad="342900">
                <a:prstClr val="black">
                  <a:alpha val="30000"/>
                </a:prstClr>
              </a:innerShdw>
            </a:effectLst>
          </p:spPr>
        </p:pic>
        <p:sp>
          <p:nvSpPr>
            <p:cNvPr id="14" name="Freeform 55"/>
            <p:cNvSpPr>
              <a:spLocks noEditPoints="1"/>
            </p:cNvSpPr>
            <p:nvPr/>
          </p:nvSpPr>
          <p:spPr bwMode="auto">
            <a:xfrm>
              <a:off x="3663815" y="1929305"/>
              <a:ext cx="403483" cy="664671"/>
            </a:xfrm>
            <a:custGeom>
              <a:avLst/>
              <a:gdLst/>
              <a:ahLst/>
              <a:cxnLst>
                <a:cxn ang="0">
                  <a:pos x="48" y="120"/>
                </a:cxn>
                <a:cxn ang="0">
                  <a:pos x="82" y="101"/>
                </a:cxn>
                <a:cxn ang="0">
                  <a:pos x="97" y="57"/>
                </a:cxn>
                <a:cxn ang="0">
                  <a:pos x="82" y="16"/>
                </a:cxn>
                <a:cxn ang="0">
                  <a:pos x="48" y="0"/>
                </a:cxn>
                <a:cxn ang="0">
                  <a:pos x="14" y="16"/>
                </a:cxn>
                <a:cxn ang="0">
                  <a:pos x="0" y="57"/>
                </a:cxn>
                <a:cxn ang="0">
                  <a:pos x="14" y="101"/>
                </a:cxn>
                <a:cxn ang="0">
                  <a:pos x="48" y="120"/>
                </a:cxn>
                <a:cxn ang="0">
                  <a:pos x="140" y="265"/>
                </a:cxn>
                <a:cxn ang="0">
                  <a:pos x="161" y="274"/>
                </a:cxn>
                <a:cxn ang="0">
                  <a:pos x="162" y="275"/>
                </a:cxn>
                <a:cxn ang="0">
                  <a:pos x="264" y="273"/>
                </a:cxn>
                <a:cxn ang="0">
                  <a:pos x="292" y="250"/>
                </a:cxn>
                <a:cxn ang="0">
                  <a:pos x="263" y="228"/>
                </a:cxn>
                <a:cxn ang="0">
                  <a:pos x="169" y="230"/>
                </a:cxn>
                <a:cxn ang="0">
                  <a:pos x="169" y="230"/>
                </a:cxn>
                <a:cxn ang="0">
                  <a:pos x="71" y="149"/>
                </a:cxn>
                <a:cxn ang="0">
                  <a:pos x="70" y="150"/>
                </a:cxn>
                <a:cxn ang="0">
                  <a:pos x="47" y="139"/>
                </a:cxn>
                <a:cxn ang="0">
                  <a:pos x="20" y="168"/>
                </a:cxn>
                <a:cxn ang="0">
                  <a:pos x="20" y="423"/>
                </a:cxn>
                <a:cxn ang="0">
                  <a:pos x="60" y="422"/>
                </a:cxn>
                <a:cxn ang="0">
                  <a:pos x="214" y="422"/>
                </a:cxn>
                <a:cxn ang="0">
                  <a:pos x="214" y="609"/>
                </a:cxn>
                <a:cxn ang="0">
                  <a:pos x="241" y="638"/>
                </a:cxn>
                <a:cxn ang="0">
                  <a:pos x="269" y="609"/>
                </a:cxn>
                <a:cxn ang="0">
                  <a:pos x="269" y="391"/>
                </a:cxn>
                <a:cxn ang="0">
                  <a:pos x="269" y="391"/>
                </a:cxn>
                <a:cxn ang="0">
                  <a:pos x="239" y="366"/>
                </a:cxn>
                <a:cxn ang="0">
                  <a:pos x="75" y="366"/>
                </a:cxn>
                <a:cxn ang="0">
                  <a:pos x="75" y="211"/>
                </a:cxn>
                <a:cxn ang="0">
                  <a:pos x="140" y="265"/>
                </a:cxn>
              </a:cxnLst>
              <a:rect l="0" t="0" r="r" b="b"/>
              <a:pathLst>
                <a:path w="293" h="638">
                  <a:moveTo>
                    <a:pt x="48" y="120"/>
                  </a:moveTo>
                  <a:cubicBezTo>
                    <a:pt x="61" y="120"/>
                    <a:pt x="73" y="114"/>
                    <a:pt x="82" y="101"/>
                  </a:cubicBezTo>
                  <a:cubicBezTo>
                    <a:pt x="92" y="88"/>
                    <a:pt x="97" y="73"/>
                    <a:pt x="97" y="57"/>
                  </a:cubicBezTo>
                  <a:cubicBezTo>
                    <a:pt x="97" y="41"/>
                    <a:pt x="92" y="28"/>
                    <a:pt x="82" y="16"/>
                  </a:cubicBezTo>
                  <a:cubicBezTo>
                    <a:pt x="73" y="5"/>
                    <a:pt x="61" y="0"/>
                    <a:pt x="48" y="0"/>
                  </a:cubicBezTo>
                  <a:cubicBezTo>
                    <a:pt x="35" y="0"/>
                    <a:pt x="23" y="5"/>
                    <a:pt x="14" y="16"/>
                  </a:cubicBezTo>
                  <a:cubicBezTo>
                    <a:pt x="4" y="28"/>
                    <a:pt x="0" y="41"/>
                    <a:pt x="0" y="57"/>
                  </a:cubicBezTo>
                  <a:cubicBezTo>
                    <a:pt x="0" y="73"/>
                    <a:pt x="5" y="88"/>
                    <a:pt x="14" y="101"/>
                  </a:cubicBezTo>
                  <a:cubicBezTo>
                    <a:pt x="24" y="114"/>
                    <a:pt x="35" y="120"/>
                    <a:pt x="48" y="120"/>
                  </a:cubicBezTo>
                  <a:close/>
                  <a:moveTo>
                    <a:pt x="140" y="265"/>
                  </a:moveTo>
                  <a:cubicBezTo>
                    <a:pt x="148" y="271"/>
                    <a:pt x="155" y="274"/>
                    <a:pt x="161" y="274"/>
                  </a:cubicBezTo>
                  <a:cubicBezTo>
                    <a:pt x="162" y="275"/>
                    <a:pt x="162" y="275"/>
                    <a:pt x="162" y="275"/>
                  </a:cubicBezTo>
                  <a:cubicBezTo>
                    <a:pt x="264" y="273"/>
                    <a:pt x="264" y="273"/>
                    <a:pt x="264" y="273"/>
                  </a:cubicBezTo>
                  <a:cubicBezTo>
                    <a:pt x="283" y="273"/>
                    <a:pt x="293" y="265"/>
                    <a:pt x="292" y="250"/>
                  </a:cubicBezTo>
                  <a:cubicBezTo>
                    <a:pt x="292" y="235"/>
                    <a:pt x="282" y="228"/>
                    <a:pt x="263" y="228"/>
                  </a:cubicBezTo>
                  <a:cubicBezTo>
                    <a:pt x="169" y="230"/>
                    <a:pt x="169" y="230"/>
                    <a:pt x="169" y="230"/>
                  </a:cubicBezTo>
                  <a:cubicBezTo>
                    <a:pt x="169" y="230"/>
                    <a:pt x="169" y="230"/>
                    <a:pt x="169" y="230"/>
                  </a:cubicBezTo>
                  <a:cubicBezTo>
                    <a:pt x="71" y="149"/>
                    <a:pt x="71" y="149"/>
                    <a:pt x="71" y="149"/>
                  </a:cubicBezTo>
                  <a:cubicBezTo>
                    <a:pt x="70" y="150"/>
                    <a:pt x="70" y="150"/>
                    <a:pt x="70" y="150"/>
                  </a:cubicBezTo>
                  <a:cubicBezTo>
                    <a:pt x="66" y="143"/>
                    <a:pt x="58" y="139"/>
                    <a:pt x="47" y="139"/>
                  </a:cubicBezTo>
                  <a:cubicBezTo>
                    <a:pt x="29" y="139"/>
                    <a:pt x="20" y="149"/>
                    <a:pt x="20" y="168"/>
                  </a:cubicBezTo>
                  <a:cubicBezTo>
                    <a:pt x="20" y="423"/>
                    <a:pt x="20" y="423"/>
                    <a:pt x="20" y="423"/>
                  </a:cubicBezTo>
                  <a:cubicBezTo>
                    <a:pt x="60" y="422"/>
                    <a:pt x="60" y="422"/>
                    <a:pt x="60" y="422"/>
                  </a:cubicBezTo>
                  <a:cubicBezTo>
                    <a:pt x="214" y="422"/>
                    <a:pt x="214" y="422"/>
                    <a:pt x="214" y="422"/>
                  </a:cubicBezTo>
                  <a:cubicBezTo>
                    <a:pt x="214" y="609"/>
                    <a:pt x="214" y="609"/>
                    <a:pt x="214" y="609"/>
                  </a:cubicBezTo>
                  <a:cubicBezTo>
                    <a:pt x="214" y="628"/>
                    <a:pt x="223" y="638"/>
                    <a:pt x="241" y="638"/>
                  </a:cubicBezTo>
                  <a:cubicBezTo>
                    <a:pt x="260" y="638"/>
                    <a:pt x="269" y="628"/>
                    <a:pt x="269" y="609"/>
                  </a:cubicBezTo>
                  <a:cubicBezTo>
                    <a:pt x="269" y="391"/>
                    <a:pt x="269" y="391"/>
                    <a:pt x="269" y="391"/>
                  </a:cubicBezTo>
                  <a:cubicBezTo>
                    <a:pt x="269" y="391"/>
                    <a:pt x="269" y="391"/>
                    <a:pt x="269" y="391"/>
                  </a:cubicBezTo>
                  <a:cubicBezTo>
                    <a:pt x="268" y="375"/>
                    <a:pt x="258" y="366"/>
                    <a:pt x="239" y="366"/>
                  </a:cubicBezTo>
                  <a:cubicBezTo>
                    <a:pt x="75" y="366"/>
                    <a:pt x="75" y="366"/>
                    <a:pt x="75" y="366"/>
                  </a:cubicBezTo>
                  <a:cubicBezTo>
                    <a:pt x="75" y="211"/>
                    <a:pt x="75" y="211"/>
                    <a:pt x="75" y="211"/>
                  </a:cubicBezTo>
                  <a:lnTo>
                    <a:pt x="140" y="265"/>
                  </a:lnTo>
                  <a:close/>
                </a:path>
              </a:pathLst>
            </a:custGeom>
            <a:solidFill>
              <a:schemeClr val="tx2">
                <a:lumMod val="75000"/>
              </a:schemeClr>
            </a:solidFill>
            <a:ln w="9525">
              <a:noFill/>
              <a:round/>
              <a:headEnd/>
              <a:tailEnd/>
            </a:ln>
            <a:effectLst/>
          </p:spPr>
          <p:txBody>
            <a:bodyPr/>
            <a:lstStyle/>
            <a:p>
              <a:endParaRPr lang="en-GB" sz="700" dirty="0"/>
            </a:p>
          </p:txBody>
        </p:sp>
      </p:grpSp>
      <p:sp>
        <p:nvSpPr>
          <p:cNvPr id="3" name="Rectangle 2"/>
          <p:cNvSpPr/>
          <p:nvPr/>
        </p:nvSpPr>
        <p:spPr>
          <a:xfrm>
            <a:off x="4800600" y="1659796"/>
            <a:ext cx="4191001" cy="2308324"/>
          </a:xfrm>
          <a:prstGeom prst="rect">
            <a:avLst/>
          </a:prstGeom>
        </p:spPr>
        <p:txBody>
          <a:bodyPr wrap="square">
            <a:spAutoFit/>
          </a:bodyPr>
          <a:lstStyle/>
          <a:p>
            <a:r>
              <a:rPr lang="en-US" b="1" dirty="0" smtClean="0"/>
              <a:t>Challenges:</a:t>
            </a:r>
            <a:endParaRPr lang="en-US" b="1" dirty="0"/>
          </a:p>
          <a:p>
            <a:pPr marL="285750" lvl="0" indent="-285750">
              <a:buFont typeface="Arial" pitchFamily="34" charset="0"/>
              <a:buChar char="•"/>
            </a:pPr>
            <a:r>
              <a:rPr lang="en-US" dirty="0" smtClean="0"/>
              <a:t>Multiple systems = cut and paste nightmare</a:t>
            </a:r>
            <a:endParaRPr lang="en-US" dirty="0"/>
          </a:p>
          <a:p>
            <a:pPr marL="285750" lvl="0" indent="-285750">
              <a:buFont typeface="Arial" pitchFamily="34" charset="0"/>
              <a:buChar char="•"/>
            </a:pPr>
            <a:r>
              <a:rPr lang="en-US" dirty="0" smtClean="0"/>
              <a:t>Excel scalability limited and error prone</a:t>
            </a:r>
            <a:endParaRPr lang="en-US" dirty="0"/>
          </a:p>
          <a:p>
            <a:pPr marL="285750" lvl="0" indent="-285750">
              <a:buFont typeface="Arial" pitchFamily="34" charset="0"/>
              <a:buChar char="•"/>
            </a:pPr>
            <a:r>
              <a:rPr lang="en-US" dirty="0" smtClean="0"/>
              <a:t>Limited “math” support for </a:t>
            </a:r>
            <a:r>
              <a:rPr lang="en-US" dirty="0" err="1" smtClean="0"/>
              <a:t>algos</a:t>
            </a:r>
            <a:endParaRPr lang="en-US" dirty="0" smtClean="0"/>
          </a:p>
          <a:p>
            <a:pPr marL="285750" lvl="0" indent="-285750">
              <a:buFont typeface="Arial" pitchFamily="34" charset="0"/>
              <a:buChar char="•"/>
            </a:pPr>
            <a:r>
              <a:rPr lang="en-US" dirty="0" smtClean="0"/>
              <a:t>Back testing is hard</a:t>
            </a:r>
          </a:p>
          <a:p>
            <a:pPr marL="285750" lvl="0" indent="-285750">
              <a:buFont typeface="Arial" pitchFamily="34" charset="0"/>
              <a:buChar char="•"/>
            </a:pPr>
            <a:endParaRPr lang="en-US" dirty="0"/>
          </a:p>
        </p:txBody>
      </p:sp>
      <p:sp>
        <p:nvSpPr>
          <p:cNvPr id="7" name="Rectangle 6"/>
          <p:cNvSpPr/>
          <p:nvPr/>
        </p:nvSpPr>
        <p:spPr>
          <a:xfrm>
            <a:off x="295002" y="1196218"/>
            <a:ext cx="2313454" cy="369332"/>
          </a:xfrm>
          <a:prstGeom prst="rect">
            <a:avLst/>
          </a:prstGeom>
        </p:spPr>
        <p:txBody>
          <a:bodyPr wrap="none">
            <a:spAutoFit/>
          </a:bodyPr>
          <a:lstStyle/>
          <a:p>
            <a:r>
              <a:rPr lang="en-US" b="1" dirty="0" smtClean="0"/>
              <a:t>Human-in-the-Loop</a:t>
            </a:r>
            <a:endParaRPr lang="en-US" b="1" dirty="0"/>
          </a:p>
        </p:txBody>
      </p:sp>
      <p:pic>
        <p:nvPicPr>
          <p:cNvPr id="33" name="Picture 32"/>
          <p:cNvPicPr/>
          <p:nvPr/>
        </p:nvPicPr>
        <p:blipFill rotWithShape="1">
          <a:blip r:embed="rId3" cstate="print"/>
          <a:srcRect r="85292"/>
          <a:stretch/>
        </p:blipFill>
        <p:spPr bwMode="auto">
          <a:xfrm>
            <a:off x="264777" y="3657600"/>
            <a:ext cx="930052" cy="2095500"/>
          </a:xfrm>
          <a:prstGeom prst="rect">
            <a:avLst/>
          </a:prstGeom>
          <a:noFill/>
          <a:ln w="9525">
            <a:noFill/>
            <a:miter lim="800000"/>
            <a:headEnd/>
            <a:tailEnd/>
          </a:ln>
        </p:spPr>
      </p:pic>
      <p:pic>
        <p:nvPicPr>
          <p:cNvPr id="35" name="Picture 6"/>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819400" y="4268675"/>
            <a:ext cx="1107070" cy="8605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6" name="Picture 7"/>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l="18884" t="46230" b="-2"/>
          <a:stretch/>
        </p:blipFill>
        <p:spPr bwMode="auto">
          <a:xfrm>
            <a:off x="3512470" y="5025838"/>
            <a:ext cx="828000" cy="17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37" name="Elbow Connector 36"/>
          <p:cNvCxnSpPr>
            <a:stCxn id="33" idx="3"/>
            <a:endCxn id="42" idx="1"/>
          </p:cNvCxnSpPr>
          <p:nvPr/>
        </p:nvCxnSpPr>
        <p:spPr>
          <a:xfrm>
            <a:off x="1194829" y="4705350"/>
            <a:ext cx="395779" cy="638"/>
          </a:xfrm>
          <a:prstGeom prst="bentConnector3">
            <a:avLst>
              <a:gd name="adj1" fmla="val 50000"/>
            </a:avLst>
          </a:prstGeom>
          <a:ln w="12700">
            <a:solidFill>
              <a:schemeClr val="tx1"/>
            </a:solidFill>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38" name="Elbow Connector 37"/>
          <p:cNvCxnSpPr>
            <a:stCxn id="42" idx="3"/>
            <a:endCxn id="35" idx="1"/>
          </p:cNvCxnSpPr>
          <p:nvPr/>
        </p:nvCxnSpPr>
        <p:spPr>
          <a:xfrm flipV="1">
            <a:off x="2500893" y="4698962"/>
            <a:ext cx="318507" cy="7026"/>
          </a:xfrm>
          <a:prstGeom prst="bentConnector3">
            <a:avLst>
              <a:gd name="adj1" fmla="val 50000"/>
            </a:avLst>
          </a:prstGeom>
          <a:ln w="12700">
            <a:solidFill>
              <a:schemeClr val="tx1"/>
            </a:solidFill>
            <a:headEnd type="stealth"/>
            <a:tailEnd type="stealth"/>
          </a:ln>
        </p:spPr>
        <p:style>
          <a:lnRef idx="1">
            <a:schemeClr val="accent1"/>
          </a:lnRef>
          <a:fillRef idx="0">
            <a:schemeClr val="accent1"/>
          </a:fillRef>
          <a:effectRef idx="0">
            <a:schemeClr val="accent1"/>
          </a:effectRef>
          <a:fontRef idx="minor">
            <a:schemeClr val="tx1"/>
          </a:fontRef>
        </p:style>
      </p:cxnSp>
      <p:grpSp>
        <p:nvGrpSpPr>
          <p:cNvPr id="39" name="Group 38"/>
          <p:cNvGrpSpPr/>
          <p:nvPr/>
        </p:nvGrpSpPr>
        <p:grpSpPr>
          <a:xfrm>
            <a:off x="2080856" y="5764766"/>
            <a:ext cx="1016523" cy="892373"/>
            <a:chOff x="3663815" y="1929305"/>
            <a:chExt cx="757142" cy="664671"/>
          </a:xfrm>
        </p:grpSpPr>
        <p:pic>
          <p:nvPicPr>
            <p:cNvPr id="40" name="Picture 52" descr="computer"/>
            <p:cNvPicPr>
              <a:picLocks noChangeAspect="1" noChangeArrowheads="1"/>
            </p:cNvPicPr>
            <p:nvPr/>
          </p:nvPicPr>
          <p:blipFill>
            <a:blip r:embed="rId8" cstate="print"/>
            <a:srcRect/>
            <a:stretch>
              <a:fillRect/>
            </a:stretch>
          </p:blipFill>
          <p:spPr bwMode="auto">
            <a:xfrm>
              <a:off x="3938340" y="1952990"/>
              <a:ext cx="482617" cy="336776"/>
            </a:xfrm>
            <a:prstGeom prst="rect">
              <a:avLst/>
            </a:prstGeom>
            <a:noFill/>
            <a:ln w="6350" cap="flat" cmpd="sng" algn="ctr">
              <a:noFill/>
              <a:prstDash val="solid"/>
              <a:round/>
              <a:headEnd type="none" w="med" len="med"/>
              <a:tailEnd type="none" w="med" len="med"/>
            </a:ln>
            <a:effectLst>
              <a:innerShdw blurRad="342900">
                <a:prstClr val="black">
                  <a:alpha val="30000"/>
                </a:prstClr>
              </a:innerShdw>
            </a:effectLst>
          </p:spPr>
        </p:pic>
        <p:sp>
          <p:nvSpPr>
            <p:cNvPr id="41" name="Freeform 55"/>
            <p:cNvSpPr>
              <a:spLocks noEditPoints="1"/>
            </p:cNvSpPr>
            <p:nvPr/>
          </p:nvSpPr>
          <p:spPr bwMode="auto">
            <a:xfrm>
              <a:off x="3663815" y="1929305"/>
              <a:ext cx="403483" cy="664671"/>
            </a:xfrm>
            <a:custGeom>
              <a:avLst/>
              <a:gdLst/>
              <a:ahLst/>
              <a:cxnLst>
                <a:cxn ang="0">
                  <a:pos x="48" y="120"/>
                </a:cxn>
                <a:cxn ang="0">
                  <a:pos x="82" y="101"/>
                </a:cxn>
                <a:cxn ang="0">
                  <a:pos x="97" y="57"/>
                </a:cxn>
                <a:cxn ang="0">
                  <a:pos x="82" y="16"/>
                </a:cxn>
                <a:cxn ang="0">
                  <a:pos x="48" y="0"/>
                </a:cxn>
                <a:cxn ang="0">
                  <a:pos x="14" y="16"/>
                </a:cxn>
                <a:cxn ang="0">
                  <a:pos x="0" y="57"/>
                </a:cxn>
                <a:cxn ang="0">
                  <a:pos x="14" y="101"/>
                </a:cxn>
                <a:cxn ang="0">
                  <a:pos x="48" y="120"/>
                </a:cxn>
                <a:cxn ang="0">
                  <a:pos x="140" y="265"/>
                </a:cxn>
                <a:cxn ang="0">
                  <a:pos x="161" y="274"/>
                </a:cxn>
                <a:cxn ang="0">
                  <a:pos x="162" y="275"/>
                </a:cxn>
                <a:cxn ang="0">
                  <a:pos x="264" y="273"/>
                </a:cxn>
                <a:cxn ang="0">
                  <a:pos x="292" y="250"/>
                </a:cxn>
                <a:cxn ang="0">
                  <a:pos x="263" y="228"/>
                </a:cxn>
                <a:cxn ang="0">
                  <a:pos x="169" y="230"/>
                </a:cxn>
                <a:cxn ang="0">
                  <a:pos x="169" y="230"/>
                </a:cxn>
                <a:cxn ang="0">
                  <a:pos x="71" y="149"/>
                </a:cxn>
                <a:cxn ang="0">
                  <a:pos x="70" y="150"/>
                </a:cxn>
                <a:cxn ang="0">
                  <a:pos x="47" y="139"/>
                </a:cxn>
                <a:cxn ang="0">
                  <a:pos x="20" y="168"/>
                </a:cxn>
                <a:cxn ang="0">
                  <a:pos x="20" y="423"/>
                </a:cxn>
                <a:cxn ang="0">
                  <a:pos x="60" y="422"/>
                </a:cxn>
                <a:cxn ang="0">
                  <a:pos x="214" y="422"/>
                </a:cxn>
                <a:cxn ang="0">
                  <a:pos x="214" y="609"/>
                </a:cxn>
                <a:cxn ang="0">
                  <a:pos x="241" y="638"/>
                </a:cxn>
                <a:cxn ang="0">
                  <a:pos x="269" y="609"/>
                </a:cxn>
                <a:cxn ang="0">
                  <a:pos x="269" y="391"/>
                </a:cxn>
                <a:cxn ang="0">
                  <a:pos x="269" y="391"/>
                </a:cxn>
                <a:cxn ang="0">
                  <a:pos x="239" y="366"/>
                </a:cxn>
                <a:cxn ang="0">
                  <a:pos x="75" y="366"/>
                </a:cxn>
                <a:cxn ang="0">
                  <a:pos x="75" y="211"/>
                </a:cxn>
                <a:cxn ang="0">
                  <a:pos x="140" y="265"/>
                </a:cxn>
              </a:cxnLst>
              <a:rect l="0" t="0" r="r" b="b"/>
              <a:pathLst>
                <a:path w="293" h="638">
                  <a:moveTo>
                    <a:pt x="48" y="120"/>
                  </a:moveTo>
                  <a:cubicBezTo>
                    <a:pt x="61" y="120"/>
                    <a:pt x="73" y="114"/>
                    <a:pt x="82" y="101"/>
                  </a:cubicBezTo>
                  <a:cubicBezTo>
                    <a:pt x="92" y="88"/>
                    <a:pt x="97" y="73"/>
                    <a:pt x="97" y="57"/>
                  </a:cubicBezTo>
                  <a:cubicBezTo>
                    <a:pt x="97" y="41"/>
                    <a:pt x="92" y="28"/>
                    <a:pt x="82" y="16"/>
                  </a:cubicBezTo>
                  <a:cubicBezTo>
                    <a:pt x="73" y="5"/>
                    <a:pt x="61" y="0"/>
                    <a:pt x="48" y="0"/>
                  </a:cubicBezTo>
                  <a:cubicBezTo>
                    <a:pt x="35" y="0"/>
                    <a:pt x="23" y="5"/>
                    <a:pt x="14" y="16"/>
                  </a:cubicBezTo>
                  <a:cubicBezTo>
                    <a:pt x="4" y="28"/>
                    <a:pt x="0" y="41"/>
                    <a:pt x="0" y="57"/>
                  </a:cubicBezTo>
                  <a:cubicBezTo>
                    <a:pt x="0" y="73"/>
                    <a:pt x="5" y="88"/>
                    <a:pt x="14" y="101"/>
                  </a:cubicBezTo>
                  <a:cubicBezTo>
                    <a:pt x="24" y="114"/>
                    <a:pt x="35" y="120"/>
                    <a:pt x="48" y="120"/>
                  </a:cubicBezTo>
                  <a:close/>
                  <a:moveTo>
                    <a:pt x="140" y="265"/>
                  </a:moveTo>
                  <a:cubicBezTo>
                    <a:pt x="148" y="271"/>
                    <a:pt x="155" y="274"/>
                    <a:pt x="161" y="274"/>
                  </a:cubicBezTo>
                  <a:cubicBezTo>
                    <a:pt x="162" y="275"/>
                    <a:pt x="162" y="275"/>
                    <a:pt x="162" y="275"/>
                  </a:cubicBezTo>
                  <a:cubicBezTo>
                    <a:pt x="264" y="273"/>
                    <a:pt x="264" y="273"/>
                    <a:pt x="264" y="273"/>
                  </a:cubicBezTo>
                  <a:cubicBezTo>
                    <a:pt x="283" y="273"/>
                    <a:pt x="293" y="265"/>
                    <a:pt x="292" y="250"/>
                  </a:cubicBezTo>
                  <a:cubicBezTo>
                    <a:pt x="292" y="235"/>
                    <a:pt x="282" y="228"/>
                    <a:pt x="263" y="228"/>
                  </a:cubicBezTo>
                  <a:cubicBezTo>
                    <a:pt x="169" y="230"/>
                    <a:pt x="169" y="230"/>
                    <a:pt x="169" y="230"/>
                  </a:cubicBezTo>
                  <a:cubicBezTo>
                    <a:pt x="169" y="230"/>
                    <a:pt x="169" y="230"/>
                    <a:pt x="169" y="230"/>
                  </a:cubicBezTo>
                  <a:cubicBezTo>
                    <a:pt x="71" y="149"/>
                    <a:pt x="71" y="149"/>
                    <a:pt x="71" y="149"/>
                  </a:cubicBezTo>
                  <a:cubicBezTo>
                    <a:pt x="70" y="150"/>
                    <a:pt x="70" y="150"/>
                    <a:pt x="70" y="150"/>
                  </a:cubicBezTo>
                  <a:cubicBezTo>
                    <a:pt x="66" y="143"/>
                    <a:pt x="58" y="139"/>
                    <a:pt x="47" y="139"/>
                  </a:cubicBezTo>
                  <a:cubicBezTo>
                    <a:pt x="29" y="139"/>
                    <a:pt x="20" y="149"/>
                    <a:pt x="20" y="168"/>
                  </a:cubicBezTo>
                  <a:cubicBezTo>
                    <a:pt x="20" y="423"/>
                    <a:pt x="20" y="423"/>
                    <a:pt x="20" y="423"/>
                  </a:cubicBezTo>
                  <a:cubicBezTo>
                    <a:pt x="60" y="422"/>
                    <a:pt x="60" y="422"/>
                    <a:pt x="60" y="422"/>
                  </a:cubicBezTo>
                  <a:cubicBezTo>
                    <a:pt x="214" y="422"/>
                    <a:pt x="214" y="422"/>
                    <a:pt x="214" y="422"/>
                  </a:cubicBezTo>
                  <a:cubicBezTo>
                    <a:pt x="214" y="609"/>
                    <a:pt x="214" y="609"/>
                    <a:pt x="214" y="609"/>
                  </a:cubicBezTo>
                  <a:cubicBezTo>
                    <a:pt x="214" y="628"/>
                    <a:pt x="223" y="638"/>
                    <a:pt x="241" y="638"/>
                  </a:cubicBezTo>
                  <a:cubicBezTo>
                    <a:pt x="260" y="638"/>
                    <a:pt x="269" y="628"/>
                    <a:pt x="269" y="609"/>
                  </a:cubicBezTo>
                  <a:cubicBezTo>
                    <a:pt x="269" y="391"/>
                    <a:pt x="269" y="391"/>
                    <a:pt x="269" y="391"/>
                  </a:cubicBezTo>
                  <a:cubicBezTo>
                    <a:pt x="269" y="391"/>
                    <a:pt x="269" y="391"/>
                    <a:pt x="269" y="391"/>
                  </a:cubicBezTo>
                  <a:cubicBezTo>
                    <a:pt x="268" y="375"/>
                    <a:pt x="258" y="366"/>
                    <a:pt x="239" y="366"/>
                  </a:cubicBezTo>
                  <a:cubicBezTo>
                    <a:pt x="75" y="366"/>
                    <a:pt x="75" y="366"/>
                    <a:pt x="75" y="366"/>
                  </a:cubicBezTo>
                  <a:cubicBezTo>
                    <a:pt x="75" y="211"/>
                    <a:pt x="75" y="211"/>
                    <a:pt x="75" y="211"/>
                  </a:cubicBezTo>
                  <a:lnTo>
                    <a:pt x="140" y="265"/>
                  </a:lnTo>
                  <a:close/>
                </a:path>
              </a:pathLst>
            </a:custGeom>
            <a:solidFill>
              <a:schemeClr val="tx2">
                <a:lumMod val="75000"/>
              </a:schemeClr>
            </a:solidFill>
            <a:ln w="9525">
              <a:noFill/>
              <a:round/>
              <a:headEnd/>
              <a:tailEnd/>
            </a:ln>
            <a:effectLst/>
          </p:spPr>
          <p:txBody>
            <a:bodyPr/>
            <a:lstStyle/>
            <a:p>
              <a:endParaRPr lang="en-GB" sz="700" dirty="0"/>
            </a:p>
          </p:txBody>
        </p:sp>
      </p:grpSp>
      <p:pic>
        <p:nvPicPr>
          <p:cNvPr id="42" name="Picture 2" descr="http://www.duke.edu/~charvey/Classes/ba350/optval/ov18.gif"/>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590608" y="4250845"/>
            <a:ext cx="910285" cy="910285"/>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43" name="TextBox 42"/>
          <p:cNvSpPr txBox="1"/>
          <p:nvPr/>
        </p:nvSpPr>
        <p:spPr>
          <a:xfrm>
            <a:off x="1440382" y="5113499"/>
            <a:ext cx="1226618" cy="600164"/>
          </a:xfrm>
          <a:prstGeom prst="rect">
            <a:avLst/>
          </a:prstGeom>
          <a:noFill/>
        </p:spPr>
        <p:txBody>
          <a:bodyPr wrap="none" rtlCol="0">
            <a:spAutoFit/>
          </a:bodyPr>
          <a:lstStyle/>
          <a:p>
            <a:pPr algn="ctr"/>
            <a:r>
              <a:rPr lang="en-US" sz="1100" dirty="0" smtClean="0">
                <a:latin typeface="Arial" pitchFamily="34" charset="0"/>
                <a:cs typeface="Arial" pitchFamily="34" charset="0"/>
              </a:rPr>
              <a:t>Trading Strategy</a:t>
            </a:r>
          </a:p>
          <a:p>
            <a:pPr algn="ctr"/>
            <a:r>
              <a:rPr lang="en-US" sz="1100" dirty="0" smtClean="0">
                <a:latin typeface="Arial" pitchFamily="34" charset="0"/>
                <a:cs typeface="Arial" pitchFamily="34" charset="0"/>
              </a:rPr>
              <a:t> (algorithm)</a:t>
            </a:r>
          </a:p>
          <a:p>
            <a:pPr algn="ctr"/>
            <a:r>
              <a:rPr lang="en-US" sz="1100" dirty="0" smtClean="0">
                <a:latin typeface="Arial" pitchFamily="34" charset="0"/>
                <a:cs typeface="Arial" pitchFamily="34" charset="0"/>
              </a:rPr>
              <a:t>(C/C++, JAVA)</a:t>
            </a:r>
            <a:endParaRPr lang="en-US" sz="1100" dirty="0">
              <a:latin typeface="Arial" pitchFamily="34" charset="0"/>
              <a:cs typeface="Arial" pitchFamily="34" charset="0"/>
            </a:endParaRPr>
          </a:p>
        </p:txBody>
      </p:sp>
      <p:sp>
        <p:nvSpPr>
          <p:cNvPr id="44" name="Right Arrow 43"/>
          <p:cNvSpPr/>
          <p:nvPr/>
        </p:nvSpPr>
        <p:spPr>
          <a:xfrm rot="7844874">
            <a:off x="2984055" y="5339376"/>
            <a:ext cx="507032" cy="211207"/>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smtClean="0">
              <a:latin typeface="Arial" pitchFamily="34" charset="0"/>
              <a:cs typeface="Arial" pitchFamily="34" charset="0"/>
            </a:endParaRPr>
          </a:p>
        </p:txBody>
      </p:sp>
      <p:sp>
        <p:nvSpPr>
          <p:cNvPr id="45" name="TextBox 44"/>
          <p:cNvSpPr txBox="1"/>
          <p:nvPr/>
        </p:nvSpPr>
        <p:spPr>
          <a:xfrm>
            <a:off x="3218407" y="5444979"/>
            <a:ext cx="990977" cy="430887"/>
          </a:xfrm>
          <a:prstGeom prst="rect">
            <a:avLst/>
          </a:prstGeom>
          <a:noFill/>
        </p:spPr>
        <p:txBody>
          <a:bodyPr wrap="none" rtlCol="0">
            <a:spAutoFit/>
          </a:bodyPr>
          <a:lstStyle/>
          <a:p>
            <a:pPr algn="ctr"/>
            <a:r>
              <a:rPr lang="en-US" sz="1100" dirty="0" smtClean="0">
                <a:latin typeface="Arial" pitchFamily="34" charset="0"/>
                <a:cs typeface="Arial" pitchFamily="34" charset="0"/>
              </a:rPr>
              <a:t>Monitoring</a:t>
            </a:r>
          </a:p>
          <a:p>
            <a:pPr algn="ctr"/>
            <a:r>
              <a:rPr lang="en-US" sz="1100" dirty="0" smtClean="0">
                <a:latin typeface="Arial" pitchFamily="34" charset="0"/>
                <a:cs typeface="Arial" pitchFamily="34" charset="0"/>
              </a:rPr>
              <a:t>Performance</a:t>
            </a:r>
            <a:endParaRPr lang="en-US" sz="1100" dirty="0">
              <a:latin typeface="Arial" pitchFamily="34" charset="0"/>
              <a:cs typeface="Arial" pitchFamily="34" charset="0"/>
            </a:endParaRPr>
          </a:p>
        </p:txBody>
      </p:sp>
      <p:sp>
        <p:nvSpPr>
          <p:cNvPr id="13" name="Rectangle 12"/>
          <p:cNvSpPr/>
          <p:nvPr/>
        </p:nvSpPr>
        <p:spPr>
          <a:xfrm>
            <a:off x="4800601" y="3862625"/>
            <a:ext cx="4374592" cy="1754326"/>
          </a:xfrm>
          <a:prstGeom prst="rect">
            <a:avLst/>
          </a:prstGeom>
        </p:spPr>
        <p:txBody>
          <a:bodyPr wrap="square">
            <a:spAutoFit/>
          </a:bodyPr>
          <a:lstStyle/>
          <a:p>
            <a:r>
              <a:rPr lang="en-US" b="1" dirty="0" smtClean="0"/>
              <a:t>Challenges:</a:t>
            </a:r>
            <a:endParaRPr lang="en-US" b="1" dirty="0"/>
          </a:p>
          <a:p>
            <a:pPr marL="285750" lvl="0" indent="-285750">
              <a:buFont typeface="Arial" pitchFamily="34" charset="0"/>
              <a:buChar char="•"/>
            </a:pPr>
            <a:r>
              <a:rPr lang="en-US" dirty="0" smtClean="0"/>
              <a:t>Algorithmic complexity increasing</a:t>
            </a:r>
            <a:endParaRPr lang="en-US" dirty="0"/>
          </a:p>
          <a:p>
            <a:pPr marL="285750" lvl="0" indent="-285750">
              <a:buFont typeface="Arial" pitchFamily="34" charset="0"/>
              <a:buChar char="•"/>
            </a:pPr>
            <a:r>
              <a:rPr lang="en-US" dirty="0" smtClean="0"/>
              <a:t>Long development </a:t>
            </a:r>
            <a:r>
              <a:rPr lang="en-US" dirty="0"/>
              <a:t>time</a:t>
            </a:r>
          </a:p>
          <a:p>
            <a:pPr marL="285750" lvl="0" indent="-285750">
              <a:buFont typeface="Arial" pitchFamily="34" charset="0"/>
              <a:buChar char="•"/>
            </a:pPr>
            <a:r>
              <a:rPr lang="en-US" dirty="0"/>
              <a:t>Limited “math” support for </a:t>
            </a:r>
            <a:r>
              <a:rPr lang="en-US" dirty="0" err="1" smtClean="0"/>
              <a:t>algos</a:t>
            </a:r>
            <a:endParaRPr lang="en-US" dirty="0" smtClean="0"/>
          </a:p>
          <a:p>
            <a:pPr marL="285750" lvl="0" indent="-285750">
              <a:buFont typeface="Arial" pitchFamily="34" charset="0"/>
              <a:buChar char="•"/>
            </a:pPr>
            <a:r>
              <a:rPr lang="en-US" dirty="0" smtClean="0"/>
              <a:t>Customization through programming</a:t>
            </a:r>
          </a:p>
          <a:p>
            <a:pPr marL="285750" lvl="0" indent="-285750">
              <a:buFont typeface="Arial" pitchFamily="34" charset="0"/>
              <a:buChar char="•"/>
            </a:pPr>
            <a:r>
              <a:rPr lang="en-US" dirty="0" smtClean="0"/>
              <a:t>Back testing is hard</a:t>
            </a:r>
            <a:endParaRPr lang="en-US" dirty="0"/>
          </a:p>
        </p:txBody>
      </p:sp>
      <p:sp>
        <p:nvSpPr>
          <p:cNvPr id="50" name="Rectangle 49"/>
          <p:cNvSpPr/>
          <p:nvPr/>
        </p:nvSpPr>
        <p:spPr>
          <a:xfrm>
            <a:off x="358645" y="3733800"/>
            <a:ext cx="3330848" cy="369332"/>
          </a:xfrm>
          <a:prstGeom prst="rect">
            <a:avLst/>
          </a:prstGeom>
        </p:spPr>
        <p:txBody>
          <a:bodyPr wrap="none">
            <a:spAutoFit/>
          </a:bodyPr>
          <a:lstStyle/>
          <a:p>
            <a:r>
              <a:rPr lang="en-US" b="1" dirty="0" smtClean="0"/>
              <a:t>Desktop Algorithmic Trading</a:t>
            </a:r>
            <a:endParaRPr lang="en-US" b="1" dirty="0"/>
          </a:p>
        </p:txBody>
      </p:sp>
      <p:sp>
        <p:nvSpPr>
          <p:cNvPr id="4" name="Rectangle 3"/>
          <p:cNvSpPr/>
          <p:nvPr/>
        </p:nvSpPr>
        <p:spPr>
          <a:xfrm>
            <a:off x="426675" y="2286000"/>
            <a:ext cx="606256" cy="338554"/>
          </a:xfrm>
          <a:prstGeom prst="rect">
            <a:avLst/>
          </a:prstGeom>
          <a:solidFill>
            <a:srgbClr val="FFC000"/>
          </a:solidFill>
        </p:spPr>
        <p:txBody>
          <a:bodyPr wrap="none">
            <a:spAutoFit/>
          </a:bodyPr>
          <a:lstStyle/>
          <a:p>
            <a:pPr algn="ctr"/>
            <a:r>
              <a:rPr lang="en-US" sz="800" dirty="0" smtClean="0"/>
              <a:t>Historical</a:t>
            </a:r>
          </a:p>
          <a:p>
            <a:pPr algn="ctr"/>
            <a:r>
              <a:rPr lang="en-US" sz="800" dirty="0" smtClean="0"/>
              <a:t>Data</a:t>
            </a:r>
            <a:endParaRPr lang="en-US" sz="800" dirty="0"/>
          </a:p>
        </p:txBody>
      </p:sp>
      <p:sp>
        <p:nvSpPr>
          <p:cNvPr id="46" name="Rectangle 45"/>
          <p:cNvSpPr/>
          <p:nvPr/>
        </p:nvSpPr>
        <p:spPr>
          <a:xfrm>
            <a:off x="457199" y="4724400"/>
            <a:ext cx="667687" cy="338554"/>
          </a:xfrm>
          <a:prstGeom prst="rect">
            <a:avLst/>
          </a:prstGeom>
          <a:solidFill>
            <a:srgbClr val="FFC000"/>
          </a:solidFill>
        </p:spPr>
        <p:txBody>
          <a:bodyPr wrap="square">
            <a:spAutoFit/>
          </a:bodyPr>
          <a:lstStyle/>
          <a:p>
            <a:pPr algn="ctr"/>
            <a:r>
              <a:rPr lang="en-US" sz="800" dirty="0" smtClean="0"/>
              <a:t>Historical</a:t>
            </a:r>
          </a:p>
          <a:p>
            <a:pPr algn="ctr"/>
            <a:r>
              <a:rPr lang="en-US" sz="800" dirty="0" smtClean="0"/>
              <a:t>Data</a:t>
            </a:r>
            <a:endParaRPr lang="en-US" sz="800" dirty="0"/>
          </a:p>
        </p:txBody>
      </p:sp>
      <p:pic>
        <p:nvPicPr>
          <p:cNvPr id="47" name="Picture 2"/>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3969153" y="2808886"/>
            <a:ext cx="712647" cy="1663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 name="Picture 2"/>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3713895" y="5247192"/>
            <a:ext cx="712647" cy="1663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35995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3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2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3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02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02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35"/>
                                        </p:tgtEl>
                                        <p:attrNameLst>
                                          <p:attrName>style.visibility</p:attrName>
                                        </p:attrNameLst>
                                      </p:cBhvr>
                                      <p:to>
                                        <p:strVal val="visible"/>
                                      </p:to>
                                    </p:set>
                                    <p:animEffect transition="in" filter="fade">
                                      <p:cBhvr>
                                        <p:cTn id="35" dur="500"/>
                                        <p:tgtEl>
                                          <p:spTgt spid="35"/>
                                        </p:tgtEl>
                                      </p:cBhvr>
                                    </p:animEffect>
                                  </p:childTnLst>
                                </p:cTn>
                              </p:par>
                              <p:par>
                                <p:cTn id="36" presetID="10" presetClass="entr" presetSubtype="0" fill="hold" nodeType="withEffect">
                                  <p:stCondLst>
                                    <p:cond delay="0"/>
                                  </p:stCondLst>
                                  <p:childTnLst>
                                    <p:set>
                                      <p:cBhvr>
                                        <p:cTn id="37" dur="1" fill="hold">
                                          <p:stCondLst>
                                            <p:cond delay="0"/>
                                          </p:stCondLst>
                                        </p:cTn>
                                        <p:tgtEl>
                                          <p:spTgt spid="36"/>
                                        </p:tgtEl>
                                        <p:attrNameLst>
                                          <p:attrName>style.visibility</p:attrName>
                                        </p:attrNameLst>
                                      </p:cBhvr>
                                      <p:to>
                                        <p:strVal val="visible"/>
                                      </p:to>
                                    </p:set>
                                    <p:animEffect transition="in" filter="fade">
                                      <p:cBhvr>
                                        <p:cTn id="38" dur="500"/>
                                        <p:tgtEl>
                                          <p:spTgt spid="36"/>
                                        </p:tgtEl>
                                      </p:cBhvr>
                                    </p:animEffect>
                                  </p:childTnLst>
                                </p:cTn>
                              </p:par>
                              <p:par>
                                <p:cTn id="39" presetID="10" presetClass="entr" presetSubtype="0" fill="hold" nodeType="withEffect">
                                  <p:stCondLst>
                                    <p:cond delay="0"/>
                                  </p:stCondLst>
                                  <p:childTnLst>
                                    <p:set>
                                      <p:cBhvr>
                                        <p:cTn id="40" dur="1" fill="hold">
                                          <p:stCondLst>
                                            <p:cond delay="0"/>
                                          </p:stCondLst>
                                        </p:cTn>
                                        <p:tgtEl>
                                          <p:spTgt spid="37"/>
                                        </p:tgtEl>
                                        <p:attrNameLst>
                                          <p:attrName>style.visibility</p:attrName>
                                        </p:attrNameLst>
                                      </p:cBhvr>
                                      <p:to>
                                        <p:strVal val="visible"/>
                                      </p:to>
                                    </p:set>
                                    <p:animEffect transition="in" filter="fade">
                                      <p:cBhvr>
                                        <p:cTn id="41" dur="500"/>
                                        <p:tgtEl>
                                          <p:spTgt spid="37"/>
                                        </p:tgtEl>
                                      </p:cBhvr>
                                    </p:animEffect>
                                  </p:childTnLst>
                                </p:cTn>
                              </p:par>
                              <p:par>
                                <p:cTn id="42" presetID="10" presetClass="entr" presetSubtype="0" fill="hold" nodeType="withEffect">
                                  <p:stCondLst>
                                    <p:cond delay="0"/>
                                  </p:stCondLst>
                                  <p:childTnLst>
                                    <p:set>
                                      <p:cBhvr>
                                        <p:cTn id="43" dur="1" fill="hold">
                                          <p:stCondLst>
                                            <p:cond delay="0"/>
                                          </p:stCondLst>
                                        </p:cTn>
                                        <p:tgtEl>
                                          <p:spTgt spid="38"/>
                                        </p:tgtEl>
                                        <p:attrNameLst>
                                          <p:attrName>style.visibility</p:attrName>
                                        </p:attrNameLst>
                                      </p:cBhvr>
                                      <p:to>
                                        <p:strVal val="visible"/>
                                      </p:to>
                                    </p:set>
                                    <p:animEffect transition="in" filter="fade">
                                      <p:cBhvr>
                                        <p:cTn id="44" dur="500"/>
                                        <p:tgtEl>
                                          <p:spTgt spid="38"/>
                                        </p:tgtEl>
                                      </p:cBhvr>
                                    </p:animEffect>
                                  </p:childTnLst>
                                </p:cTn>
                              </p:par>
                              <p:par>
                                <p:cTn id="45" presetID="10" presetClass="entr" presetSubtype="0" fill="hold" nodeType="withEffect">
                                  <p:stCondLst>
                                    <p:cond delay="0"/>
                                  </p:stCondLst>
                                  <p:childTnLst>
                                    <p:set>
                                      <p:cBhvr>
                                        <p:cTn id="46" dur="1" fill="hold">
                                          <p:stCondLst>
                                            <p:cond delay="0"/>
                                          </p:stCondLst>
                                        </p:cTn>
                                        <p:tgtEl>
                                          <p:spTgt spid="39"/>
                                        </p:tgtEl>
                                        <p:attrNameLst>
                                          <p:attrName>style.visibility</p:attrName>
                                        </p:attrNameLst>
                                      </p:cBhvr>
                                      <p:to>
                                        <p:strVal val="visible"/>
                                      </p:to>
                                    </p:set>
                                    <p:animEffect transition="in" filter="fade">
                                      <p:cBhvr>
                                        <p:cTn id="47" dur="500"/>
                                        <p:tgtEl>
                                          <p:spTgt spid="39"/>
                                        </p:tgtEl>
                                      </p:cBhvr>
                                    </p:animEffect>
                                  </p:childTnLst>
                                </p:cTn>
                              </p:par>
                              <p:par>
                                <p:cTn id="48" presetID="10" presetClass="entr" presetSubtype="0" fill="hold" nodeType="withEffect">
                                  <p:stCondLst>
                                    <p:cond delay="0"/>
                                  </p:stCondLst>
                                  <p:childTnLst>
                                    <p:set>
                                      <p:cBhvr>
                                        <p:cTn id="49" dur="1" fill="hold">
                                          <p:stCondLst>
                                            <p:cond delay="0"/>
                                          </p:stCondLst>
                                        </p:cTn>
                                        <p:tgtEl>
                                          <p:spTgt spid="42"/>
                                        </p:tgtEl>
                                        <p:attrNameLst>
                                          <p:attrName>style.visibility</p:attrName>
                                        </p:attrNameLst>
                                      </p:cBhvr>
                                      <p:to>
                                        <p:strVal val="visible"/>
                                      </p:to>
                                    </p:set>
                                    <p:animEffect transition="in" filter="fade">
                                      <p:cBhvr>
                                        <p:cTn id="50" dur="500"/>
                                        <p:tgtEl>
                                          <p:spTgt spid="42"/>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43"/>
                                        </p:tgtEl>
                                        <p:attrNameLst>
                                          <p:attrName>style.visibility</p:attrName>
                                        </p:attrNameLst>
                                      </p:cBhvr>
                                      <p:to>
                                        <p:strVal val="visible"/>
                                      </p:to>
                                    </p:set>
                                    <p:animEffect transition="in" filter="fade">
                                      <p:cBhvr>
                                        <p:cTn id="53" dur="500"/>
                                        <p:tgtEl>
                                          <p:spTgt spid="43"/>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44"/>
                                        </p:tgtEl>
                                        <p:attrNameLst>
                                          <p:attrName>style.visibility</p:attrName>
                                        </p:attrNameLst>
                                      </p:cBhvr>
                                      <p:to>
                                        <p:strVal val="visible"/>
                                      </p:to>
                                    </p:set>
                                    <p:animEffect transition="in" filter="fade">
                                      <p:cBhvr>
                                        <p:cTn id="56" dur="500"/>
                                        <p:tgtEl>
                                          <p:spTgt spid="44"/>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45"/>
                                        </p:tgtEl>
                                        <p:attrNameLst>
                                          <p:attrName>style.visibility</p:attrName>
                                        </p:attrNameLst>
                                      </p:cBhvr>
                                      <p:to>
                                        <p:strVal val="visible"/>
                                      </p:to>
                                    </p:set>
                                    <p:animEffect transition="in" filter="fade">
                                      <p:cBhvr>
                                        <p:cTn id="59" dur="500"/>
                                        <p:tgtEl>
                                          <p:spTgt spid="45"/>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13"/>
                                        </p:tgtEl>
                                        <p:attrNameLst>
                                          <p:attrName>style.visibility</p:attrName>
                                        </p:attrNameLst>
                                      </p:cBhvr>
                                      <p:to>
                                        <p:strVal val="visible"/>
                                      </p:to>
                                    </p:set>
                                    <p:animEffect transition="in" filter="fade">
                                      <p:cBhvr>
                                        <p:cTn id="62" dur="500"/>
                                        <p:tgtEl>
                                          <p:spTgt spid="13"/>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46"/>
                                        </p:tgtEl>
                                        <p:attrNameLst>
                                          <p:attrName>style.visibility</p:attrName>
                                        </p:attrNameLst>
                                      </p:cBhvr>
                                      <p:to>
                                        <p:strVal val="visible"/>
                                      </p:to>
                                    </p:set>
                                    <p:animEffect transition="in" filter="fade">
                                      <p:cBhvr>
                                        <p:cTn id="65" dur="500"/>
                                        <p:tgtEl>
                                          <p:spTgt spid="46"/>
                                        </p:tgtEl>
                                      </p:cBhvr>
                                    </p:animEffect>
                                  </p:childTnLst>
                                </p:cTn>
                              </p:par>
                              <p:par>
                                <p:cTn id="66" presetID="10" presetClass="entr" presetSubtype="0" fill="hold" nodeType="withEffect">
                                  <p:stCondLst>
                                    <p:cond delay="0"/>
                                  </p:stCondLst>
                                  <p:childTnLst>
                                    <p:set>
                                      <p:cBhvr>
                                        <p:cTn id="67" dur="1" fill="hold">
                                          <p:stCondLst>
                                            <p:cond delay="0"/>
                                          </p:stCondLst>
                                        </p:cTn>
                                        <p:tgtEl>
                                          <p:spTgt spid="48"/>
                                        </p:tgtEl>
                                        <p:attrNameLst>
                                          <p:attrName>style.visibility</p:attrName>
                                        </p:attrNameLst>
                                      </p:cBhvr>
                                      <p:to>
                                        <p:strVal val="visible"/>
                                      </p:to>
                                    </p:set>
                                    <p:animEffect transition="in" filter="fade">
                                      <p:cBhvr>
                                        <p:cTn id="68" dur="500"/>
                                        <p:tgtEl>
                                          <p:spTgt spid="48"/>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50"/>
                                        </p:tgtEl>
                                        <p:attrNameLst>
                                          <p:attrName>style.visibility</p:attrName>
                                        </p:attrNameLst>
                                      </p:cBhvr>
                                      <p:to>
                                        <p:strVal val="visible"/>
                                      </p:to>
                                    </p:set>
                                    <p:animEffect transition="in" filter="fade">
                                      <p:cBhvr>
                                        <p:cTn id="71" dur="500"/>
                                        <p:tgtEl>
                                          <p:spTgt spid="50"/>
                                        </p:tgtEl>
                                      </p:cBhvr>
                                    </p:animEffect>
                                  </p:childTnLst>
                                </p:cTn>
                              </p:par>
                              <p:par>
                                <p:cTn id="72" presetID="10" presetClass="entr" presetSubtype="0" fill="hold" nodeType="withEffect">
                                  <p:stCondLst>
                                    <p:cond delay="0"/>
                                  </p:stCondLst>
                                  <p:childTnLst>
                                    <p:set>
                                      <p:cBhvr>
                                        <p:cTn id="73" dur="1" fill="hold">
                                          <p:stCondLst>
                                            <p:cond delay="0"/>
                                          </p:stCondLst>
                                        </p:cTn>
                                        <p:tgtEl>
                                          <p:spTgt spid="33"/>
                                        </p:tgtEl>
                                        <p:attrNameLst>
                                          <p:attrName>style.visibility</p:attrName>
                                        </p:attrNameLst>
                                      </p:cBhvr>
                                      <p:to>
                                        <p:strVal val="visible"/>
                                      </p:to>
                                    </p:set>
                                    <p:animEffect transition="in" filter="fade">
                                      <p:cBhvr>
                                        <p:cTn id="74"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p:bldP spid="43" grpId="0"/>
      <p:bldP spid="44" grpId="0" animBg="1"/>
      <p:bldP spid="45" grpId="0"/>
      <p:bldP spid="13" grpId="0"/>
      <p:bldP spid="50" grpId="0"/>
      <p:bldP spid="4" grpId="0" animBg="1"/>
      <p:bldP spid="4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p:cNvPicPr/>
          <p:nvPr/>
        </p:nvPicPr>
        <p:blipFill rotWithShape="1">
          <a:blip r:embed="rId3" cstate="print"/>
          <a:srcRect r="85292"/>
          <a:stretch/>
        </p:blipFill>
        <p:spPr bwMode="auto">
          <a:xfrm>
            <a:off x="194835" y="1198004"/>
            <a:ext cx="930052" cy="2095500"/>
          </a:xfrm>
          <a:prstGeom prst="rect">
            <a:avLst/>
          </a:prstGeom>
          <a:noFill/>
          <a:ln w="9525">
            <a:noFill/>
            <a:miter lim="800000"/>
            <a:headEnd/>
            <a:tailEnd/>
          </a:ln>
        </p:spPr>
      </p:pic>
      <p:sp>
        <p:nvSpPr>
          <p:cNvPr id="6" name="Title 5"/>
          <p:cNvSpPr>
            <a:spLocks noGrp="1"/>
          </p:cNvSpPr>
          <p:nvPr>
            <p:ph type="title"/>
          </p:nvPr>
        </p:nvSpPr>
        <p:spPr/>
        <p:txBody>
          <a:bodyPr/>
          <a:lstStyle/>
          <a:p>
            <a:r>
              <a:rPr lang="en-US" dirty="0" smtClean="0"/>
              <a:t>Positioning MATLAB for Desktop Trading</a:t>
            </a:r>
            <a:endParaRPr lang="en-US" dirty="0"/>
          </a:p>
        </p:txBody>
      </p:sp>
      <p:pic>
        <p:nvPicPr>
          <p:cNvPr id="1026"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58645" y="2420271"/>
            <a:ext cx="712647" cy="1663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descr="scrimg150.jpg (326713 bytes)"/>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656458" y="1797406"/>
            <a:ext cx="1240971" cy="90086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200400" y="1810235"/>
            <a:ext cx="1107070" cy="8605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1" name="Picture 7"/>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l="18884" t="46230" b="-2"/>
          <a:stretch/>
        </p:blipFill>
        <p:spPr bwMode="auto">
          <a:xfrm>
            <a:off x="3860163" y="2583147"/>
            <a:ext cx="828000" cy="17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20" name="Elbow Connector 19"/>
          <p:cNvCxnSpPr>
            <a:stCxn id="19" idx="3"/>
            <a:endCxn id="1028" idx="1"/>
          </p:cNvCxnSpPr>
          <p:nvPr/>
        </p:nvCxnSpPr>
        <p:spPr>
          <a:xfrm>
            <a:off x="1124887" y="2245754"/>
            <a:ext cx="531571" cy="2083"/>
          </a:xfrm>
          <a:prstGeom prst="bentConnector3">
            <a:avLst>
              <a:gd name="adj1" fmla="val 50000"/>
            </a:avLst>
          </a:prstGeom>
          <a:ln w="12700">
            <a:headEnd type="stealth"/>
            <a:tailEnd type="stealth"/>
          </a:ln>
        </p:spPr>
        <p:style>
          <a:lnRef idx="1">
            <a:schemeClr val="dk1"/>
          </a:lnRef>
          <a:fillRef idx="0">
            <a:schemeClr val="dk1"/>
          </a:fillRef>
          <a:effectRef idx="0">
            <a:schemeClr val="dk1"/>
          </a:effectRef>
          <a:fontRef idx="minor">
            <a:schemeClr val="tx1"/>
          </a:fontRef>
        </p:style>
      </p:cxnSp>
      <p:cxnSp>
        <p:nvCxnSpPr>
          <p:cNvPr id="30" name="Elbow Connector 29"/>
          <p:cNvCxnSpPr>
            <a:stCxn id="1028" idx="2"/>
          </p:cNvCxnSpPr>
          <p:nvPr/>
        </p:nvCxnSpPr>
        <p:spPr>
          <a:xfrm rot="16200000" flipH="1">
            <a:off x="2212288" y="2762923"/>
            <a:ext cx="441487" cy="312174"/>
          </a:xfrm>
          <a:prstGeom prst="bentConnector3">
            <a:avLst>
              <a:gd name="adj1" fmla="val 99708"/>
            </a:avLst>
          </a:prstGeom>
          <a:ln w="12700">
            <a:solidFill>
              <a:schemeClr val="tx1"/>
            </a:solidFill>
            <a:headEnd type="stealth"/>
            <a:tailEnd type="stealth"/>
          </a:ln>
        </p:spPr>
        <p:style>
          <a:lnRef idx="1">
            <a:schemeClr val="accent1"/>
          </a:lnRef>
          <a:fillRef idx="0">
            <a:schemeClr val="accent1"/>
          </a:fillRef>
          <a:effectRef idx="0">
            <a:schemeClr val="accent1"/>
          </a:effectRef>
          <a:fontRef idx="minor">
            <a:schemeClr val="tx1"/>
          </a:fontRef>
        </p:style>
      </p:cxnSp>
      <p:grpSp>
        <p:nvGrpSpPr>
          <p:cNvPr id="2" name="Group 1"/>
          <p:cNvGrpSpPr/>
          <p:nvPr/>
        </p:nvGrpSpPr>
        <p:grpSpPr>
          <a:xfrm>
            <a:off x="2589118" y="2743200"/>
            <a:ext cx="1016523" cy="892373"/>
            <a:chOff x="3663815" y="1929305"/>
            <a:chExt cx="757142" cy="664671"/>
          </a:xfrm>
        </p:grpSpPr>
        <p:pic>
          <p:nvPicPr>
            <p:cNvPr id="12" name="Picture 52" descr="computer"/>
            <p:cNvPicPr>
              <a:picLocks noChangeAspect="1" noChangeArrowheads="1"/>
            </p:cNvPicPr>
            <p:nvPr/>
          </p:nvPicPr>
          <p:blipFill>
            <a:blip r:embed="rId8" cstate="print"/>
            <a:srcRect/>
            <a:stretch>
              <a:fillRect/>
            </a:stretch>
          </p:blipFill>
          <p:spPr bwMode="auto">
            <a:xfrm>
              <a:off x="3938340" y="1952990"/>
              <a:ext cx="482617" cy="336776"/>
            </a:xfrm>
            <a:prstGeom prst="rect">
              <a:avLst/>
            </a:prstGeom>
            <a:noFill/>
            <a:ln w="6350" cap="flat" cmpd="sng" algn="ctr">
              <a:noFill/>
              <a:prstDash val="solid"/>
              <a:round/>
              <a:headEnd type="none" w="med" len="med"/>
              <a:tailEnd type="none" w="med" len="med"/>
            </a:ln>
            <a:effectLst>
              <a:innerShdw blurRad="342900">
                <a:prstClr val="black">
                  <a:alpha val="30000"/>
                </a:prstClr>
              </a:innerShdw>
            </a:effectLst>
          </p:spPr>
        </p:pic>
        <p:sp>
          <p:nvSpPr>
            <p:cNvPr id="14" name="Freeform 55"/>
            <p:cNvSpPr>
              <a:spLocks noEditPoints="1"/>
            </p:cNvSpPr>
            <p:nvPr/>
          </p:nvSpPr>
          <p:spPr bwMode="auto">
            <a:xfrm>
              <a:off x="3663815" y="1929305"/>
              <a:ext cx="403483" cy="664671"/>
            </a:xfrm>
            <a:custGeom>
              <a:avLst/>
              <a:gdLst/>
              <a:ahLst/>
              <a:cxnLst>
                <a:cxn ang="0">
                  <a:pos x="48" y="120"/>
                </a:cxn>
                <a:cxn ang="0">
                  <a:pos x="82" y="101"/>
                </a:cxn>
                <a:cxn ang="0">
                  <a:pos x="97" y="57"/>
                </a:cxn>
                <a:cxn ang="0">
                  <a:pos x="82" y="16"/>
                </a:cxn>
                <a:cxn ang="0">
                  <a:pos x="48" y="0"/>
                </a:cxn>
                <a:cxn ang="0">
                  <a:pos x="14" y="16"/>
                </a:cxn>
                <a:cxn ang="0">
                  <a:pos x="0" y="57"/>
                </a:cxn>
                <a:cxn ang="0">
                  <a:pos x="14" y="101"/>
                </a:cxn>
                <a:cxn ang="0">
                  <a:pos x="48" y="120"/>
                </a:cxn>
                <a:cxn ang="0">
                  <a:pos x="140" y="265"/>
                </a:cxn>
                <a:cxn ang="0">
                  <a:pos x="161" y="274"/>
                </a:cxn>
                <a:cxn ang="0">
                  <a:pos x="162" y="275"/>
                </a:cxn>
                <a:cxn ang="0">
                  <a:pos x="264" y="273"/>
                </a:cxn>
                <a:cxn ang="0">
                  <a:pos x="292" y="250"/>
                </a:cxn>
                <a:cxn ang="0">
                  <a:pos x="263" y="228"/>
                </a:cxn>
                <a:cxn ang="0">
                  <a:pos x="169" y="230"/>
                </a:cxn>
                <a:cxn ang="0">
                  <a:pos x="169" y="230"/>
                </a:cxn>
                <a:cxn ang="0">
                  <a:pos x="71" y="149"/>
                </a:cxn>
                <a:cxn ang="0">
                  <a:pos x="70" y="150"/>
                </a:cxn>
                <a:cxn ang="0">
                  <a:pos x="47" y="139"/>
                </a:cxn>
                <a:cxn ang="0">
                  <a:pos x="20" y="168"/>
                </a:cxn>
                <a:cxn ang="0">
                  <a:pos x="20" y="423"/>
                </a:cxn>
                <a:cxn ang="0">
                  <a:pos x="60" y="422"/>
                </a:cxn>
                <a:cxn ang="0">
                  <a:pos x="214" y="422"/>
                </a:cxn>
                <a:cxn ang="0">
                  <a:pos x="214" y="609"/>
                </a:cxn>
                <a:cxn ang="0">
                  <a:pos x="241" y="638"/>
                </a:cxn>
                <a:cxn ang="0">
                  <a:pos x="269" y="609"/>
                </a:cxn>
                <a:cxn ang="0">
                  <a:pos x="269" y="391"/>
                </a:cxn>
                <a:cxn ang="0">
                  <a:pos x="269" y="391"/>
                </a:cxn>
                <a:cxn ang="0">
                  <a:pos x="239" y="366"/>
                </a:cxn>
                <a:cxn ang="0">
                  <a:pos x="75" y="366"/>
                </a:cxn>
                <a:cxn ang="0">
                  <a:pos x="75" y="211"/>
                </a:cxn>
                <a:cxn ang="0">
                  <a:pos x="140" y="265"/>
                </a:cxn>
              </a:cxnLst>
              <a:rect l="0" t="0" r="r" b="b"/>
              <a:pathLst>
                <a:path w="293" h="638">
                  <a:moveTo>
                    <a:pt x="48" y="120"/>
                  </a:moveTo>
                  <a:cubicBezTo>
                    <a:pt x="61" y="120"/>
                    <a:pt x="73" y="114"/>
                    <a:pt x="82" y="101"/>
                  </a:cubicBezTo>
                  <a:cubicBezTo>
                    <a:pt x="92" y="88"/>
                    <a:pt x="97" y="73"/>
                    <a:pt x="97" y="57"/>
                  </a:cubicBezTo>
                  <a:cubicBezTo>
                    <a:pt x="97" y="41"/>
                    <a:pt x="92" y="28"/>
                    <a:pt x="82" y="16"/>
                  </a:cubicBezTo>
                  <a:cubicBezTo>
                    <a:pt x="73" y="5"/>
                    <a:pt x="61" y="0"/>
                    <a:pt x="48" y="0"/>
                  </a:cubicBezTo>
                  <a:cubicBezTo>
                    <a:pt x="35" y="0"/>
                    <a:pt x="23" y="5"/>
                    <a:pt x="14" y="16"/>
                  </a:cubicBezTo>
                  <a:cubicBezTo>
                    <a:pt x="4" y="28"/>
                    <a:pt x="0" y="41"/>
                    <a:pt x="0" y="57"/>
                  </a:cubicBezTo>
                  <a:cubicBezTo>
                    <a:pt x="0" y="73"/>
                    <a:pt x="5" y="88"/>
                    <a:pt x="14" y="101"/>
                  </a:cubicBezTo>
                  <a:cubicBezTo>
                    <a:pt x="24" y="114"/>
                    <a:pt x="35" y="120"/>
                    <a:pt x="48" y="120"/>
                  </a:cubicBezTo>
                  <a:close/>
                  <a:moveTo>
                    <a:pt x="140" y="265"/>
                  </a:moveTo>
                  <a:cubicBezTo>
                    <a:pt x="148" y="271"/>
                    <a:pt x="155" y="274"/>
                    <a:pt x="161" y="274"/>
                  </a:cubicBezTo>
                  <a:cubicBezTo>
                    <a:pt x="162" y="275"/>
                    <a:pt x="162" y="275"/>
                    <a:pt x="162" y="275"/>
                  </a:cubicBezTo>
                  <a:cubicBezTo>
                    <a:pt x="264" y="273"/>
                    <a:pt x="264" y="273"/>
                    <a:pt x="264" y="273"/>
                  </a:cubicBezTo>
                  <a:cubicBezTo>
                    <a:pt x="283" y="273"/>
                    <a:pt x="293" y="265"/>
                    <a:pt x="292" y="250"/>
                  </a:cubicBezTo>
                  <a:cubicBezTo>
                    <a:pt x="292" y="235"/>
                    <a:pt x="282" y="228"/>
                    <a:pt x="263" y="228"/>
                  </a:cubicBezTo>
                  <a:cubicBezTo>
                    <a:pt x="169" y="230"/>
                    <a:pt x="169" y="230"/>
                    <a:pt x="169" y="230"/>
                  </a:cubicBezTo>
                  <a:cubicBezTo>
                    <a:pt x="169" y="230"/>
                    <a:pt x="169" y="230"/>
                    <a:pt x="169" y="230"/>
                  </a:cubicBezTo>
                  <a:cubicBezTo>
                    <a:pt x="71" y="149"/>
                    <a:pt x="71" y="149"/>
                    <a:pt x="71" y="149"/>
                  </a:cubicBezTo>
                  <a:cubicBezTo>
                    <a:pt x="70" y="150"/>
                    <a:pt x="70" y="150"/>
                    <a:pt x="70" y="150"/>
                  </a:cubicBezTo>
                  <a:cubicBezTo>
                    <a:pt x="66" y="143"/>
                    <a:pt x="58" y="139"/>
                    <a:pt x="47" y="139"/>
                  </a:cubicBezTo>
                  <a:cubicBezTo>
                    <a:pt x="29" y="139"/>
                    <a:pt x="20" y="149"/>
                    <a:pt x="20" y="168"/>
                  </a:cubicBezTo>
                  <a:cubicBezTo>
                    <a:pt x="20" y="423"/>
                    <a:pt x="20" y="423"/>
                    <a:pt x="20" y="423"/>
                  </a:cubicBezTo>
                  <a:cubicBezTo>
                    <a:pt x="60" y="422"/>
                    <a:pt x="60" y="422"/>
                    <a:pt x="60" y="422"/>
                  </a:cubicBezTo>
                  <a:cubicBezTo>
                    <a:pt x="214" y="422"/>
                    <a:pt x="214" y="422"/>
                    <a:pt x="214" y="422"/>
                  </a:cubicBezTo>
                  <a:cubicBezTo>
                    <a:pt x="214" y="609"/>
                    <a:pt x="214" y="609"/>
                    <a:pt x="214" y="609"/>
                  </a:cubicBezTo>
                  <a:cubicBezTo>
                    <a:pt x="214" y="628"/>
                    <a:pt x="223" y="638"/>
                    <a:pt x="241" y="638"/>
                  </a:cubicBezTo>
                  <a:cubicBezTo>
                    <a:pt x="260" y="638"/>
                    <a:pt x="269" y="628"/>
                    <a:pt x="269" y="609"/>
                  </a:cubicBezTo>
                  <a:cubicBezTo>
                    <a:pt x="269" y="391"/>
                    <a:pt x="269" y="391"/>
                    <a:pt x="269" y="391"/>
                  </a:cubicBezTo>
                  <a:cubicBezTo>
                    <a:pt x="269" y="391"/>
                    <a:pt x="269" y="391"/>
                    <a:pt x="269" y="391"/>
                  </a:cubicBezTo>
                  <a:cubicBezTo>
                    <a:pt x="268" y="375"/>
                    <a:pt x="258" y="366"/>
                    <a:pt x="239" y="366"/>
                  </a:cubicBezTo>
                  <a:cubicBezTo>
                    <a:pt x="75" y="366"/>
                    <a:pt x="75" y="366"/>
                    <a:pt x="75" y="366"/>
                  </a:cubicBezTo>
                  <a:cubicBezTo>
                    <a:pt x="75" y="211"/>
                    <a:pt x="75" y="211"/>
                    <a:pt x="75" y="211"/>
                  </a:cubicBezTo>
                  <a:lnTo>
                    <a:pt x="140" y="265"/>
                  </a:lnTo>
                  <a:close/>
                </a:path>
              </a:pathLst>
            </a:custGeom>
            <a:solidFill>
              <a:schemeClr val="tx2">
                <a:lumMod val="75000"/>
              </a:schemeClr>
            </a:solidFill>
            <a:ln w="9525">
              <a:noFill/>
              <a:round/>
              <a:headEnd/>
              <a:tailEnd/>
            </a:ln>
            <a:effectLst/>
          </p:spPr>
          <p:txBody>
            <a:bodyPr/>
            <a:lstStyle/>
            <a:p>
              <a:endParaRPr lang="en-GB" sz="700" dirty="0"/>
            </a:p>
          </p:txBody>
        </p:sp>
      </p:grpSp>
      <p:sp>
        <p:nvSpPr>
          <p:cNvPr id="3" name="Rectangle 2"/>
          <p:cNvSpPr/>
          <p:nvPr/>
        </p:nvSpPr>
        <p:spPr>
          <a:xfrm>
            <a:off x="4953001" y="1659796"/>
            <a:ext cx="4038600" cy="1754326"/>
          </a:xfrm>
          <a:prstGeom prst="rect">
            <a:avLst/>
          </a:prstGeom>
        </p:spPr>
        <p:txBody>
          <a:bodyPr wrap="square">
            <a:spAutoFit/>
          </a:bodyPr>
          <a:lstStyle/>
          <a:p>
            <a:r>
              <a:rPr lang="en-US" b="1" dirty="0" smtClean="0"/>
              <a:t>MATLAB Benefits:</a:t>
            </a:r>
            <a:endParaRPr lang="en-US" b="1" dirty="0"/>
          </a:p>
          <a:p>
            <a:pPr marL="285750" lvl="0" indent="-285750">
              <a:buFont typeface="Arial" pitchFamily="34" charset="0"/>
              <a:buChar char="•"/>
            </a:pPr>
            <a:r>
              <a:rPr lang="en-US" dirty="0" smtClean="0"/>
              <a:t>Automation</a:t>
            </a:r>
          </a:p>
          <a:p>
            <a:pPr marL="285750" lvl="0" indent="-285750">
              <a:buFont typeface="Arial" pitchFamily="34" charset="0"/>
              <a:buChar char="•"/>
            </a:pPr>
            <a:r>
              <a:rPr lang="en-US" dirty="0"/>
              <a:t>Scalable (Parallel or MPS)</a:t>
            </a:r>
          </a:p>
          <a:p>
            <a:pPr marL="285750" lvl="0" indent="-285750">
              <a:buFont typeface="Arial" pitchFamily="34" charset="0"/>
              <a:buChar char="•"/>
            </a:pPr>
            <a:r>
              <a:rPr lang="en-US" dirty="0" smtClean="0"/>
              <a:t>More “math”</a:t>
            </a:r>
          </a:p>
          <a:p>
            <a:pPr marL="285750" lvl="0" indent="-285750">
              <a:buFont typeface="Arial" pitchFamily="34" charset="0"/>
              <a:buChar char="•"/>
            </a:pPr>
            <a:r>
              <a:rPr lang="en-US" dirty="0" smtClean="0"/>
              <a:t>Advanced visualization and back testing</a:t>
            </a:r>
          </a:p>
        </p:txBody>
      </p:sp>
      <p:sp>
        <p:nvSpPr>
          <p:cNvPr id="7" name="Rectangle 6"/>
          <p:cNvSpPr/>
          <p:nvPr/>
        </p:nvSpPr>
        <p:spPr>
          <a:xfrm>
            <a:off x="295002" y="1196218"/>
            <a:ext cx="2313454" cy="369332"/>
          </a:xfrm>
          <a:prstGeom prst="rect">
            <a:avLst/>
          </a:prstGeom>
        </p:spPr>
        <p:txBody>
          <a:bodyPr wrap="none">
            <a:spAutoFit/>
          </a:bodyPr>
          <a:lstStyle/>
          <a:p>
            <a:r>
              <a:rPr lang="en-US" b="1" dirty="0" smtClean="0"/>
              <a:t>Human-in-the-Loop</a:t>
            </a:r>
            <a:endParaRPr lang="en-US" b="1" dirty="0"/>
          </a:p>
        </p:txBody>
      </p:sp>
      <p:pic>
        <p:nvPicPr>
          <p:cNvPr id="33" name="Picture 32"/>
          <p:cNvPicPr/>
          <p:nvPr/>
        </p:nvPicPr>
        <p:blipFill rotWithShape="1">
          <a:blip r:embed="rId3" cstate="print"/>
          <a:srcRect r="85292"/>
          <a:stretch/>
        </p:blipFill>
        <p:spPr bwMode="auto">
          <a:xfrm>
            <a:off x="264777" y="3657600"/>
            <a:ext cx="930052" cy="2095500"/>
          </a:xfrm>
          <a:prstGeom prst="rect">
            <a:avLst/>
          </a:prstGeom>
          <a:noFill/>
          <a:ln w="9525">
            <a:noFill/>
            <a:miter lim="800000"/>
            <a:headEnd/>
            <a:tailEnd/>
          </a:ln>
        </p:spPr>
      </p:pic>
      <p:pic>
        <p:nvPicPr>
          <p:cNvPr id="34"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28587" y="4879867"/>
            <a:ext cx="712647" cy="1663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5" name="Picture 6"/>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819400" y="4268675"/>
            <a:ext cx="1107070" cy="8605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6" name="Picture 7"/>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l="18884" t="46230" b="-2"/>
          <a:stretch/>
        </p:blipFill>
        <p:spPr bwMode="auto">
          <a:xfrm>
            <a:off x="3512470" y="5025838"/>
            <a:ext cx="828000" cy="17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37" name="Elbow Connector 36"/>
          <p:cNvCxnSpPr>
            <a:stCxn id="33" idx="3"/>
            <a:endCxn id="42" idx="1"/>
          </p:cNvCxnSpPr>
          <p:nvPr/>
        </p:nvCxnSpPr>
        <p:spPr>
          <a:xfrm>
            <a:off x="1194829" y="4705350"/>
            <a:ext cx="395779" cy="638"/>
          </a:xfrm>
          <a:prstGeom prst="bentConnector3">
            <a:avLst>
              <a:gd name="adj1" fmla="val 50000"/>
            </a:avLst>
          </a:prstGeom>
          <a:ln w="12700">
            <a:solidFill>
              <a:schemeClr val="tx1"/>
            </a:solidFill>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38" name="Elbow Connector 37"/>
          <p:cNvCxnSpPr>
            <a:stCxn id="42" idx="3"/>
            <a:endCxn id="35" idx="1"/>
          </p:cNvCxnSpPr>
          <p:nvPr/>
        </p:nvCxnSpPr>
        <p:spPr>
          <a:xfrm flipV="1">
            <a:off x="2500893" y="4698962"/>
            <a:ext cx="318507" cy="7026"/>
          </a:xfrm>
          <a:prstGeom prst="bentConnector3">
            <a:avLst>
              <a:gd name="adj1" fmla="val 50000"/>
            </a:avLst>
          </a:prstGeom>
          <a:ln w="12700">
            <a:solidFill>
              <a:schemeClr val="tx1"/>
            </a:solidFill>
            <a:headEnd type="stealth"/>
            <a:tailEnd type="stealth"/>
          </a:ln>
        </p:spPr>
        <p:style>
          <a:lnRef idx="1">
            <a:schemeClr val="accent1"/>
          </a:lnRef>
          <a:fillRef idx="0">
            <a:schemeClr val="accent1"/>
          </a:fillRef>
          <a:effectRef idx="0">
            <a:schemeClr val="accent1"/>
          </a:effectRef>
          <a:fontRef idx="minor">
            <a:schemeClr val="tx1"/>
          </a:fontRef>
        </p:style>
      </p:cxnSp>
      <p:grpSp>
        <p:nvGrpSpPr>
          <p:cNvPr id="39" name="Group 38"/>
          <p:cNvGrpSpPr/>
          <p:nvPr/>
        </p:nvGrpSpPr>
        <p:grpSpPr>
          <a:xfrm>
            <a:off x="2080856" y="5764766"/>
            <a:ext cx="1016523" cy="892373"/>
            <a:chOff x="3663815" y="1929305"/>
            <a:chExt cx="757142" cy="664671"/>
          </a:xfrm>
        </p:grpSpPr>
        <p:pic>
          <p:nvPicPr>
            <p:cNvPr id="40" name="Picture 52" descr="computer"/>
            <p:cNvPicPr>
              <a:picLocks noChangeAspect="1" noChangeArrowheads="1"/>
            </p:cNvPicPr>
            <p:nvPr/>
          </p:nvPicPr>
          <p:blipFill>
            <a:blip r:embed="rId8" cstate="print"/>
            <a:srcRect/>
            <a:stretch>
              <a:fillRect/>
            </a:stretch>
          </p:blipFill>
          <p:spPr bwMode="auto">
            <a:xfrm>
              <a:off x="3938340" y="1952990"/>
              <a:ext cx="482617" cy="336776"/>
            </a:xfrm>
            <a:prstGeom prst="rect">
              <a:avLst/>
            </a:prstGeom>
            <a:noFill/>
            <a:ln w="6350" cap="flat" cmpd="sng" algn="ctr">
              <a:noFill/>
              <a:prstDash val="solid"/>
              <a:round/>
              <a:headEnd type="none" w="med" len="med"/>
              <a:tailEnd type="none" w="med" len="med"/>
            </a:ln>
            <a:effectLst>
              <a:innerShdw blurRad="342900">
                <a:prstClr val="black">
                  <a:alpha val="30000"/>
                </a:prstClr>
              </a:innerShdw>
            </a:effectLst>
          </p:spPr>
        </p:pic>
        <p:sp>
          <p:nvSpPr>
            <p:cNvPr id="41" name="Freeform 55"/>
            <p:cNvSpPr>
              <a:spLocks noEditPoints="1"/>
            </p:cNvSpPr>
            <p:nvPr/>
          </p:nvSpPr>
          <p:spPr bwMode="auto">
            <a:xfrm>
              <a:off x="3663815" y="1929305"/>
              <a:ext cx="403483" cy="664671"/>
            </a:xfrm>
            <a:custGeom>
              <a:avLst/>
              <a:gdLst/>
              <a:ahLst/>
              <a:cxnLst>
                <a:cxn ang="0">
                  <a:pos x="48" y="120"/>
                </a:cxn>
                <a:cxn ang="0">
                  <a:pos x="82" y="101"/>
                </a:cxn>
                <a:cxn ang="0">
                  <a:pos x="97" y="57"/>
                </a:cxn>
                <a:cxn ang="0">
                  <a:pos x="82" y="16"/>
                </a:cxn>
                <a:cxn ang="0">
                  <a:pos x="48" y="0"/>
                </a:cxn>
                <a:cxn ang="0">
                  <a:pos x="14" y="16"/>
                </a:cxn>
                <a:cxn ang="0">
                  <a:pos x="0" y="57"/>
                </a:cxn>
                <a:cxn ang="0">
                  <a:pos x="14" y="101"/>
                </a:cxn>
                <a:cxn ang="0">
                  <a:pos x="48" y="120"/>
                </a:cxn>
                <a:cxn ang="0">
                  <a:pos x="140" y="265"/>
                </a:cxn>
                <a:cxn ang="0">
                  <a:pos x="161" y="274"/>
                </a:cxn>
                <a:cxn ang="0">
                  <a:pos x="162" y="275"/>
                </a:cxn>
                <a:cxn ang="0">
                  <a:pos x="264" y="273"/>
                </a:cxn>
                <a:cxn ang="0">
                  <a:pos x="292" y="250"/>
                </a:cxn>
                <a:cxn ang="0">
                  <a:pos x="263" y="228"/>
                </a:cxn>
                <a:cxn ang="0">
                  <a:pos x="169" y="230"/>
                </a:cxn>
                <a:cxn ang="0">
                  <a:pos x="169" y="230"/>
                </a:cxn>
                <a:cxn ang="0">
                  <a:pos x="71" y="149"/>
                </a:cxn>
                <a:cxn ang="0">
                  <a:pos x="70" y="150"/>
                </a:cxn>
                <a:cxn ang="0">
                  <a:pos x="47" y="139"/>
                </a:cxn>
                <a:cxn ang="0">
                  <a:pos x="20" y="168"/>
                </a:cxn>
                <a:cxn ang="0">
                  <a:pos x="20" y="423"/>
                </a:cxn>
                <a:cxn ang="0">
                  <a:pos x="60" y="422"/>
                </a:cxn>
                <a:cxn ang="0">
                  <a:pos x="214" y="422"/>
                </a:cxn>
                <a:cxn ang="0">
                  <a:pos x="214" y="609"/>
                </a:cxn>
                <a:cxn ang="0">
                  <a:pos x="241" y="638"/>
                </a:cxn>
                <a:cxn ang="0">
                  <a:pos x="269" y="609"/>
                </a:cxn>
                <a:cxn ang="0">
                  <a:pos x="269" y="391"/>
                </a:cxn>
                <a:cxn ang="0">
                  <a:pos x="269" y="391"/>
                </a:cxn>
                <a:cxn ang="0">
                  <a:pos x="239" y="366"/>
                </a:cxn>
                <a:cxn ang="0">
                  <a:pos x="75" y="366"/>
                </a:cxn>
                <a:cxn ang="0">
                  <a:pos x="75" y="211"/>
                </a:cxn>
                <a:cxn ang="0">
                  <a:pos x="140" y="265"/>
                </a:cxn>
              </a:cxnLst>
              <a:rect l="0" t="0" r="r" b="b"/>
              <a:pathLst>
                <a:path w="293" h="638">
                  <a:moveTo>
                    <a:pt x="48" y="120"/>
                  </a:moveTo>
                  <a:cubicBezTo>
                    <a:pt x="61" y="120"/>
                    <a:pt x="73" y="114"/>
                    <a:pt x="82" y="101"/>
                  </a:cubicBezTo>
                  <a:cubicBezTo>
                    <a:pt x="92" y="88"/>
                    <a:pt x="97" y="73"/>
                    <a:pt x="97" y="57"/>
                  </a:cubicBezTo>
                  <a:cubicBezTo>
                    <a:pt x="97" y="41"/>
                    <a:pt x="92" y="28"/>
                    <a:pt x="82" y="16"/>
                  </a:cubicBezTo>
                  <a:cubicBezTo>
                    <a:pt x="73" y="5"/>
                    <a:pt x="61" y="0"/>
                    <a:pt x="48" y="0"/>
                  </a:cubicBezTo>
                  <a:cubicBezTo>
                    <a:pt x="35" y="0"/>
                    <a:pt x="23" y="5"/>
                    <a:pt x="14" y="16"/>
                  </a:cubicBezTo>
                  <a:cubicBezTo>
                    <a:pt x="4" y="28"/>
                    <a:pt x="0" y="41"/>
                    <a:pt x="0" y="57"/>
                  </a:cubicBezTo>
                  <a:cubicBezTo>
                    <a:pt x="0" y="73"/>
                    <a:pt x="5" y="88"/>
                    <a:pt x="14" y="101"/>
                  </a:cubicBezTo>
                  <a:cubicBezTo>
                    <a:pt x="24" y="114"/>
                    <a:pt x="35" y="120"/>
                    <a:pt x="48" y="120"/>
                  </a:cubicBezTo>
                  <a:close/>
                  <a:moveTo>
                    <a:pt x="140" y="265"/>
                  </a:moveTo>
                  <a:cubicBezTo>
                    <a:pt x="148" y="271"/>
                    <a:pt x="155" y="274"/>
                    <a:pt x="161" y="274"/>
                  </a:cubicBezTo>
                  <a:cubicBezTo>
                    <a:pt x="162" y="275"/>
                    <a:pt x="162" y="275"/>
                    <a:pt x="162" y="275"/>
                  </a:cubicBezTo>
                  <a:cubicBezTo>
                    <a:pt x="264" y="273"/>
                    <a:pt x="264" y="273"/>
                    <a:pt x="264" y="273"/>
                  </a:cubicBezTo>
                  <a:cubicBezTo>
                    <a:pt x="283" y="273"/>
                    <a:pt x="293" y="265"/>
                    <a:pt x="292" y="250"/>
                  </a:cubicBezTo>
                  <a:cubicBezTo>
                    <a:pt x="292" y="235"/>
                    <a:pt x="282" y="228"/>
                    <a:pt x="263" y="228"/>
                  </a:cubicBezTo>
                  <a:cubicBezTo>
                    <a:pt x="169" y="230"/>
                    <a:pt x="169" y="230"/>
                    <a:pt x="169" y="230"/>
                  </a:cubicBezTo>
                  <a:cubicBezTo>
                    <a:pt x="169" y="230"/>
                    <a:pt x="169" y="230"/>
                    <a:pt x="169" y="230"/>
                  </a:cubicBezTo>
                  <a:cubicBezTo>
                    <a:pt x="71" y="149"/>
                    <a:pt x="71" y="149"/>
                    <a:pt x="71" y="149"/>
                  </a:cubicBezTo>
                  <a:cubicBezTo>
                    <a:pt x="70" y="150"/>
                    <a:pt x="70" y="150"/>
                    <a:pt x="70" y="150"/>
                  </a:cubicBezTo>
                  <a:cubicBezTo>
                    <a:pt x="66" y="143"/>
                    <a:pt x="58" y="139"/>
                    <a:pt x="47" y="139"/>
                  </a:cubicBezTo>
                  <a:cubicBezTo>
                    <a:pt x="29" y="139"/>
                    <a:pt x="20" y="149"/>
                    <a:pt x="20" y="168"/>
                  </a:cubicBezTo>
                  <a:cubicBezTo>
                    <a:pt x="20" y="423"/>
                    <a:pt x="20" y="423"/>
                    <a:pt x="20" y="423"/>
                  </a:cubicBezTo>
                  <a:cubicBezTo>
                    <a:pt x="60" y="422"/>
                    <a:pt x="60" y="422"/>
                    <a:pt x="60" y="422"/>
                  </a:cubicBezTo>
                  <a:cubicBezTo>
                    <a:pt x="214" y="422"/>
                    <a:pt x="214" y="422"/>
                    <a:pt x="214" y="422"/>
                  </a:cubicBezTo>
                  <a:cubicBezTo>
                    <a:pt x="214" y="609"/>
                    <a:pt x="214" y="609"/>
                    <a:pt x="214" y="609"/>
                  </a:cubicBezTo>
                  <a:cubicBezTo>
                    <a:pt x="214" y="628"/>
                    <a:pt x="223" y="638"/>
                    <a:pt x="241" y="638"/>
                  </a:cubicBezTo>
                  <a:cubicBezTo>
                    <a:pt x="260" y="638"/>
                    <a:pt x="269" y="628"/>
                    <a:pt x="269" y="609"/>
                  </a:cubicBezTo>
                  <a:cubicBezTo>
                    <a:pt x="269" y="391"/>
                    <a:pt x="269" y="391"/>
                    <a:pt x="269" y="391"/>
                  </a:cubicBezTo>
                  <a:cubicBezTo>
                    <a:pt x="269" y="391"/>
                    <a:pt x="269" y="391"/>
                    <a:pt x="269" y="391"/>
                  </a:cubicBezTo>
                  <a:cubicBezTo>
                    <a:pt x="268" y="375"/>
                    <a:pt x="258" y="366"/>
                    <a:pt x="239" y="366"/>
                  </a:cubicBezTo>
                  <a:cubicBezTo>
                    <a:pt x="75" y="366"/>
                    <a:pt x="75" y="366"/>
                    <a:pt x="75" y="366"/>
                  </a:cubicBezTo>
                  <a:cubicBezTo>
                    <a:pt x="75" y="211"/>
                    <a:pt x="75" y="211"/>
                    <a:pt x="75" y="211"/>
                  </a:cubicBezTo>
                  <a:lnTo>
                    <a:pt x="140" y="265"/>
                  </a:lnTo>
                  <a:close/>
                </a:path>
              </a:pathLst>
            </a:custGeom>
            <a:solidFill>
              <a:schemeClr val="tx2">
                <a:lumMod val="75000"/>
              </a:schemeClr>
            </a:solidFill>
            <a:ln w="9525">
              <a:noFill/>
              <a:round/>
              <a:headEnd/>
              <a:tailEnd/>
            </a:ln>
            <a:effectLst/>
          </p:spPr>
          <p:txBody>
            <a:bodyPr/>
            <a:lstStyle/>
            <a:p>
              <a:endParaRPr lang="en-GB" sz="700" dirty="0"/>
            </a:p>
          </p:txBody>
        </p:sp>
      </p:grpSp>
      <p:pic>
        <p:nvPicPr>
          <p:cNvPr id="42" name="Picture 2" descr="http://www.duke.edu/~charvey/Classes/ba350/optval/ov18.gif"/>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590608" y="4250845"/>
            <a:ext cx="910285" cy="910285"/>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43" name="TextBox 42"/>
          <p:cNvSpPr txBox="1"/>
          <p:nvPr/>
        </p:nvSpPr>
        <p:spPr>
          <a:xfrm>
            <a:off x="1440382" y="5113499"/>
            <a:ext cx="1226618" cy="430887"/>
          </a:xfrm>
          <a:prstGeom prst="rect">
            <a:avLst/>
          </a:prstGeom>
          <a:noFill/>
        </p:spPr>
        <p:txBody>
          <a:bodyPr wrap="none" rtlCol="0">
            <a:spAutoFit/>
          </a:bodyPr>
          <a:lstStyle/>
          <a:p>
            <a:pPr algn="ctr"/>
            <a:r>
              <a:rPr lang="en-US" sz="1100" dirty="0" smtClean="0">
                <a:latin typeface="Arial" pitchFamily="34" charset="0"/>
                <a:cs typeface="Arial" pitchFamily="34" charset="0"/>
              </a:rPr>
              <a:t>Trading Strategy</a:t>
            </a:r>
          </a:p>
          <a:p>
            <a:pPr algn="ctr"/>
            <a:r>
              <a:rPr lang="en-US" sz="1100" dirty="0" smtClean="0">
                <a:latin typeface="Arial" pitchFamily="34" charset="0"/>
                <a:cs typeface="Arial" pitchFamily="34" charset="0"/>
              </a:rPr>
              <a:t> (algorithm)</a:t>
            </a:r>
            <a:endParaRPr lang="en-US" sz="1100" dirty="0">
              <a:latin typeface="Arial" pitchFamily="34" charset="0"/>
              <a:cs typeface="Arial" pitchFamily="34" charset="0"/>
            </a:endParaRPr>
          </a:p>
        </p:txBody>
      </p:sp>
      <p:sp>
        <p:nvSpPr>
          <p:cNvPr id="44" name="Right Arrow 43"/>
          <p:cNvSpPr/>
          <p:nvPr/>
        </p:nvSpPr>
        <p:spPr>
          <a:xfrm rot="3843792">
            <a:off x="1594688" y="5793552"/>
            <a:ext cx="553611" cy="164629"/>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smtClean="0">
              <a:latin typeface="Arial" pitchFamily="34" charset="0"/>
              <a:cs typeface="Arial" pitchFamily="34" charset="0"/>
            </a:endParaRPr>
          </a:p>
        </p:txBody>
      </p:sp>
      <p:sp>
        <p:nvSpPr>
          <p:cNvPr id="45" name="TextBox 44"/>
          <p:cNvSpPr txBox="1"/>
          <p:nvPr/>
        </p:nvSpPr>
        <p:spPr>
          <a:xfrm>
            <a:off x="895183" y="5796565"/>
            <a:ext cx="990977" cy="430887"/>
          </a:xfrm>
          <a:prstGeom prst="rect">
            <a:avLst/>
          </a:prstGeom>
          <a:noFill/>
        </p:spPr>
        <p:txBody>
          <a:bodyPr wrap="none" rtlCol="0">
            <a:spAutoFit/>
          </a:bodyPr>
          <a:lstStyle/>
          <a:p>
            <a:pPr algn="ctr"/>
            <a:r>
              <a:rPr lang="en-US" sz="1100" dirty="0" smtClean="0">
                <a:latin typeface="Arial" pitchFamily="34" charset="0"/>
                <a:cs typeface="Arial" pitchFamily="34" charset="0"/>
              </a:rPr>
              <a:t>Monitoring</a:t>
            </a:r>
          </a:p>
          <a:p>
            <a:pPr algn="ctr"/>
            <a:r>
              <a:rPr lang="en-US" sz="1100" dirty="0" smtClean="0">
                <a:latin typeface="Arial" pitchFamily="34" charset="0"/>
                <a:cs typeface="Arial" pitchFamily="34" charset="0"/>
              </a:rPr>
              <a:t>Performance</a:t>
            </a:r>
            <a:endParaRPr lang="en-US" sz="1100" dirty="0">
              <a:latin typeface="Arial" pitchFamily="34" charset="0"/>
              <a:cs typeface="Arial" pitchFamily="34" charset="0"/>
            </a:endParaRPr>
          </a:p>
        </p:txBody>
      </p:sp>
      <p:sp>
        <p:nvSpPr>
          <p:cNvPr id="13" name="Rectangle 12"/>
          <p:cNvSpPr/>
          <p:nvPr/>
        </p:nvSpPr>
        <p:spPr>
          <a:xfrm>
            <a:off x="4944035" y="3864204"/>
            <a:ext cx="4222191" cy="2308324"/>
          </a:xfrm>
          <a:prstGeom prst="rect">
            <a:avLst/>
          </a:prstGeom>
        </p:spPr>
        <p:txBody>
          <a:bodyPr wrap="square">
            <a:spAutoFit/>
          </a:bodyPr>
          <a:lstStyle/>
          <a:p>
            <a:r>
              <a:rPr lang="en-US" b="1" dirty="0"/>
              <a:t>MATLAB Benefits:</a:t>
            </a:r>
          </a:p>
          <a:p>
            <a:pPr marL="285750" lvl="0" indent="-285750">
              <a:buFont typeface="Arial" pitchFamily="34" charset="0"/>
              <a:buChar char="•"/>
            </a:pPr>
            <a:r>
              <a:rPr lang="en-US" dirty="0" smtClean="0"/>
              <a:t>Automation</a:t>
            </a:r>
          </a:p>
          <a:p>
            <a:pPr marL="285750" lvl="0" indent="-285750">
              <a:buFont typeface="Arial" pitchFamily="34" charset="0"/>
              <a:buChar char="•"/>
            </a:pPr>
            <a:r>
              <a:rPr lang="en-US" dirty="0" smtClean="0"/>
              <a:t>Rapid prototyping to production</a:t>
            </a:r>
          </a:p>
          <a:p>
            <a:pPr marL="285750" lvl="0" indent="-285750">
              <a:buFont typeface="Arial" pitchFamily="34" charset="0"/>
              <a:buChar char="•"/>
            </a:pPr>
            <a:r>
              <a:rPr lang="en-US" dirty="0" smtClean="0"/>
              <a:t>Scalable (Parallel or MPS)</a:t>
            </a:r>
          </a:p>
          <a:p>
            <a:pPr marL="285750" indent="-285750">
              <a:buFont typeface="Arial" pitchFamily="34" charset="0"/>
              <a:buChar char="•"/>
            </a:pPr>
            <a:r>
              <a:rPr lang="en-US" dirty="0"/>
              <a:t>Advanced visualization and back </a:t>
            </a:r>
            <a:r>
              <a:rPr lang="en-US" dirty="0" smtClean="0"/>
              <a:t>testing</a:t>
            </a:r>
            <a:endParaRPr lang="en-US" dirty="0"/>
          </a:p>
          <a:p>
            <a:pPr marL="285750" lvl="0" indent="-285750">
              <a:buFont typeface="Arial" pitchFamily="34" charset="0"/>
              <a:buChar char="•"/>
            </a:pPr>
            <a:r>
              <a:rPr lang="en-US" b="1" dirty="0" err="1" smtClean="0"/>
              <a:t>Algo</a:t>
            </a:r>
            <a:r>
              <a:rPr lang="en-US" b="1" dirty="0" smtClean="0"/>
              <a:t> reuse across trading systems</a:t>
            </a:r>
            <a:endParaRPr lang="en-US" b="1" dirty="0"/>
          </a:p>
        </p:txBody>
      </p:sp>
      <p:sp>
        <p:nvSpPr>
          <p:cNvPr id="50" name="Rectangle 49"/>
          <p:cNvSpPr/>
          <p:nvPr/>
        </p:nvSpPr>
        <p:spPr>
          <a:xfrm>
            <a:off x="358645" y="3733800"/>
            <a:ext cx="3330848" cy="369332"/>
          </a:xfrm>
          <a:prstGeom prst="rect">
            <a:avLst/>
          </a:prstGeom>
        </p:spPr>
        <p:txBody>
          <a:bodyPr wrap="none">
            <a:spAutoFit/>
          </a:bodyPr>
          <a:lstStyle/>
          <a:p>
            <a:r>
              <a:rPr lang="en-US" b="1" dirty="0" smtClean="0"/>
              <a:t>Desktop Algorithmic Trading</a:t>
            </a:r>
            <a:endParaRPr lang="en-US" b="1" dirty="0"/>
          </a:p>
        </p:txBody>
      </p:sp>
      <p:pic>
        <p:nvPicPr>
          <p:cNvPr id="32" name="Picture 31" descr="L-Membrane_CMYK_Master_Smal.gif"/>
          <p:cNvPicPr>
            <a:picLocks noChangeAspect="1"/>
          </p:cNvPicPr>
          <p:nvPr/>
        </p:nvPicPr>
        <p:blipFill>
          <a:blip r:embed="rId10" cstate="print"/>
          <a:stretch>
            <a:fillRect/>
          </a:stretch>
        </p:blipFill>
        <p:spPr>
          <a:xfrm>
            <a:off x="1718410" y="1803132"/>
            <a:ext cx="1041306" cy="940068"/>
          </a:xfrm>
          <a:prstGeom prst="rect">
            <a:avLst/>
          </a:prstGeom>
        </p:spPr>
      </p:pic>
      <p:cxnSp>
        <p:nvCxnSpPr>
          <p:cNvPr id="46" name="Elbow Connector 45"/>
          <p:cNvCxnSpPr>
            <a:stCxn id="1028" idx="3"/>
            <a:endCxn id="1030" idx="1"/>
          </p:cNvCxnSpPr>
          <p:nvPr/>
        </p:nvCxnSpPr>
        <p:spPr>
          <a:xfrm flipV="1">
            <a:off x="2897429" y="2240522"/>
            <a:ext cx="302971" cy="7315"/>
          </a:xfrm>
          <a:prstGeom prst="bentConnector3">
            <a:avLst>
              <a:gd name="adj1" fmla="val 50000"/>
            </a:avLst>
          </a:prstGeom>
          <a:ln w="12700">
            <a:prstDash val="sysDot"/>
            <a:headEnd type="stealth"/>
            <a:tailEnd type="stealth"/>
          </a:ln>
        </p:spPr>
        <p:style>
          <a:lnRef idx="1">
            <a:schemeClr val="dk1"/>
          </a:lnRef>
          <a:fillRef idx="0">
            <a:schemeClr val="dk1"/>
          </a:fillRef>
          <a:effectRef idx="0">
            <a:schemeClr val="dk1"/>
          </a:effectRef>
          <a:fontRef idx="minor">
            <a:schemeClr val="tx1"/>
          </a:fontRef>
        </p:style>
      </p:cxnSp>
      <p:pic>
        <p:nvPicPr>
          <p:cNvPr id="47" name="Picture 46" descr="L-Membrane_CMYK_Master_Smal.gif"/>
          <p:cNvPicPr>
            <a:picLocks noChangeAspect="1"/>
          </p:cNvPicPr>
          <p:nvPr/>
        </p:nvPicPr>
        <p:blipFill>
          <a:blip r:embed="rId10" cstate="print"/>
          <a:stretch>
            <a:fillRect/>
          </a:stretch>
        </p:blipFill>
        <p:spPr>
          <a:xfrm>
            <a:off x="1925382" y="4648200"/>
            <a:ext cx="575511" cy="519559"/>
          </a:xfrm>
          <a:prstGeom prst="rect">
            <a:avLst/>
          </a:prstGeom>
        </p:spPr>
      </p:pic>
      <p:pic>
        <p:nvPicPr>
          <p:cNvPr id="48"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969153" y="2808886"/>
            <a:ext cx="712647" cy="1663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9"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713895" y="5247192"/>
            <a:ext cx="712647" cy="1663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1" name="Rectangle 50"/>
          <p:cNvSpPr/>
          <p:nvPr/>
        </p:nvSpPr>
        <p:spPr>
          <a:xfrm>
            <a:off x="358644" y="2286000"/>
            <a:ext cx="766241" cy="338554"/>
          </a:xfrm>
          <a:prstGeom prst="rect">
            <a:avLst/>
          </a:prstGeom>
          <a:solidFill>
            <a:srgbClr val="FFC000"/>
          </a:solidFill>
        </p:spPr>
        <p:txBody>
          <a:bodyPr wrap="square">
            <a:spAutoFit/>
          </a:bodyPr>
          <a:lstStyle/>
          <a:p>
            <a:pPr algn="ctr"/>
            <a:r>
              <a:rPr lang="en-US" sz="800" dirty="0" smtClean="0"/>
              <a:t>Historical</a:t>
            </a:r>
          </a:p>
          <a:p>
            <a:pPr algn="ctr"/>
            <a:r>
              <a:rPr lang="en-US" sz="800" dirty="0" smtClean="0"/>
              <a:t>Data</a:t>
            </a:r>
            <a:endParaRPr lang="en-US" sz="800" dirty="0"/>
          </a:p>
        </p:txBody>
      </p:sp>
      <p:sp>
        <p:nvSpPr>
          <p:cNvPr id="52" name="Rectangle 51"/>
          <p:cNvSpPr/>
          <p:nvPr/>
        </p:nvSpPr>
        <p:spPr>
          <a:xfrm>
            <a:off x="428587" y="4724400"/>
            <a:ext cx="766242" cy="338554"/>
          </a:xfrm>
          <a:prstGeom prst="rect">
            <a:avLst/>
          </a:prstGeom>
          <a:solidFill>
            <a:srgbClr val="FFC000"/>
          </a:solidFill>
        </p:spPr>
        <p:txBody>
          <a:bodyPr wrap="square">
            <a:spAutoFit/>
          </a:bodyPr>
          <a:lstStyle/>
          <a:p>
            <a:pPr algn="ctr"/>
            <a:r>
              <a:rPr lang="en-US" sz="800" dirty="0" smtClean="0"/>
              <a:t>Historical</a:t>
            </a:r>
          </a:p>
          <a:p>
            <a:pPr algn="ctr"/>
            <a:r>
              <a:rPr lang="en-US" sz="800" dirty="0" smtClean="0"/>
              <a:t>Data</a:t>
            </a:r>
            <a:endParaRPr lang="en-US" sz="800" dirty="0"/>
          </a:p>
        </p:txBody>
      </p:sp>
    </p:spTree>
    <p:extLst>
      <p:ext uri="{BB962C8B-B14F-4D97-AF65-F5344CB8AC3E}">
        <p14:creationId xmlns:p14="http://schemas.microsoft.com/office/powerpoint/2010/main" val="33367818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3"/>
          <p:cNvSpPr>
            <a:spLocks noGrp="1"/>
          </p:cNvSpPr>
          <p:nvPr>
            <p:ph type="title"/>
          </p:nvPr>
        </p:nvSpPr>
        <p:spPr/>
        <p:txBody>
          <a:bodyPr/>
          <a:lstStyle/>
          <a:p>
            <a:r>
              <a:rPr lang="nl-NL" dirty="0" smtClean="0"/>
              <a:t>Trading Strategy Workflow</a:t>
            </a:r>
            <a:br>
              <a:rPr lang="nl-NL" dirty="0" smtClean="0"/>
            </a:br>
            <a:r>
              <a:rPr lang="nl-NL" sz="1800" i="1" dirty="0" smtClean="0"/>
              <a:t>prior to R2013a</a:t>
            </a:r>
            <a:endParaRPr lang="en-US" sz="1800" i="1" dirty="0" smtClean="0"/>
          </a:p>
        </p:txBody>
      </p:sp>
      <p:sp>
        <p:nvSpPr>
          <p:cNvPr id="127" name="Rounded Rectangle 126"/>
          <p:cNvSpPr/>
          <p:nvPr/>
        </p:nvSpPr>
        <p:spPr bwMode="auto">
          <a:xfrm>
            <a:off x="304800" y="1295400"/>
            <a:ext cx="8763000" cy="32004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b="1" dirty="0">
              <a:cs typeface="Arial" pitchFamily="34" charset="0"/>
            </a:endParaRPr>
          </a:p>
        </p:txBody>
      </p:sp>
      <p:grpSp>
        <p:nvGrpSpPr>
          <p:cNvPr id="126" name="Group 125"/>
          <p:cNvGrpSpPr/>
          <p:nvPr/>
        </p:nvGrpSpPr>
        <p:grpSpPr>
          <a:xfrm>
            <a:off x="419100" y="3508512"/>
            <a:ext cx="8305800" cy="1520688"/>
            <a:chOff x="533400" y="3508512"/>
            <a:chExt cx="8305800" cy="1520688"/>
          </a:xfrm>
        </p:grpSpPr>
        <p:sp>
          <p:nvSpPr>
            <p:cNvPr id="78" name="Right Arrow 77"/>
            <p:cNvSpPr/>
            <p:nvPr/>
          </p:nvSpPr>
          <p:spPr bwMode="auto">
            <a:xfrm>
              <a:off x="2590800" y="4436152"/>
              <a:ext cx="838200" cy="304800"/>
            </a:xfrm>
            <a:prstGeom prst="rightArrow">
              <a:avLst>
                <a:gd name="adj1" fmla="val 50000"/>
                <a:gd name="adj2" fmla="val 102174"/>
              </a:avLst>
            </a:prstGeom>
            <a:gradFill flip="none" rotWithShape="1">
              <a:gsLst>
                <a:gs pos="0">
                  <a:schemeClr val="tx2"/>
                </a:gs>
                <a:gs pos="100000">
                  <a:srgbClr val="6491B4"/>
                </a:gs>
              </a:gsLst>
              <a:lin ang="8100000" scaled="1"/>
              <a:tileRect/>
            </a:gradFill>
            <a:ln w="63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b="1" dirty="0">
                <a:cs typeface="Arial" pitchFamily="34" charset="0"/>
              </a:endParaRPr>
            </a:p>
          </p:txBody>
        </p:sp>
        <p:sp>
          <p:nvSpPr>
            <p:cNvPr id="119" name="Right Arrow 118"/>
            <p:cNvSpPr/>
            <p:nvPr/>
          </p:nvSpPr>
          <p:spPr bwMode="auto">
            <a:xfrm>
              <a:off x="5943600" y="4436152"/>
              <a:ext cx="838200" cy="304800"/>
            </a:xfrm>
            <a:prstGeom prst="rightArrow">
              <a:avLst>
                <a:gd name="adj1" fmla="val 50000"/>
                <a:gd name="adj2" fmla="val 102174"/>
              </a:avLst>
            </a:prstGeom>
            <a:gradFill flip="none" rotWithShape="1">
              <a:gsLst>
                <a:gs pos="0">
                  <a:schemeClr val="tx2"/>
                </a:gs>
                <a:gs pos="100000">
                  <a:srgbClr val="6491B4"/>
                </a:gs>
              </a:gsLst>
              <a:lin ang="8100000" scaled="1"/>
              <a:tileRect/>
            </a:gradFill>
            <a:ln w="63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b="1" dirty="0">
                <a:cs typeface="Arial" pitchFamily="34" charset="0"/>
              </a:endParaRPr>
            </a:p>
          </p:txBody>
        </p:sp>
        <p:grpSp>
          <p:nvGrpSpPr>
            <p:cNvPr id="35841" name="Group 57"/>
            <p:cNvGrpSpPr>
              <a:grpSpLocks/>
            </p:cNvGrpSpPr>
            <p:nvPr/>
          </p:nvGrpSpPr>
          <p:grpSpPr bwMode="auto">
            <a:xfrm>
              <a:off x="3429000" y="3946525"/>
              <a:ext cx="2514600" cy="1082675"/>
              <a:chOff x="3657600" y="4465374"/>
              <a:chExt cx="1828800" cy="1082546"/>
            </a:xfrm>
          </p:grpSpPr>
          <p:sp>
            <p:nvSpPr>
              <p:cNvPr id="31" name="AutoShape 19"/>
              <p:cNvSpPr>
                <a:spLocks noChangeArrowheads="1"/>
              </p:cNvSpPr>
              <p:nvPr/>
            </p:nvSpPr>
            <p:spPr bwMode="auto">
              <a:xfrm>
                <a:off x="3657600" y="4479722"/>
                <a:ext cx="1828800" cy="1068198"/>
              </a:xfrm>
              <a:prstGeom prst="roundRect">
                <a:avLst>
                  <a:gd name="adj" fmla="val 4692"/>
                </a:avLst>
              </a:prstGeom>
              <a:solidFill>
                <a:schemeClr val="tx2"/>
              </a:solidFill>
              <a:ln w="6350" cap="flat" cmpd="sng" algn="ctr">
                <a:solidFill>
                  <a:schemeClr val="bg1">
                    <a:lumMod val="50000"/>
                  </a:schemeClr>
                </a:solidFill>
                <a:prstDash val="solid"/>
                <a:round/>
                <a:headEnd type="none" w="med" len="med"/>
                <a:tailEnd type="none" w="med" len="med"/>
              </a:ln>
              <a:effectLst>
                <a:innerShdw blurRad="342900">
                  <a:prstClr val="black">
                    <a:alpha val="37000"/>
                  </a:prstClr>
                </a:innerShdw>
              </a:effectLst>
            </p:spPr>
            <p:txBody>
              <a:bodyPr tIns="18288"/>
              <a:lstStyle/>
              <a:p>
                <a:pPr algn="ctr" fontAlgn="auto">
                  <a:spcBef>
                    <a:spcPts val="0"/>
                  </a:spcBef>
                  <a:spcAft>
                    <a:spcPts val="0"/>
                  </a:spcAft>
                  <a:defRPr/>
                </a:pPr>
                <a:endParaRPr lang="en-US" sz="1400" b="1" dirty="0"/>
              </a:p>
            </p:txBody>
          </p:sp>
          <p:sp>
            <p:nvSpPr>
              <p:cNvPr id="32" name="AutoShape 19"/>
              <p:cNvSpPr>
                <a:spLocks noChangeArrowheads="1"/>
              </p:cNvSpPr>
              <p:nvPr/>
            </p:nvSpPr>
            <p:spPr bwMode="auto">
              <a:xfrm>
                <a:off x="3771900" y="4806646"/>
                <a:ext cx="1600200" cy="588892"/>
              </a:xfrm>
              <a:prstGeom prst="roundRect">
                <a:avLst>
                  <a:gd name="adj" fmla="val 4692"/>
                </a:avLst>
              </a:prstGeom>
              <a:solidFill>
                <a:schemeClr val="bg1"/>
              </a:solidFill>
              <a:ln w="2857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tIns="18288"/>
              <a:lstStyle/>
              <a:p>
                <a:pPr algn="ctr" fontAlgn="auto">
                  <a:spcBef>
                    <a:spcPts val="0"/>
                  </a:spcBef>
                  <a:spcAft>
                    <a:spcPts val="0"/>
                  </a:spcAft>
                  <a:defRPr/>
                </a:pPr>
                <a:endParaRPr lang="en-US" sz="1400" b="1" dirty="0"/>
              </a:p>
            </p:txBody>
          </p:sp>
          <p:sp>
            <p:nvSpPr>
              <p:cNvPr id="35918" name="Rounded Rectangle 33"/>
              <p:cNvSpPr>
                <a:spLocks noChangeArrowheads="1"/>
              </p:cNvSpPr>
              <p:nvPr/>
            </p:nvSpPr>
            <p:spPr bwMode="auto">
              <a:xfrm>
                <a:off x="3771900" y="4834175"/>
                <a:ext cx="1600200" cy="48508"/>
              </a:xfrm>
              <a:prstGeom prst="roundRect">
                <a:avLst>
                  <a:gd name="adj" fmla="val 32375"/>
                </a:avLst>
              </a:prstGeom>
              <a:noFill/>
              <a:ln w="19050" algn="ctr">
                <a:noFill/>
                <a:round/>
                <a:headEnd/>
                <a:tailEnd/>
              </a:ln>
            </p:spPr>
            <p:txBody>
              <a:bodyPr lIns="9144" tIns="9144" rIns="9144" bIns="9144"/>
              <a:lstStyle/>
              <a:p>
                <a:pPr algn="ctr"/>
                <a:r>
                  <a:rPr lang="en-US" sz="1200" b="1"/>
                  <a:t>Models</a:t>
                </a:r>
              </a:p>
            </p:txBody>
          </p:sp>
          <p:sp>
            <p:nvSpPr>
              <p:cNvPr id="35919" name="Rounded Rectangle 34"/>
              <p:cNvSpPr>
                <a:spLocks noChangeArrowheads="1"/>
              </p:cNvSpPr>
              <p:nvPr/>
            </p:nvSpPr>
            <p:spPr bwMode="auto">
              <a:xfrm>
                <a:off x="3771900" y="5123745"/>
                <a:ext cx="1600200" cy="48508"/>
              </a:xfrm>
              <a:prstGeom prst="roundRect">
                <a:avLst>
                  <a:gd name="adj" fmla="val 32375"/>
                </a:avLst>
              </a:prstGeom>
              <a:noFill/>
              <a:ln w="19050" algn="ctr">
                <a:noFill/>
                <a:round/>
                <a:headEnd/>
                <a:tailEnd/>
              </a:ln>
            </p:spPr>
            <p:txBody>
              <a:bodyPr lIns="9144" tIns="9144" rIns="9144" bIns="9144"/>
              <a:lstStyle/>
              <a:p>
                <a:pPr algn="ctr"/>
                <a:r>
                  <a:rPr lang="en-US" sz="1200" b="1"/>
                  <a:t>Trading Rules</a:t>
                </a:r>
              </a:p>
            </p:txBody>
          </p:sp>
          <p:cxnSp>
            <p:nvCxnSpPr>
              <p:cNvPr id="37" name="Straight Connector 36"/>
              <p:cNvCxnSpPr/>
              <p:nvPr/>
            </p:nvCxnSpPr>
            <p:spPr>
              <a:xfrm flipV="1">
                <a:off x="3848100" y="5106648"/>
                <a:ext cx="1447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5921" name="TextBox 37"/>
              <p:cNvSpPr txBox="1">
                <a:spLocks noChangeArrowheads="1"/>
              </p:cNvSpPr>
              <p:nvPr/>
            </p:nvSpPr>
            <p:spPr bwMode="auto">
              <a:xfrm>
                <a:off x="3801428" y="4465374"/>
                <a:ext cx="1541145" cy="584775"/>
              </a:xfrm>
              <a:prstGeom prst="rect">
                <a:avLst/>
              </a:prstGeom>
              <a:noFill/>
              <a:ln w="9525">
                <a:noFill/>
                <a:miter lim="800000"/>
                <a:headEnd/>
                <a:tailEnd/>
              </a:ln>
            </p:spPr>
            <p:txBody>
              <a:bodyPr>
                <a:spAutoFit/>
              </a:bodyPr>
              <a:lstStyle/>
              <a:p>
                <a:pPr algn="ctr"/>
                <a:r>
                  <a:rPr lang="en-US" sz="1600" b="1" dirty="0">
                    <a:solidFill>
                      <a:schemeClr val="bg1"/>
                    </a:solidFill>
                  </a:rPr>
                  <a:t>Decision Engine</a:t>
                </a:r>
              </a:p>
              <a:p>
                <a:pPr algn="ctr"/>
                <a:endParaRPr lang="en-US" sz="1600" dirty="0">
                  <a:solidFill>
                    <a:schemeClr val="bg1"/>
                  </a:solidFill>
                </a:endParaRPr>
              </a:p>
            </p:txBody>
          </p:sp>
        </p:grpSp>
        <p:grpSp>
          <p:nvGrpSpPr>
            <p:cNvPr id="35843" name="Group 57"/>
            <p:cNvGrpSpPr>
              <a:grpSpLocks/>
            </p:cNvGrpSpPr>
            <p:nvPr/>
          </p:nvGrpSpPr>
          <p:grpSpPr bwMode="auto">
            <a:xfrm>
              <a:off x="6781800" y="3946525"/>
              <a:ext cx="2057400" cy="1082675"/>
              <a:chOff x="3657600" y="4465374"/>
              <a:chExt cx="1828800" cy="1082546"/>
            </a:xfrm>
          </p:grpSpPr>
          <p:sp>
            <p:nvSpPr>
              <p:cNvPr id="60" name="AutoShape 19"/>
              <p:cNvSpPr>
                <a:spLocks noChangeArrowheads="1"/>
              </p:cNvSpPr>
              <p:nvPr/>
            </p:nvSpPr>
            <p:spPr bwMode="auto">
              <a:xfrm>
                <a:off x="3657600" y="4479722"/>
                <a:ext cx="1828800" cy="1068198"/>
              </a:xfrm>
              <a:prstGeom prst="roundRect">
                <a:avLst>
                  <a:gd name="adj" fmla="val 4692"/>
                </a:avLst>
              </a:prstGeom>
              <a:solidFill>
                <a:schemeClr val="bg1">
                  <a:lumMod val="85000"/>
                </a:schemeClr>
              </a:solidFill>
              <a:ln w="6350" cap="flat" cmpd="sng" algn="ctr">
                <a:solidFill>
                  <a:schemeClr val="bg1">
                    <a:lumMod val="50000"/>
                  </a:schemeClr>
                </a:solidFill>
                <a:prstDash val="solid"/>
                <a:round/>
                <a:headEnd type="none" w="med" len="med"/>
                <a:tailEnd type="none" w="med" len="med"/>
              </a:ln>
              <a:effectLst>
                <a:innerShdw blurRad="342900">
                  <a:prstClr val="black">
                    <a:alpha val="37000"/>
                  </a:prstClr>
                </a:innerShdw>
              </a:effectLst>
            </p:spPr>
            <p:txBody>
              <a:bodyPr tIns="18288"/>
              <a:lstStyle/>
              <a:p>
                <a:pPr algn="ctr" fontAlgn="auto">
                  <a:spcBef>
                    <a:spcPts val="0"/>
                  </a:spcBef>
                  <a:spcAft>
                    <a:spcPts val="0"/>
                  </a:spcAft>
                  <a:defRPr/>
                </a:pPr>
                <a:endParaRPr lang="en-US" sz="1400" b="1" dirty="0"/>
              </a:p>
            </p:txBody>
          </p:sp>
          <p:sp>
            <p:nvSpPr>
              <p:cNvPr id="62" name="AutoShape 19"/>
              <p:cNvSpPr>
                <a:spLocks noChangeArrowheads="1"/>
              </p:cNvSpPr>
              <p:nvPr/>
            </p:nvSpPr>
            <p:spPr bwMode="auto">
              <a:xfrm>
                <a:off x="3771900" y="4806646"/>
                <a:ext cx="1600200" cy="588892"/>
              </a:xfrm>
              <a:prstGeom prst="roundRect">
                <a:avLst>
                  <a:gd name="adj" fmla="val 4692"/>
                </a:avLst>
              </a:prstGeom>
              <a:solidFill>
                <a:schemeClr val="bg1"/>
              </a:solidFill>
              <a:ln w="2857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tIns="18288"/>
              <a:lstStyle/>
              <a:p>
                <a:pPr algn="ctr" fontAlgn="auto">
                  <a:spcBef>
                    <a:spcPts val="0"/>
                  </a:spcBef>
                  <a:spcAft>
                    <a:spcPts val="0"/>
                  </a:spcAft>
                  <a:defRPr/>
                </a:pPr>
                <a:endParaRPr lang="en-US" sz="1400" b="1" dirty="0"/>
              </a:p>
            </p:txBody>
          </p:sp>
          <p:sp>
            <p:nvSpPr>
              <p:cNvPr id="35910" name="Rounded Rectangle 63"/>
              <p:cNvSpPr>
                <a:spLocks noChangeArrowheads="1"/>
              </p:cNvSpPr>
              <p:nvPr/>
            </p:nvSpPr>
            <p:spPr bwMode="auto">
              <a:xfrm>
                <a:off x="3771900" y="4834175"/>
                <a:ext cx="1600200" cy="48508"/>
              </a:xfrm>
              <a:prstGeom prst="roundRect">
                <a:avLst>
                  <a:gd name="adj" fmla="val 32375"/>
                </a:avLst>
              </a:prstGeom>
              <a:noFill/>
              <a:ln w="19050" algn="ctr">
                <a:noFill/>
                <a:round/>
                <a:headEnd/>
                <a:tailEnd/>
              </a:ln>
            </p:spPr>
            <p:txBody>
              <a:bodyPr lIns="9144" tIns="9144" rIns="9144" bIns="9144"/>
              <a:lstStyle/>
              <a:p>
                <a:pPr algn="ctr"/>
                <a:r>
                  <a:rPr lang="en-US" sz="1200" b="1"/>
                  <a:t>Broker API</a:t>
                </a:r>
              </a:p>
            </p:txBody>
          </p:sp>
          <p:sp>
            <p:nvSpPr>
              <p:cNvPr id="35911" name="Rounded Rectangle 65"/>
              <p:cNvSpPr>
                <a:spLocks noChangeArrowheads="1"/>
              </p:cNvSpPr>
              <p:nvPr/>
            </p:nvSpPr>
            <p:spPr bwMode="auto">
              <a:xfrm>
                <a:off x="3771900" y="5123745"/>
                <a:ext cx="1600200" cy="48508"/>
              </a:xfrm>
              <a:prstGeom prst="roundRect">
                <a:avLst>
                  <a:gd name="adj" fmla="val 32375"/>
                </a:avLst>
              </a:prstGeom>
              <a:noFill/>
              <a:ln w="19050" algn="ctr">
                <a:noFill/>
                <a:round/>
                <a:headEnd/>
                <a:tailEnd/>
              </a:ln>
            </p:spPr>
            <p:txBody>
              <a:bodyPr lIns="9144" tIns="9144" rIns="9144" bIns="9144"/>
              <a:lstStyle/>
              <a:p>
                <a:pPr algn="ctr"/>
                <a:r>
                  <a:rPr lang="en-US" sz="1200" b="1"/>
                  <a:t>Order Routing </a:t>
                </a:r>
              </a:p>
            </p:txBody>
          </p:sp>
          <p:cxnSp>
            <p:nvCxnSpPr>
              <p:cNvPr id="68" name="Straight Connector 67"/>
              <p:cNvCxnSpPr/>
              <p:nvPr/>
            </p:nvCxnSpPr>
            <p:spPr>
              <a:xfrm flipV="1">
                <a:off x="3848100" y="5106648"/>
                <a:ext cx="1447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5913" name="TextBox 69"/>
              <p:cNvSpPr txBox="1">
                <a:spLocks noChangeArrowheads="1"/>
              </p:cNvSpPr>
              <p:nvPr/>
            </p:nvSpPr>
            <p:spPr bwMode="auto">
              <a:xfrm>
                <a:off x="3801428" y="4465374"/>
                <a:ext cx="1541145" cy="584775"/>
              </a:xfrm>
              <a:prstGeom prst="rect">
                <a:avLst/>
              </a:prstGeom>
              <a:noFill/>
              <a:ln w="9525">
                <a:noFill/>
                <a:miter lim="800000"/>
                <a:headEnd/>
                <a:tailEnd/>
              </a:ln>
            </p:spPr>
            <p:txBody>
              <a:bodyPr>
                <a:spAutoFit/>
              </a:bodyPr>
              <a:lstStyle/>
              <a:p>
                <a:pPr algn="ctr"/>
                <a:r>
                  <a:rPr lang="en-US" sz="1600" b="1"/>
                  <a:t>Execution</a:t>
                </a:r>
              </a:p>
              <a:p>
                <a:pPr algn="ctr"/>
                <a:endParaRPr lang="en-US" sz="1600"/>
              </a:p>
            </p:txBody>
          </p:sp>
        </p:grpSp>
        <p:grpSp>
          <p:nvGrpSpPr>
            <p:cNvPr id="35844" name="Group 57"/>
            <p:cNvGrpSpPr>
              <a:grpSpLocks/>
            </p:cNvGrpSpPr>
            <p:nvPr/>
          </p:nvGrpSpPr>
          <p:grpSpPr bwMode="auto">
            <a:xfrm>
              <a:off x="533400" y="3946525"/>
              <a:ext cx="2057400" cy="1082675"/>
              <a:chOff x="3657600" y="4465374"/>
              <a:chExt cx="1828800" cy="1082546"/>
            </a:xfrm>
          </p:grpSpPr>
          <p:sp>
            <p:nvSpPr>
              <p:cNvPr id="113" name="AutoShape 19"/>
              <p:cNvSpPr>
                <a:spLocks noChangeArrowheads="1"/>
              </p:cNvSpPr>
              <p:nvPr/>
            </p:nvSpPr>
            <p:spPr bwMode="auto">
              <a:xfrm>
                <a:off x="3657600" y="4479722"/>
                <a:ext cx="1828800" cy="1068198"/>
              </a:xfrm>
              <a:prstGeom prst="roundRect">
                <a:avLst>
                  <a:gd name="adj" fmla="val 4692"/>
                </a:avLst>
              </a:prstGeom>
              <a:solidFill>
                <a:schemeClr val="bg1">
                  <a:lumMod val="85000"/>
                </a:schemeClr>
              </a:solidFill>
              <a:ln w="6350" cap="flat" cmpd="sng" algn="ctr">
                <a:solidFill>
                  <a:schemeClr val="bg1">
                    <a:lumMod val="50000"/>
                  </a:schemeClr>
                </a:solidFill>
                <a:prstDash val="solid"/>
                <a:round/>
                <a:headEnd type="none" w="med" len="med"/>
                <a:tailEnd type="none" w="med" len="med"/>
              </a:ln>
              <a:effectLst>
                <a:innerShdw blurRad="342900">
                  <a:prstClr val="black">
                    <a:alpha val="37000"/>
                  </a:prstClr>
                </a:innerShdw>
              </a:effectLst>
            </p:spPr>
            <p:txBody>
              <a:bodyPr tIns="18288"/>
              <a:lstStyle/>
              <a:p>
                <a:pPr algn="ctr" fontAlgn="auto">
                  <a:spcBef>
                    <a:spcPts val="0"/>
                  </a:spcBef>
                  <a:spcAft>
                    <a:spcPts val="0"/>
                  </a:spcAft>
                  <a:defRPr/>
                </a:pPr>
                <a:endParaRPr lang="en-US" sz="1400" b="1" dirty="0"/>
              </a:p>
            </p:txBody>
          </p:sp>
          <p:sp>
            <p:nvSpPr>
              <p:cNvPr id="114" name="AutoShape 19"/>
              <p:cNvSpPr>
                <a:spLocks noChangeArrowheads="1"/>
              </p:cNvSpPr>
              <p:nvPr/>
            </p:nvSpPr>
            <p:spPr bwMode="auto">
              <a:xfrm>
                <a:off x="3771900" y="4806646"/>
                <a:ext cx="1600200" cy="588892"/>
              </a:xfrm>
              <a:prstGeom prst="roundRect">
                <a:avLst>
                  <a:gd name="adj" fmla="val 4692"/>
                </a:avLst>
              </a:prstGeom>
              <a:solidFill>
                <a:schemeClr val="bg1"/>
              </a:solidFill>
              <a:ln w="2857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tIns="18288"/>
              <a:lstStyle/>
              <a:p>
                <a:pPr algn="ctr" fontAlgn="auto">
                  <a:spcBef>
                    <a:spcPts val="0"/>
                  </a:spcBef>
                  <a:spcAft>
                    <a:spcPts val="0"/>
                  </a:spcAft>
                  <a:defRPr/>
                </a:pPr>
                <a:endParaRPr lang="en-US" sz="1400" b="1" dirty="0"/>
              </a:p>
            </p:txBody>
          </p:sp>
          <p:sp>
            <p:nvSpPr>
              <p:cNvPr id="35902" name="Rounded Rectangle 114"/>
              <p:cNvSpPr>
                <a:spLocks noChangeArrowheads="1"/>
              </p:cNvSpPr>
              <p:nvPr/>
            </p:nvSpPr>
            <p:spPr bwMode="auto">
              <a:xfrm>
                <a:off x="3771900" y="4834175"/>
                <a:ext cx="1600200" cy="48508"/>
              </a:xfrm>
              <a:prstGeom prst="roundRect">
                <a:avLst>
                  <a:gd name="adj" fmla="val 32375"/>
                </a:avLst>
              </a:prstGeom>
              <a:noFill/>
              <a:ln w="19050" algn="ctr">
                <a:noFill/>
                <a:round/>
                <a:headEnd/>
                <a:tailEnd/>
              </a:ln>
            </p:spPr>
            <p:txBody>
              <a:bodyPr lIns="9144" tIns="9144" rIns="9144" bIns="9144"/>
              <a:lstStyle/>
              <a:p>
                <a:pPr algn="ctr"/>
                <a:r>
                  <a:rPr lang="en-US" sz="1200" b="1"/>
                  <a:t>Real-Time Feeds</a:t>
                </a:r>
              </a:p>
            </p:txBody>
          </p:sp>
          <p:sp>
            <p:nvSpPr>
              <p:cNvPr id="35903" name="Rounded Rectangle 115"/>
              <p:cNvSpPr>
                <a:spLocks noChangeArrowheads="1"/>
              </p:cNvSpPr>
              <p:nvPr/>
            </p:nvSpPr>
            <p:spPr bwMode="auto">
              <a:xfrm>
                <a:off x="3771900" y="5123745"/>
                <a:ext cx="1600200" cy="48508"/>
              </a:xfrm>
              <a:prstGeom prst="roundRect">
                <a:avLst>
                  <a:gd name="adj" fmla="val 32375"/>
                </a:avLst>
              </a:prstGeom>
              <a:noFill/>
              <a:ln w="19050" algn="ctr">
                <a:noFill/>
                <a:round/>
                <a:headEnd/>
                <a:tailEnd/>
              </a:ln>
            </p:spPr>
            <p:txBody>
              <a:bodyPr lIns="9144" tIns="9144" rIns="9144" bIns="9144"/>
              <a:lstStyle/>
              <a:p>
                <a:pPr algn="ctr"/>
                <a:r>
                  <a:rPr lang="en-US" sz="1200" b="1" dirty="0" smtClean="0"/>
                  <a:t>Event-Based</a:t>
                </a:r>
                <a:endParaRPr lang="en-US" sz="1200" b="1" dirty="0"/>
              </a:p>
            </p:txBody>
          </p:sp>
          <p:cxnSp>
            <p:nvCxnSpPr>
              <p:cNvPr id="117" name="Straight Connector 116"/>
              <p:cNvCxnSpPr/>
              <p:nvPr/>
            </p:nvCxnSpPr>
            <p:spPr>
              <a:xfrm flipV="1">
                <a:off x="3848100" y="5106648"/>
                <a:ext cx="1447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5905" name="TextBox 117"/>
              <p:cNvSpPr txBox="1">
                <a:spLocks noChangeArrowheads="1"/>
              </p:cNvSpPr>
              <p:nvPr/>
            </p:nvSpPr>
            <p:spPr bwMode="auto">
              <a:xfrm>
                <a:off x="3801428" y="4465374"/>
                <a:ext cx="1541145" cy="584775"/>
              </a:xfrm>
              <a:prstGeom prst="rect">
                <a:avLst/>
              </a:prstGeom>
              <a:noFill/>
              <a:ln w="9525">
                <a:noFill/>
                <a:miter lim="800000"/>
                <a:headEnd/>
                <a:tailEnd/>
              </a:ln>
            </p:spPr>
            <p:txBody>
              <a:bodyPr>
                <a:spAutoFit/>
              </a:bodyPr>
              <a:lstStyle/>
              <a:p>
                <a:pPr algn="ctr"/>
                <a:r>
                  <a:rPr lang="en-US" sz="1600" b="1" dirty="0" smtClean="0"/>
                  <a:t>Live Data</a:t>
                </a:r>
                <a:endParaRPr lang="en-US" sz="1600" b="1" dirty="0"/>
              </a:p>
              <a:p>
                <a:pPr algn="ctr"/>
                <a:endParaRPr lang="en-US" sz="1600" dirty="0"/>
              </a:p>
            </p:txBody>
          </p:sp>
        </p:grpSp>
        <p:sp>
          <p:nvSpPr>
            <p:cNvPr id="35848" name="Rectangle 130"/>
            <p:cNvSpPr>
              <a:spLocks noChangeArrowheads="1"/>
            </p:cNvSpPr>
            <p:nvPr/>
          </p:nvSpPr>
          <p:spPr bwMode="auto">
            <a:xfrm>
              <a:off x="547687" y="3508512"/>
              <a:ext cx="1544077" cy="369332"/>
            </a:xfrm>
            <a:prstGeom prst="rect">
              <a:avLst/>
            </a:prstGeom>
            <a:noFill/>
            <a:ln w="9525">
              <a:noFill/>
              <a:miter lim="800000"/>
              <a:headEnd/>
              <a:tailEnd/>
            </a:ln>
          </p:spPr>
          <p:txBody>
            <a:bodyPr wrap="none">
              <a:spAutoFit/>
            </a:bodyPr>
            <a:lstStyle/>
            <a:p>
              <a:r>
                <a:rPr lang="en-US" b="1" dirty="0" smtClean="0">
                  <a:solidFill>
                    <a:schemeClr val="tx2"/>
                  </a:solidFill>
                </a:rPr>
                <a:t>Live Trading</a:t>
              </a:r>
              <a:endParaRPr lang="en-US" dirty="0">
                <a:solidFill>
                  <a:schemeClr val="tx2"/>
                </a:solidFill>
              </a:endParaRPr>
            </a:p>
          </p:txBody>
        </p:sp>
      </p:grpSp>
      <p:grpSp>
        <p:nvGrpSpPr>
          <p:cNvPr id="128" name="Group 127"/>
          <p:cNvGrpSpPr/>
          <p:nvPr/>
        </p:nvGrpSpPr>
        <p:grpSpPr>
          <a:xfrm>
            <a:off x="419100" y="1295400"/>
            <a:ext cx="8305800" cy="1828800"/>
            <a:chOff x="533400" y="1295400"/>
            <a:chExt cx="8305800" cy="1828800"/>
          </a:xfrm>
        </p:grpSpPr>
        <p:sp>
          <p:nvSpPr>
            <p:cNvPr id="120" name="Right Arrow 119"/>
            <p:cNvSpPr/>
            <p:nvPr/>
          </p:nvSpPr>
          <p:spPr bwMode="auto">
            <a:xfrm>
              <a:off x="2590800" y="2438400"/>
              <a:ext cx="838200" cy="304800"/>
            </a:xfrm>
            <a:prstGeom prst="rightArrow">
              <a:avLst>
                <a:gd name="adj1" fmla="val 50000"/>
                <a:gd name="adj2" fmla="val 102174"/>
              </a:avLst>
            </a:prstGeom>
            <a:gradFill flip="none" rotWithShape="1">
              <a:gsLst>
                <a:gs pos="0">
                  <a:schemeClr val="tx2"/>
                </a:gs>
                <a:gs pos="100000">
                  <a:srgbClr val="6491B4"/>
                </a:gs>
              </a:gsLst>
              <a:lin ang="8100000" scaled="1"/>
              <a:tileRect/>
            </a:gradFill>
            <a:ln w="63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b="1" dirty="0">
                <a:cs typeface="Arial" pitchFamily="34" charset="0"/>
              </a:endParaRPr>
            </a:p>
          </p:txBody>
        </p:sp>
        <p:sp>
          <p:nvSpPr>
            <p:cNvPr id="121" name="Right Arrow 120"/>
            <p:cNvSpPr/>
            <p:nvPr/>
          </p:nvSpPr>
          <p:spPr bwMode="auto">
            <a:xfrm>
              <a:off x="5943600" y="2209800"/>
              <a:ext cx="838200" cy="304800"/>
            </a:xfrm>
            <a:prstGeom prst="rightArrow">
              <a:avLst>
                <a:gd name="adj1" fmla="val 50000"/>
                <a:gd name="adj2" fmla="val 102174"/>
              </a:avLst>
            </a:prstGeom>
            <a:gradFill flip="none" rotWithShape="1">
              <a:gsLst>
                <a:gs pos="0">
                  <a:schemeClr val="tx2"/>
                </a:gs>
                <a:gs pos="100000">
                  <a:srgbClr val="6491B4"/>
                </a:gs>
              </a:gsLst>
              <a:lin ang="8100000" scaled="1"/>
              <a:tileRect/>
            </a:gradFill>
            <a:ln w="63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b="1" dirty="0">
                <a:cs typeface="Arial" pitchFamily="34" charset="0"/>
              </a:endParaRPr>
            </a:p>
          </p:txBody>
        </p:sp>
        <p:sp>
          <p:nvSpPr>
            <p:cNvPr id="122" name="Right Arrow 121"/>
            <p:cNvSpPr/>
            <p:nvPr/>
          </p:nvSpPr>
          <p:spPr bwMode="auto">
            <a:xfrm flipH="1">
              <a:off x="5943600" y="2620617"/>
              <a:ext cx="838200" cy="304800"/>
            </a:xfrm>
            <a:prstGeom prst="rightArrow">
              <a:avLst>
                <a:gd name="adj1" fmla="val 50000"/>
                <a:gd name="adj2" fmla="val 102174"/>
              </a:avLst>
            </a:prstGeom>
            <a:gradFill flip="none" rotWithShape="1">
              <a:gsLst>
                <a:gs pos="0">
                  <a:schemeClr val="tx2"/>
                </a:gs>
                <a:gs pos="100000">
                  <a:srgbClr val="6491B4"/>
                </a:gs>
              </a:gsLst>
              <a:lin ang="8100000" scaled="1"/>
              <a:tileRect/>
            </a:gradFill>
            <a:ln w="63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b="1" dirty="0">
                <a:cs typeface="Arial" pitchFamily="34" charset="0"/>
              </a:endParaRPr>
            </a:p>
          </p:txBody>
        </p:sp>
        <p:sp>
          <p:nvSpPr>
            <p:cNvPr id="35856" name="Rectangle 127"/>
            <p:cNvSpPr>
              <a:spLocks noChangeArrowheads="1"/>
            </p:cNvSpPr>
            <p:nvPr/>
          </p:nvSpPr>
          <p:spPr bwMode="auto">
            <a:xfrm>
              <a:off x="548640" y="1295400"/>
              <a:ext cx="2993127" cy="369332"/>
            </a:xfrm>
            <a:prstGeom prst="rect">
              <a:avLst/>
            </a:prstGeom>
            <a:noFill/>
            <a:ln w="9525">
              <a:noFill/>
              <a:miter lim="800000"/>
              <a:headEnd/>
              <a:tailEnd/>
            </a:ln>
          </p:spPr>
          <p:txBody>
            <a:bodyPr wrap="none">
              <a:spAutoFit/>
            </a:bodyPr>
            <a:lstStyle/>
            <a:p>
              <a:r>
                <a:rPr lang="en-US" b="1" dirty="0">
                  <a:solidFill>
                    <a:schemeClr val="tx2"/>
                  </a:solidFill>
                </a:rPr>
                <a:t>Development and </a:t>
              </a:r>
              <a:r>
                <a:rPr lang="en-US" b="1" dirty="0" smtClean="0">
                  <a:solidFill>
                    <a:schemeClr val="tx2"/>
                  </a:solidFill>
                </a:rPr>
                <a:t>testing</a:t>
              </a:r>
              <a:r>
                <a:rPr lang="en-US" b="1" dirty="0" smtClean="0">
                  <a:solidFill>
                    <a:schemeClr val="bg1"/>
                  </a:solidFill>
                </a:rPr>
                <a:t> </a:t>
              </a:r>
              <a:endParaRPr lang="en-US" dirty="0">
                <a:solidFill>
                  <a:schemeClr val="bg1"/>
                </a:solidFill>
              </a:endParaRPr>
            </a:p>
          </p:txBody>
        </p:sp>
        <p:grpSp>
          <p:nvGrpSpPr>
            <p:cNvPr id="89" name="Group 88"/>
            <p:cNvGrpSpPr/>
            <p:nvPr/>
          </p:nvGrpSpPr>
          <p:grpSpPr>
            <a:xfrm>
              <a:off x="533400" y="1752600"/>
              <a:ext cx="2051981" cy="1371600"/>
              <a:chOff x="538819" y="2895600"/>
              <a:chExt cx="2051981" cy="1371600"/>
            </a:xfrm>
          </p:grpSpPr>
          <p:grpSp>
            <p:nvGrpSpPr>
              <p:cNvPr id="66" name="Group 65"/>
              <p:cNvGrpSpPr/>
              <p:nvPr/>
            </p:nvGrpSpPr>
            <p:grpSpPr>
              <a:xfrm>
                <a:off x="538819" y="2895600"/>
                <a:ext cx="2051981" cy="1371600"/>
                <a:chOff x="538819" y="2895600"/>
                <a:chExt cx="2051981" cy="1371600"/>
              </a:xfrm>
            </p:grpSpPr>
            <p:grpSp>
              <p:nvGrpSpPr>
                <p:cNvPr id="65" name="Group 64"/>
                <p:cNvGrpSpPr/>
                <p:nvPr/>
              </p:nvGrpSpPr>
              <p:grpSpPr>
                <a:xfrm>
                  <a:off x="538819" y="2895600"/>
                  <a:ext cx="2051981" cy="1371600"/>
                  <a:chOff x="538819" y="2514600"/>
                  <a:chExt cx="2051981" cy="1752600"/>
                </a:xfrm>
              </p:grpSpPr>
              <p:sp>
                <p:nvSpPr>
                  <p:cNvPr id="10" name="AutoShape 19"/>
                  <p:cNvSpPr>
                    <a:spLocks noChangeArrowheads="1"/>
                  </p:cNvSpPr>
                  <p:nvPr/>
                </p:nvSpPr>
                <p:spPr bwMode="auto">
                  <a:xfrm>
                    <a:off x="538819" y="2523541"/>
                    <a:ext cx="2051981" cy="1743659"/>
                  </a:xfrm>
                  <a:prstGeom prst="roundRect">
                    <a:avLst>
                      <a:gd name="adj" fmla="val 4692"/>
                    </a:avLst>
                  </a:prstGeom>
                  <a:solidFill>
                    <a:schemeClr val="bg1">
                      <a:lumMod val="85000"/>
                    </a:schemeClr>
                  </a:solidFill>
                  <a:ln w="6350" cap="flat" cmpd="sng" algn="ctr">
                    <a:solidFill>
                      <a:schemeClr val="bg1">
                        <a:lumMod val="50000"/>
                      </a:schemeClr>
                    </a:solidFill>
                    <a:prstDash val="solid"/>
                    <a:round/>
                    <a:headEnd type="none" w="med" len="med"/>
                    <a:tailEnd type="none" w="med" len="med"/>
                  </a:ln>
                  <a:effectLst>
                    <a:innerShdw blurRad="342900">
                      <a:prstClr val="black">
                        <a:alpha val="37000"/>
                      </a:prstClr>
                    </a:innerShdw>
                  </a:effectLst>
                </p:spPr>
                <p:txBody>
                  <a:bodyPr tIns="18288"/>
                  <a:lstStyle/>
                  <a:p>
                    <a:pPr algn="ctr" fontAlgn="auto">
                      <a:spcBef>
                        <a:spcPts val="0"/>
                      </a:spcBef>
                      <a:spcAft>
                        <a:spcPts val="0"/>
                      </a:spcAft>
                      <a:defRPr/>
                    </a:pPr>
                    <a:endParaRPr lang="en-US" sz="1400" b="1" dirty="0"/>
                  </a:p>
                </p:txBody>
              </p:sp>
              <p:sp>
                <p:nvSpPr>
                  <p:cNvPr id="35887" name="TextBox 19"/>
                  <p:cNvSpPr txBox="1">
                    <a:spLocks noChangeArrowheads="1"/>
                  </p:cNvSpPr>
                  <p:nvPr/>
                </p:nvSpPr>
                <p:spPr bwMode="auto">
                  <a:xfrm>
                    <a:off x="710004" y="2514600"/>
                    <a:ext cx="1709612" cy="420307"/>
                  </a:xfrm>
                  <a:prstGeom prst="rect">
                    <a:avLst/>
                  </a:prstGeom>
                  <a:noFill/>
                  <a:ln w="9525">
                    <a:noFill/>
                    <a:miter lim="800000"/>
                    <a:headEnd/>
                    <a:tailEnd/>
                  </a:ln>
                </p:spPr>
                <p:txBody>
                  <a:bodyPr>
                    <a:spAutoFit/>
                  </a:bodyPr>
                  <a:lstStyle/>
                  <a:p>
                    <a:pPr algn="ctr"/>
                    <a:r>
                      <a:rPr lang="en-US" sz="1600" b="1" dirty="0" smtClean="0"/>
                      <a:t>Historical Data</a:t>
                    </a:r>
                    <a:endParaRPr lang="en-US" sz="1600" b="1" dirty="0"/>
                  </a:p>
                  <a:p>
                    <a:pPr algn="ctr"/>
                    <a:endParaRPr lang="en-US" sz="1600" dirty="0"/>
                  </a:p>
                </p:txBody>
              </p:sp>
            </p:grpSp>
            <p:sp>
              <p:nvSpPr>
                <p:cNvPr id="11" name="AutoShape 19"/>
                <p:cNvSpPr>
                  <a:spLocks noChangeArrowheads="1"/>
                </p:cNvSpPr>
                <p:nvPr/>
              </p:nvSpPr>
              <p:spPr bwMode="auto">
                <a:xfrm>
                  <a:off x="666750" y="3276600"/>
                  <a:ext cx="1795463" cy="884486"/>
                </a:xfrm>
                <a:prstGeom prst="roundRect">
                  <a:avLst>
                    <a:gd name="adj" fmla="val 4692"/>
                  </a:avLst>
                </a:prstGeom>
                <a:solidFill>
                  <a:schemeClr val="bg1"/>
                </a:solidFill>
                <a:ln w="2857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tIns="18288"/>
                <a:lstStyle/>
                <a:p>
                  <a:pPr algn="ctr" fontAlgn="auto">
                    <a:spcBef>
                      <a:spcPts val="0"/>
                    </a:spcBef>
                    <a:spcAft>
                      <a:spcPts val="0"/>
                    </a:spcAft>
                    <a:defRPr/>
                  </a:pPr>
                  <a:endParaRPr lang="en-US" sz="1400" b="1" dirty="0"/>
                </a:p>
              </p:txBody>
            </p:sp>
          </p:grpSp>
          <p:grpSp>
            <p:nvGrpSpPr>
              <p:cNvPr id="64" name="Group 63"/>
              <p:cNvGrpSpPr/>
              <p:nvPr/>
            </p:nvGrpSpPr>
            <p:grpSpPr>
              <a:xfrm>
                <a:off x="667068" y="3346936"/>
                <a:ext cx="1795483" cy="624841"/>
                <a:chOff x="667068" y="2819399"/>
                <a:chExt cx="1795483" cy="624841"/>
              </a:xfrm>
            </p:grpSpPr>
            <p:sp>
              <p:nvSpPr>
                <p:cNvPr id="35890" name="Rounded Rectangle 12"/>
                <p:cNvSpPr>
                  <a:spLocks noChangeArrowheads="1"/>
                </p:cNvSpPr>
                <p:nvPr/>
              </p:nvSpPr>
              <p:spPr bwMode="auto">
                <a:xfrm>
                  <a:off x="667068" y="2819399"/>
                  <a:ext cx="1795483" cy="91440"/>
                </a:xfrm>
                <a:prstGeom prst="roundRect">
                  <a:avLst>
                    <a:gd name="adj" fmla="val 32375"/>
                  </a:avLst>
                </a:prstGeom>
                <a:noFill/>
                <a:ln w="19050" algn="ctr">
                  <a:noFill/>
                  <a:round/>
                  <a:headEnd/>
                  <a:tailEnd/>
                </a:ln>
              </p:spPr>
              <p:txBody>
                <a:bodyPr lIns="9144" tIns="9144" rIns="9144" bIns="9144"/>
                <a:lstStyle/>
                <a:p>
                  <a:pPr algn="ctr"/>
                  <a:r>
                    <a:rPr lang="en-US" sz="1200" b="1" dirty="0"/>
                    <a:t>End of </a:t>
                  </a:r>
                  <a:r>
                    <a:rPr lang="en-US" sz="1200" b="1" dirty="0" smtClean="0"/>
                    <a:t>Day / Intraday</a:t>
                  </a:r>
                  <a:endParaRPr lang="en-US" sz="1200" b="1" dirty="0"/>
                </a:p>
              </p:txBody>
            </p:sp>
            <p:cxnSp>
              <p:nvCxnSpPr>
                <p:cNvPr id="17" name="Straight Connector 16"/>
                <p:cNvCxnSpPr/>
                <p:nvPr/>
              </p:nvCxnSpPr>
              <p:spPr bwMode="auto">
                <a:xfrm flipV="1">
                  <a:off x="752475" y="3069887"/>
                  <a:ext cx="1624013" cy="114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auto">
                <a:xfrm flipV="1">
                  <a:off x="752475" y="3326634"/>
                  <a:ext cx="1624013" cy="114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5897" name="Rounded Rectangle 46"/>
                <p:cNvSpPr>
                  <a:spLocks noChangeArrowheads="1"/>
                </p:cNvSpPr>
                <p:nvPr/>
              </p:nvSpPr>
              <p:spPr bwMode="auto">
                <a:xfrm>
                  <a:off x="667068" y="3352800"/>
                  <a:ext cx="1795483" cy="91440"/>
                </a:xfrm>
                <a:prstGeom prst="roundRect">
                  <a:avLst>
                    <a:gd name="adj" fmla="val 32375"/>
                  </a:avLst>
                </a:prstGeom>
                <a:noFill/>
                <a:ln w="19050" algn="ctr">
                  <a:noFill/>
                  <a:round/>
                  <a:headEnd/>
                  <a:tailEnd/>
                </a:ln>
              </p:spPr>
              <p:txBody>
                <a:bodyPr lIns="9144" tIns="9144" rIns="9144" bIns="9144"/>
                <a:lstStyle/>
                <a:p>
                  <a:pPr algn="ctr"/>
                  <a:r>
                    <a:rPr lang="en-US" sz="1200" b="1" dirty="0" smtClean="0"/>
                    <a:t>Databases</a:t>
                  </a:r>
                  <a:endParaRPr lang="en-US" sz="1200" b="1" dirty="0"/>
                </a:p>
              </p:txBody>
            </p:sp>
            <p:sp>
              <p:nvSpPr>
                <p:cNvPr id="73" name="Rounded Rectangle 46"/>
                <p:cNvSpPr>
                  <a:spLocks noChangeArrowheads="1"/>
                </p:cNvSpPr>
                <p:nvPr/>
              </p:nvSpPr>
              <p:spPr bwMode="auto">
                <a:xfrm>
                  <a:off x="667068" y="3095624"/>
                  <a:ext cx="1795483" cy="91440"/>
                </a:xfrm>
                <a:prstGeom prst="roundRect">
                  <a:avLst>
                    <a:gd name="adj" fmla="val 32375"/>
                  </a:avLst>
                </a:prstGeom>
                <a:noFill/>
                <a:ln w="19050" algn="ctr">
                  <a:noFill/>
                  <a:round/>
                  <a:headEnd/>
                  <a:tailEnd/>
                </a:ln>
              </p:spPr>
              <p:txBody>
                <a:bodyPr lIns="9144" tIns="9144" rIns="9144" bIns="9144"/>
                <a:lstStyle/>
                <a:p>
                  <a:pPr algn="ctr"/>
                  <a:r>
                    <a:rPr lang="en-US" sz="1200" b="1" dirty="0" smtClean="0"/>
                    <a:t>Files</a:t>
                  </a:r>
                  <a:endParaRPr lang="en-US" sz="1200" b="1" dirty="0"/>
                </a:p>
              </p:txBody>
            </p:sp>
          </p:grpSp>
        </p:grpSp>
        <p:grpSp>
          <p:nvGrpSpPr>
            <p:cNvPr id="90" name="Group 89"/>
            <p:cNvGrpSpPr/>
            <p:nvPr/>
          </p:nvGrpSpPr>
          <p:grpSpPr>
            <a:xfrm>
              <a:off x="3429000" y="1752600"/>
              <a:ext cx="2514600" cy="1371600"/>
              <a:chOff x="538819" y="2895600"/>
              <a:chExt cx="2051981" cy="1371600"/>
            </a:xfrm>
          </p:grpSpPr>
          <p:grpSp>
            <p:nvGrpSpPr>
              <p:cNvPr id="91" name="Group 65"/>
              <p:cNvGrpSpPr/>
              <p:nvPr/>
            </p:nvGrpSpPr>
            <p:grpSpPr>
              <a:xfrm>
                <a:off x="538819" y="2895600"/>
                <a:ext cx="2051981" cy="1371600"/>
                <a:chOff x="538819" y="2895600"/>
                <a:chExt cx="2051981" cy="1371600"/>
              </a:xfrm>
            </p:grpSpPr>
            <p:grpSp>
              <p:nvGrpSpPr>
                <p:cNvPr id="100" name="Group 64"/>
                <p:cNvGrpSpPr/>
                <p:nvPr/>
              </p:nvGrpSpPr>
              <p:grpSpPr>
                <a:xfrm>
                  <a:off x="538819" y="2895600"/>
                  <a:ext cx="2051981" cy="1371600"/>
                  <a:chOff x="538819" y="2514600"/>
                  <a:chExt cx="2051981" cy="1752600"/>
                </a:xfrm>
              </p:grpSpPr>
              <p:sp>
                <p:nvSpPr>
                  <p:cNvPr id="102" name="AutoShape 19"/>
                  <p:cNvSpPr>
                    <a:spLocks noChangeArrowheads="1"/>
                  </p:cNvSpPr>
                  <p:nvPr/>
                </p:nvSpPr>
                <p:spPr bwMode="auto">
                  <a:xfrm>
                    <a:off x="538819" y="2523541"/>
                    <a:ext cx="2051981" cy="1743659"/>
                  </a:xfrm>
                  <a:prstGeom prst="roundRect">
                    <a:avLst>
                      <a:gd name="adj" fmla="val 4692"/>
                    </a:avLst>
                  </a:prstGeom>
                  <a:solidFill>
                    <a:schemeClr val="bg1">
                      <a:lumMod val="85000"/>
                    </a:schemeClr>
                  </a:solidFill>
                  <a:ln w="6350" cap="flat" cmpd="sng" algn="ctr">
                    <a:solidFill>
                      <a:schemeClr val="bg1">
                        <a:lumMod val="50000"/>
                      </a:schemeClr>
                    </a:solidFill>
                    <a:prstDash val="solid"/>
                    <a:round/>
                    <a:headEnd type="none" w="med" len="med"/>
                    <a:tailEnd type="none" w="med" len="med"/>
                  </a:ln>
                  <a:effectLst>
                    <a:innerShdw blurRad="342900">
                      <a:prstClr val="black">
                        <a:alpha val="37000"/>
                      </a:prstClr>
                    </a:innerShdw>
                  </a:effectLst>
                </p:spPr>
                <p:txBody>
                  <a:bodyPr tIns="18288"/>
                  <a:lstStyle/>
                  <a:p>
                    <a:pPr algn="ctr" fontAlgn="auto">
                      <a:spcBef>
                        <a:spcPts val="0"/>
                      </a:spcBef>
                      <a:spcAft>
                        <a:spcPts val="0"/>
                      </a:spcAft>
                      <a:defRPr/>
                    </a:pPr>
                    <a:endParaRPr lang="en-US" sz="1400" b="1" dirty="0"/>
                  </a:p>
                </p:txBody>
              </p:sp>
              <p:sp>
                <p:nvSpPr>
                  <p:cNvPr id="103" name="TextBox 19"/>
                  <p:cNvSpPr txBox="1">
                    <a:spLocks noChangeArrowheads="1"/>
                  </p:cNvSpPr>
                  <p:nvPr/>
                </p:nvSpPr>
                <p:spPr bwMode="auto">
                  <a:xfrm>
                    <a:off x="710004" y="2514600"/>
                    <a:ext cx="1709612" cy="747213"/>
                  </a:xfrm>
                  <a:prstGeom prst="rect">
                    <a:avLst/>
                  </a:prstGeom>
                  <a:noFill/>
                  <a:ln w="9525">
                    <a:noFill/>
                    <a:miter lim="800000"/>
                    <a:headEnd/>
                    <a:tailEnd/>
                  </a:ln>
                </p:spPr>
                <p:txBody>
                  <a:bodyPr>
                    <a:spAutoFit/>
                  </a:bodyPr>
                  <a:lstStyle/>
                  <a:p>
                    <a:pPr algn="ctr"/>
                    <a:r>
                      <a:rPr lang="en-US" sz="1600" b="1" dirty="0" smtClean="0"/>
                      <a:t>Strategy Modeling</a:t>
                    </a:r>
                    <a:endParaRPr lang="en-US" sz="1600" b="1" dirty="0"/>
                  </a:p>
                  <a:p>
                    <a:pPr algn="ctr"/>
                    <a:endParaRPr lang="en-US" sz="1600" dirty="0"/>
                  </a:p>
                </p:txBody>
              </p:sp>
            </p:grpSp>
            <p:sp>
              <p:nvSpPr>
                <p:cNvPr id="101" name="AutoShape 19"/>
                <p:cNvSpPr>
                  <a:spLocks noChangeArrowheads="1"/>
                </p:cNvSpPr>
                <p:nvPr/>
              </p:nvSpPr>
              <p:spPr bwMode="auto">
                <a:xfrm>
                  <a:off x="666750" y="3276600"/>
                  <a:ext cx="1795463" cy="884486"/>
                </a:xfrm>
                <a:prstGeom prst="roundRect">
                  <a:avLst>
                    <a:gd name="adj" fmla="val 4692"/>
                  </a:avLst>
                </a:prstGeom>
                <a:solidFill>
                  <a:schemeClr val="bg1"/>
                </a:solidFill>
                <a:ln w="2857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tIns="18288"/>
                <a:lstStyle/>
                <a:p>
                  <a:pPr algn="ctr" fontAlgn="auto">
                    <a:spcBef>
                      <a:spcPts val="0"/>
                    </a:spcBef>
                    <a:spcAft>
                      <a:spcPts val="0"/>
                    </a:spcAft>
                    <a:defRPr/>
                  </a:pPr>
                  <a:endParaRPr lang="en-US" sz="1400" b="1" dirty="0"/>
                </a:p>
              </p:txBody>
            </p:sp>
          </p:grpSp>
          <p:grpSp>
            <p:nvGrpSpPr>
              <p:cNvPr id="92" name="Group 63"/>
              <p:cNvGrpSpPr/>
              <p:nvPr/>
            </p:nvGrpSpPr>
            <p:grpSpPr>
              <a:xfrm>
                <a:off x="667068" y="3346936"/>
                <a:ext cx="1795483" cy="624841"/>
                <a:chOff x="667068" y="2819399"/>
                <a:chExt cx="1795483" cy="624841"/>
              </a:xfrm>
            </p:grpSpPr>
            <p:sp>
              <p:nvSpPr>
                <p:cNvPr id="93" name="Rounded Rectangle 12"/>
                <p:cNvSpPr>
                  <a:spLocks noChangeArrowheads="1"/>
                </p:cNvSpPr>
                <p:nvPr/>
              </p:nvSpPr>
              <p:spPr bwMode="auto">
                <a:xfrm>
                  <a:off x="667068" y="2819399"/>
                  <a:ext cx="1795483" cy="91440"/>
                </a:xfrm>
                <a:prstGeom prst="roundRect">
                  <a:avLst>
                    <a:gd name="adj" fmla="val 32375"/>
                  </a:avLst>
                </a:prstGeom>
                <a:noFill/>
                <a:ln w="19050" algn="ctr">
                  <a:noFill/>
                  <a:round/>
                  <a:headEnd/>
                  <a:tailEnd/>
                </a:ln>
              </p:spPr>
              <p:txBody>
                <a:bodyPr lIns="9144" tIns="9144" rIns="9144" bIns="9144"/>
                <a:lstStyle/>
                <a:p>
                  <a:pPr algn="ctr"/>
                  <a:r>
                    <a:rPr lang="en-US" sz="1200" b="1" dirty="0" smtClean="0"/>
                    <a:t>Research / Algorithms</a:t>
                  </a:r>
                  <a:endParaRPr lang="en-US" sz="1200" b="1" dirty="0"/>
                </a:p>
              </p:txBody>
            </p:sp>
            <p:cxnSp>
              <p:nvCxnSpPr>
                <p:cNvPr id="95" name="Straight Connector 94"/>
                <p:cNvCxnSpPr/>
                <p:nvPr/>
              </p:nvCxnSpPr>
              <p:spPr bwMode="auto">
                <a:xfrm flipV="1">
                  <a:off x="752475" y="3069887"/>
                  <a:ext cx="1624013" cy="114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bwMode="auto">
                <a:xfrm flipV="1">
                  <a:off x="752475" y="3326634"/>
                  <a:ext cx="1624013" cy="114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8" name="Rounded Rectangle 46"/>
                <p:cNvSpPr>
                  <a:spLocks noChangeArrowheads="1"/>
                </p:cNvSpPr>
                <p:nvPr/>
              </p:nvSpPr>
              <p:spPr bwMode="auto">
                <a:xfrm>
                  <a:off x="667068" y="3352800"/>
                  <a:ext cx="1795483" cy="91440"/>
                </a:xfrm>
                <a:prstGeom prst="roundRect">
                  <a:avLst>
                    <a:gd name="adj" fmla="val 32375"/>
                  </a:avLst>
                </a:prstGeom>
                <a:noFill/>
                <a:ln w="19050" algn="ctr">
                  <a:noFill/>
                  <a:round/>
                  <a:headEnd/>
                  <a:tailEnd/>
                </a:ln>
              </p:spPr>
              <p:txBody>
                <a:bodyPr lIns="9144" tIns="9144" rIns="9144" bIns="9144"/>
                <a:lstStyle/>
                <a:p>
                  <a:pPr algn="ctr"/>
                  <a:r>
                    <a:rPr lang="en-US" sz="1200" b="1" dirty="0" smtClean="0"/>
                    <a:t>Calibration</a:t>
                  </a:r>
                  <a:endParaRPr lang="en-US" sz="1200" b="1" dirty="0"/>
                </a:p>
              </p:txBody>
            </p:sp>
            <p:sp>
              <p:nvSpPr>
                <p:cNvPr id="99" name="Rounded Rectangle 46"/>
                <p:cNvSpPr>
                  <a:spLocks noChangeArrowheads="1"/>
                </p:cNvSpPr>
                <p:nvPr/>
              </p:nvSpPr>
              <p:spPr bwMode="auto">
                <a:xfrm>
                  <a:off x="667068" y="3095624"/>
                  <a:ext cx="1795483" cy="91440"/>
                </a:xfrm>
                <a:prstGeom prst="roundRect">
                  <a:avLst>
                    <a:gd name="adj" fmla="val 32375"/>
                  </a:avLst>
                </a:prstGeom>
                <a:noFill/>
                <a:ln w="19050" algn="ctr">
                  <a:noFill/>
                  <a:round/>
                  <a:headEnd/>
                  <a:tailEnd/>
                </a:ln>
              </p:spPr>
              <p:txBody>
                <a:bodyPr lIns="9144" tIns="9144" rIns="9144" bIns="9144"/>
                <a:lstStyle/>
                <a:p>
                  <a:pPr algn="ctr"/>
                  <a:r>
                    <a:rPr lang="en-US" sz="1200" b="1" dirty="0" smtClean="0"/>
                    <a:t>Model Development</a:t>
                  </a:r>
                  <a:endParaRPr lang="en-US" sz="1200" b="1" dirty="0"/>
                </a:p>
              </p:txBody>
            </p:sp>
          </p:grpSp>
        </p:grpSp>
        <p:grpSp>
          <p:nvGrpSpPr>
            <p:cNvPr id="104" name="Group 103"/>
            <p:cNvGrpSpPr/>
            <p:nvPr/>
          </p:nvGrpSpPr>
          <p:grpSpPr>
            <a:xfrm>
              <a:off x="6787219" y="1752600"/>
              <a:ext cx="2051981" cy="1371600"/>
              <a:chOff x="538819" y="2895600"/>
              <a:chExt cx="2051981" cy="1371600"/>
            </a:xfrm>
          </p:grpSpPr>
          <p:grpSp>
            <p:nvGrpSpPr>
              <p:cNvPr id="105" name="Group 65"/>
              <p:cNvGrpSpPr/>
              <p:nvPr/>
            </p:nvGrpSpPr>
            <p:grpSpPr>
              <a:xfrm>
                <a:off x="538819" y="2895600"/>
                <a:ext cx="2051981" cy="1371600"/>
                <a:chOff x="538819" y="2895600"/>
                <a:chExt cx="2051981" cy="1371600"/>
              </a:xfrm>
            </p:grpSpPr>
            <p:grpSp>
              <p:nvGrpSpPr>
                <p:cNvPr id="112" name="Group 64"/>
                <p:cNvGrpSpPr/>
                <p:nvPr/>
              </p:nvGrpSpPr>
              <p:grpSpPr>
                <a:xfrm>
                  <a:off x="538819" y="2895600"/>
                  <a:ext cx="2051981" cy="1371600"/>
                  <a:chOff x="538819" y="2514600"/>
                  <a:chExt cx="2051981" cy="1752600"/>
                </a:xfrm>
              </p:grpSpPr>
              <p:sp>
                <p:nvSpPr>
                  <p:cNvPr id="116" name="AutoShape 19"/>
                  <p:cNvSpPr>
                    <a:spLocks noChangeArrowheads="1"/>
                  </p:cNvSpPr>
                  <p:nvPr/>
                </p:nvSpPr>
                <p:spPr bwMode="auto">
                  <a:xfrm>
                    <a:off x="538819" y="2523541"/>
                    <a:ext cx="2051981" cy="1743659"/>
                  </a:xfrm>
                  <a:prstGeom prst="roundRect">
                    <a:avLst>
                      <a:gd name="adj" fmla="val 4692"/>
                    </a:avLst>
                  </a:prstGeom>
                  <a:solidFill>
                    <a:schemeClr val="bg1">
                      <a:lumMod val="85000"/>
                    </a:schemeClr>
                  </a:solidFill>
                  <a:ln w="6350" cap="flat" cmpd="sng" algn="ctr">
                    <a:solidFill>
                      <a:schemeClr val="bg1">
                        <a:lumMod val="50000"/>
                      </a:schemeClr>
                    </a:solidFill>
                    <a:prstDash val="solid"/>
                    <a:round/>
                    <a:headEnd type="none" w="med" len="med"/>
                    <a:tailEnd type="none" w="med" len="med"/>
                  </a:ln>
                  <a:effectLst>
                    <a:innerShdw blurRad="342900">
                      <a:prstClr val="black">
                        <a:alpha val="37000"/>
                      </a:prstClr>
                    </a:innerShdw>
                  </a:effectLst>
                </p:spPr>
                <p:txBody>
                  <a:bodyPr tIns="18288"/>
                  <a:lstStyle/>
                  <a:p>
                    <a:pPr algn="ctr" fontAlgn="auto">
                      <a:spcBef>
                        <a:spcPts val="0"/>
                      </a:spcBef>
                      <a:spcAft>
                        <a:spcPts val="0"/>
                      </a:spcAft>
                      <a:defRPr/>
                    </a:pPr>
                    <a:endParaRPr lang="en-US" sz="1400" b="1" dirty="0"/>
                  </a:p>
                </p:txBody>
              </p:sp>
              <p:sp>
                <p:nvSpPr>
                  <p:cNvPr id="118" name="TextBox 19"/>
                  <p:cNvSpPr txBox="1">
                    <a:spLocks noChangeArrowheads="1"/>
                  </p:cNvSpPr>
                  <p:nvPr/>
                </p:nvSpPr>
                <p:spPr bwMode="auto">
                  <a:xfrm>
                    <a:off x="710004" y="2514600"/>
                    <a:ext cx="1709612" cy="747213"/>
                  </a:xfrm>
                  <a:prstGeom prst="rect">
                    <a:avLst/>
                  </a:prstGeom>
                  <a:noFill/>
                  <a:ln w="9525">
                    <a:noFill/>
                    <a:miter lim="800000"/>
                    <a:headEnd/>
                    <a:tailEnd/>
                  </a:ln>
                </p:spPr>
                <p:txBody>
                  <a:bodyPr>
                    <a:spAutoFit/>
                  </a:bodyPr>
                  <a:lstStyle/>
                  <a:p>
                    <a:pPr algn="ctr"/>
                    <a:r>
                      <a:rPr lang="en-US" sz="1600" b="1" dirty="0" smtClean="0"/>
                      <a:t>Back Testing</a:t>
                    </a:r>
                    <a:endParaRPr lang="en-US" sz="1600" b="1" dirty="0"/>
                  </a:p>
                  <a:p>
                    <a:pPr algn="ctr"/>
                    <a:endParaRPr lang="en-US" sz="1600" dirty="0"/>
                  </a:p>
                </p:txBody>
              </p:sp>
            </p:grpSp>
            <p:sp>
              <p:nvSpPr>
                <p:cNvPr id="115" name="AutoShape 19"/>
                <p:cNvSpPr>
                  <a:spLocks noChangeArrowheads="1"/>
                </p:cNvSpPr>
                <p:nvPr/>
              </p:nvSpPr>
              <p:spPr bwMode="auto">
                <a:xfrm>
                  <a:off x="666750" y="3276600"/>
                  <a:ext cx="1795463" cy="884486"/>
                </a:xfrm>
                <a:prstGeom prst="roundRect">
                  <a:avLst>
                    <a:gd name="adj" fmla="val 4692"/>
                  </a:avLst>
                </a:prstGeom>
                <a:solidFill>
                  <a:schemeClr val="bg1"/>
                </a:solidFill>
                <a:ln w="2857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tIns="18288"/>
                <a:lstStyle/>
                <a:p>
                  <a:pPr algn="ctr" fontAlgn="auto">
                    <a:spcBef>
                      <a:spcPts val="0"/>
                    </a:spcBef>
                    <a:spcAft>
                      <a:spcPts val="0"/>
                    </a:spcAft>
                    <a:defRPr/>
                  </a:pPr>
                  <a:endParaRPr lang="en-US" sz="1400" b="1" dirty="0"/>
                </a:p>
              </p:txBody>
            </p:sp>
          </p:grpSp>
          <p:grpSp>
            <p:nvGrpSpPr>
              <p:cNvPr id="106" name="Group 63"/>
              <p:cNvGrpSpPr/>
              <p:nvPr/>
            </p:nvGrpSpPr>
            <p:grpSpPr>
              <a:xfrm>
                <a:off x="667068" y="3385036"/>
                <a:ext cx="1795483" cy="529739"/>
                <a:chOff x="667068" y="2857499"/>
                <a:chExt cx="1795483" cy="529739"/>
              </a:xfrm>
            </p:grpSpPr>
            <p:sp>
              <p:nvSpPr>
                <p:cNvPr id="107" name="Rounded Rectangle 12"/>
                <p:cNvSpPr>
                  <a:spLocks noChangeArrowheads="1"/>
                </p:cNvSpPr>
                <p:nvPr/>
              </p:nvSpPr>
              <p:spPr bwMode="auto">
                <a:xfrm>
                  <a:off x="667068" y="2857499"/>
                  <a:ext cx="1795483" cy="91440"/>
                </a:xfrm>
                <a:prstGeom prst="roundRect">
                  <a:avLst>
                    <a:gd name="adj" fmla="val 32375"/>
                  </a:avLst>
                </a:prstGeom>
                <a:noFill/>
                <a:ln w="19050" algn="ctr">
                  <a:noFill/>
                  <a:round/>
                  <a:headEnd/>
                  <a:tailEnd/>
                </a:ln>
              </p:spPr>
              <p:txBody>
                <a:bodyPr lIns="9144" tIns="9144" rIns="9144" bIns="9144"/>
                <a:lstStyle/>
                <a:p>
                  <a:pPr algn="ctr"/>
                  <a:r>
                    <a:rPr lang="en-US" sz="1200" b="1" dirty="0" smtClean="0"/>
                    <a:t>Profit / Loss</a:t>
                  </a:r>
                  <a:endParaRPr lang="en-US" sz="1200" b="1" dirty="0"/>
                </a:p>
              </p:txBody>
            </p:sp>
            <p:cxnSp>
              <p:nvCxnSpPr>
                <p:cNvPr id="108" name="Straight Connector 107"/>
                <p:cNvCxnSpPr/>
                <p:nvPr/>
              </p:nvCxnSpPr>
              <p:spPr bwMode="auto">
                <a:xfrm flipV="1">
                  <a:off x="752475" y="3190736"/>
                  <a:ext cx="1624013" cy="114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11" name="Rounded Rectangle 46"/>
                <p:cNvSpPr>
                  <a:spLocks noChangeArrowheads="1"/>
                </p:cNvSpPr>
                <p:nvPr/>
              </p:nvSpPr>
              <p:spPr bwMode="auto">
                <a:xfrm>
                  <a:off x="667068" y="3295798"/>
                  <a:ext cx="1795483" cy="91440"/>
                </a:xfrm>
                <a:prstGeom prst="roundRect">
                  <a:avLst>
                    <a:gd name="adj" fmla="val 32375"/>
                  </a:avLst>
                </a:prstGeom>
                <a:noFill/>
                <a:ln w="19050" algn="ctr">
                  <a:noFill/>
                  <a:round/>
                  <a:headEnd/>
                  <a:tailEnd/>
                </a:ln>
              </p:spPr>
              <p:txBody>
                <a:bodyPr lIns="9144" tIns="9144" rIns="9144" bIns="9144"/>
                <a:lstStyle/>
                <a:p>
                  <a:pPr algn="ctr"/>
                  <a:r>
                    <a:rPr lang="en-US" sz="1200" b="1" dirty="0" smtClean="0"/>
                    <a:t>Risk Exposure</a:t>
                  </a:r>
                  <a:endParaRPr lang="en-US" sz="1200" b="1" dirty="0"/>
                </a:p>
              </p:txBody>
            </p:sp>
          </p:grpSp>
        </p:grpSp>
      </p:grpSp>
      <p:pic>
        <p:nvPicPr>
          <p:cNvPr id="83" name="Picture 82" descr="L-Membrane_CMYK_Master_Smal.gif"/>
          <p:cNvPicPr>
            <a:picLocks noChangeAspect="1"/>
          </p:cNvPicPr>
          <p:nvPr/>
        </p:nvPicPr>
        <p:blipFill>
          <a:blip r:embed="rId4" cstate="print"/>
          <a:stretch>
            <a:fillRect/>
          </a:stretch>
        </p:blipFill>
        <p:spPr>
          <a:xfrm>
            <a:off x="2183325" y="1636453"/>
            <a:ext cx="575511" cy="519559"/>
          </a:xfrm>
          <a:prstGeom prst="rect">
            <a:avLst/>
          </a:prstGeom>
        </p:spPr>
      </p:pic>
      <p:pic>
        <p:nvPicPr>
          <p:cNvPr id="84" name="Picture 83" descr="L-Membrane_CMYK_Master_Smal.gif"/>
          <p:cNvPicPr>
            <a:picLocks noChangeAspect="1"/>
          </p:cNvPicPr>
          <p:nvPr/>
        </p:nvPicPr>
        <p:blipFill>
          <a:blip r:embed="rId4" cstate="print"/>
          <a:stretch>
            <a:fillRect/>
          </a:stretch>
        </p:blipFill>
        <p:spPr>
          <a:xfrm>
            <a:off x="5566672" y="1651087"/>
            <a:ext cx="575511" cy="519559"/>
          </a:xfrm>
          <a:prstGeom prst="rect">
            <a:avLst/>
          </a:prstGeom>
        </p:spPr>
      </p:pic>
      <p:pic>
        <p:nvPicPr>
          <p:cNvPr id="85" name="Picture 84" descr="L-Membrane_CMYK_Master_Smal.gif"/>
          <p:cNvPicPr>
            <a:picLocks noChangeAspect="1"/>
          </p:cNvPicPr>
          <p:nvPr/>
        </p:nvPicPr>
        <p:blipFill>
          <a:blip r:embed="rId4" cstate="print"/>
          <a:stretch>
            <a:fillRect/>
          </a:stretch>
        </p:blipFill>
        <p:spPr>
          <a:xfrm>
            <a:off x="8437144" y="1636452"/>
            <a:ext cx="575511" cy="519559"/>
          </a:xfrm>
          <a:prstGeom prst="rect">
            <a:avLst/>
          </a:prstGeom>
        </p:spPr>
      </p:pic>
      <p:pic>
        <p:nvPicPr>
          <p:cNvPr id="86" name="Picture 85" descr="L-Membrane_CMYK_Master_Smal.gif"/>
          <p:cNvPicPr>
            <a:picLocks noChangeAspect="1"/>
          </p:cNvPicPr>
          <p:nvPr/>
        </p:nvPicPr>
        <p:blipFill>
          <a:blip r:embed="rId4" cstate="print"/>
          <a:stretch>
            <a:fillRect/>
          </a:stretch>
        </p:blipFill>
        <p:spPr>
          <a:xfrm>
            <a:off x="5619523" y="3803786"/>
            <a:ext cx="575511" cy="519559"/>
          </a:xfrm>
          <a:prstGeom prst="rect">
            <a:avLst/>
          </a:prstGeom>
        </p:spPr>
      </p:pic>
      <p:grpSp>
        <p:nvGrpSpPr>
          <p:cNvPr id="13" name="Group 12"/>
          <p:cNvGrpSpPr/>
          <p:nvPr/>
        </p:nvGrpSpPr>
        <p:grpSpPr>
          <a:xfrm>
            <a:off x="1816912" y="5092755"/>
            <a:ext cx="5726888" cy="979909"/>
            <a:chOff x="1816912" y="5092755"/>
            <a:chExt cx="5726888" cy="979909"/>
          </a:xfrm>
        </p:grpSpPr>
        <p:sp>
          <p:nvSpPr>
            <p:cNvPr id="87" name="Rectangle 86"/>
            <p:cNvSpPr/>
            <p:nvPr/>
          </p:nvSpPr>
          <p:spPr>
            <a:xfrm>
              <a:off x="2798491" y="5703332"/>
              <a:ext cx="3749744" cy="369332"/>
            </a:xfrm>
            <a:prstGeom prst="rect">
              <a:avLst/>
            </a:prstGeom>
          </p:spPr>
          <p:txBody>
            <a:bodyPr wrap="none">
              <a:spAutoFit/>
            </a:bodyPr>
            <a:lstStyle/>
            <a:p>
              <a:r>
                <a:rPr lang="en-US" b="1" dirty="0" smtClean="0"/>
                <a:t>Lack trading system integration!</a:t>
              </a:r>
            </a:p>
          </p:txBody>
        </p:sp>
        <p:cxnSp>
          <p:nvCxnSpPr>
            <p:cNvPr id="9" name="Straight Arrow Connector 8"/>
            <p:cNvCxnSpPr>
              <a:stCxn id="87" idx="3"/>
            </p:cNvCxnSpPr>
            <p:nvPr/>
          </p:nvCxnSpPr>
          <p:spPr>
            <a:xfrm flipV="1">
              <a:off x="6548235" y="5105400"/>
              <a:ext cx="995565" cy="782598"/>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4" name="Straight Arrow Connector 93"/>
            <p:cNvCxnSpPr/>
            <p:nvPr/>
          </p:nvCxnSpPr>
          <p:spPr>
            <a:xfrm flipH="1" flipV="1">
              <a:off x="1816912" y="5092755"/>
              <a:ext cx="995565" cy="782598"/>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3856995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5" name="Group 124"/>
          <p:cNvGrpSpPr/>
          <p:nvPr/>
        </p:nvGrpSpPr>
        <p:grpSpPr>
          <a:xfrm>
            <a:off x="4076700" y="3124200"/>
            <a:ext cx="990600" cy="838200"/>
            <a:chOff x="4114800" y="3124200"/>
            <a:chExt cx="990600" cy="838200"/>
          </a:xfrm>
        </p:grpSpPr>
        <p:sp>
          <p:nvSpPr>
            <p:cNvPr id="123" name="Right Arrow 122"/>
            <p:cNvSpPr/>
            <p:nvPr/>
          </p:nvSpPr>
          <p:spPr bwMode="auto">
            <a:xfrm rot="16200000" flipH="1">
              <a:off x="3848100" y="3390900"/>
              <a:ext cx="838200" cy="304800"/>
            </a:xfrm>
            <a:prstGeom prst="rightArrow">
              <a:avLst>
                <a:gd name="adj1" fmla="val 50000"/>
                <a:gd name="adj2" fmla="val 102174"/>
              </a:avLst>
            </a:prstGeom>
            <a:gradFill flip="none" rotWithShape="1">
              <a:gsLst>
                <a:gs pos="0">
                  <a:schemeClr val="tx2"/>
                </a:gs>
                <a:gs pos="100000">
                  <a:srgbClr val="6491B4"/>
                </a:gs>
              </a:gsLst>
              <a:lin ang="8100000" scaled="1"/>
              <a:tileRect/>
            </a:gradFill>
            <a:ln w="63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b="1" dirty="0">
                <a:cs typeface="Arial" pitchFamily="34" charset="0"/>
              </a:endParaRPr>
            </a:p>
          </p:txBody>
        </p:sp>
        <p:sp>
          <p:nvSpPr>
            <p:cNvPr id="124" name="Right Arrow 123"/>
            <p:cNvSpPr/>
            <p:nvPr/>
          </p:nvSpPr>
          <p:spPr bwMode="auto">
            <a:xfrm rot="5400000" flipH="1" flipV="1">
              <a:off x="4533900" y="3390900"/>
              <a:ext cx="838200" cy="304800"/>
            </a:xfrm>
            <a:prstGeom prst="rightArrow">
              <a:avLst>
                <a:gd name="adj1" fmla="val 50000"/>
                <a:gd name="adj2" fmla="val 102174"/>
              </a:avLst>
            </a:prstGeom>
            <a:gradFill flip="none" rotWithShape="1">
              <a:gsLst>
                <a:gs pos="0">
                  <a:schemeClr val="tx2"/>
                </a:gs>
                <a:gs pos="100000">
                  <a:srgbClr val="6491B4"/>
                </a:gs>
              </a:gsLst>
              <a:lin ang="8100000" scaled="1"/>
              <a:tileRect/>
            </a:gradFill>
            <a:ln w="63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b="1" dirty="0">
                <a:cs typeface="Arial" pitchFamily="34" charset="0"/>
              </a:endParaRPr>
            </a:p>
          </p:txBody>
        </p:sp>
      </p:grpSp>
      <p:sp>
        <p:nvSpPr>
          <p:cNvPr id="35842" name="Title 3"/>
          <p:cNvSpPr>
            <a:spLocks noGrp="1"/>
          </p:cNvSpPr>
          <p:nvPr>
            <p:ph type="title"/>
          </p:nvPr>
        </p:nvSpPr>
        <p:spPr/>
        <p:txBody>
          <a:bodyPr/>
          <a:lstStyle/>
          <a:p>
            <a:r>
              <a:rPr lang="nl-NL" dirty="0" smtClean="0"/>
              <a:t>Trading Strategy Workflow</a:t>
            </a:r>
            <a:br>
              <a:rPr lang="nl-NL" dirty="0" smtClean="0"/>
            </a:br>
            <a:r>
              <a:rPr lang="nl-NL" sz="1800" i="1" dirty="0" smtClean="0"/>
              <a:t>R2013a</a:t>
            </a:r>
            <a:endParaRPr lang="en-US" sz="1800" i="1" dirty="0" smtClean="0"/>
          </a:p>
        </p:txBody>
      </p:sp>
      <p:sp>
        <p:nvSpPr>
          <p:cNvPr id="127" name="Rounded Rectangle 126"/>
          <p:cNvSpPr/>
          <p:nvPr/>
        </p:nvSpPr>
        <p:spPr bwMode="auto">
          <a:xfrm>
            <a:off x="304800" y="1295400"/>
            <a:ext cx="8763000" cy="32004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b="1" dirty="0">
              <a:cs typeface="Arial" pitchFamily="34" charset="0"/>
            </a:endParaRPr>
          </a:p>
        </p:txBody>
      </p:sp>
      <p:grpSp>
        <p:nvGrpSpPr>
          <p:cNvPr id="126" name="Group 125"/>
          <p:cNvGrpSpPr/>
          <p:nvPr/>
        </p:nvGrpSpPr>
        <p:grpSpPr>
          <a:xfrm>
            <a:off x="419100" y="3508512"/>
            <a:ext cx="8305800" cy="1520688"/>
            <a:chOff x="533400" y="3508512"/>
            <a:chExt cx="8305800" cy="1520688"/>
          </a:xfrm>
        </p:grpSpPr>
        <p:sp>
          <p:nvSpPr>
            <p:cNvPr id="78" name="Right Arrow 77"/>
            <p:cNvSpPr/>
            <p:nvPr/>
          </p:nvSpPr>
          <p:spPr bwMode="auto">
            <a:xfrm>
              <a:off x="2590800" y="4436152"/>
              <a:ext cx="838200" cy="304800"/>
            </a:xfrm>
            <a:prstGeom prst="rightArrow">
              <a:avLst>
                <a:gd name="adj1" fmla="val 50000"/>
                <a:gd name="adj2" fmla="val 102174"/>
              </a:avLst>
            </a:prstGeom>
            <a:gradFill flip="none" rotWithShape="1">
              <a:gsLst>
                <a:gs pos="0">
                  <a:schemeClr val="tx2"/>
                </a:gs>
                <a:gs pos="100000">
                  <a:srgbClr val="6491B4"/>
                </a:gs>
              </a:gsLst>
              <a:lin ang="8100000" scaled="1"/>
              <a:tileRect/>
            </a:gradFill>
            <a:ln w="63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b="1" dirty="0">
                <a:cs typeface="Arial" pitchFamily="34" charset="0"/>
              </a:endParaRPr>
            </a:p>
          </p:txBody>
        </p:sp>
        <p:sp>
          <p:nvSpPr>
            <p:cNvPr id="119" name="Right Arrow 118"/>
            <p:cNvSpPr/>
            <p:nvPr/>
          </p:nvSpPr>
          <p:spPr bwMode="auto">
            <a:xfrm>
              <a:off x="5943600" y="4436152"/>
              <a:ext cx="838200" cy="304800"/>
            </a:xfrm>
            <a:prstGeom prst="rightArrow">
              <a:avLst>
                <a:gd name="adj1" fmla="val 50000"/>
                <a:gd name="adj2" fmla="val 102174"/>
              </a:avLst>
            </a:prstGeom>
            <a:gradFill flip="none" rotWithShape="1">
              <a:gsLst>
                <a:gs pos="0">
                  <a:schemeClr val="tx2"/>
                </a:gs>
                <a:gs pos="100000">
                  <a:srgbClr val="6491B4"/>
                </a:gs>
              </a:gsLst>
              <a:lin ang="8100000" scaled="1"/>
              <a:tileRect/>
            </a:gradFill>
            <a:ln w="63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b="1" dirty="0">
                <a:cs typeface="Arial" pitchFamily="34" charset="0"/>
              </a:endParaRPr>
            </a:p>
          </p:txBody>
        </p:sp>
        <p:grpSp>
          <p:nvGrpSpPr>
            <p:cNvPr id="35841" name="Group 57"/>
            <p:cNvGrpSpPr>
              <a:grpSpLocks/>
            </p:cNvGrpSpPr>
            <p:nvPr/>
          </p:nvGrpSpPr>
          <p:grpSpPr bwMode="auto">
            <a:xfrm>
              <a:off x="3429000" y="3946525"/>
              <a:ext cx="2514600" cy="1082675"/>
              <a:chOff x="3657600" y="4465374"/>
              <a:chExt cx="1828800" cy="1082546"/>
            </a:xfrm>
          </p:grpSpPr>
          <p:sp>
            <p:nvSpPr>
              <p:cNvPr id="31" name="AutoShape 19"/>
              <p:cNvSpPr>
                <a:spLocks noChangeArrowheads="1"/>
              </p:cNvSpPr>
              <p:nvPr/>
            </p:nvSpPr>
            <p:spPr bwMode="auto">
              <a:xfrm>
                <a:off x="3657600" y="4479722"/>
                <a:ext cx="1828800" cy="1068198"/>
              </a:xfrm>
              <a:prstGeom prst="roundRect">
                <a:avLst>
                  <a:gd name="adj" fmla="val 4692"/>
                </a:avLst>
              </a:prstGeom>
              <a:solidFill>
                <a:schemeClr val="tx2"/>
              </a:solidFill>
              <a:ln w="6350" cap="flat" cmpd="sng" algn="ctr">
                <a:solidFill>
                  <a:schemeClr val="bg1">
                    <a:lumMod val="50000"/>
                  </a:schemeClr>
                </a:solidFill>
                <a:prstDash val="solid"/>
                <a:round/>
                <a:headEnd type="none" w="med" len="med"/>
                <a:tailEnd type="none" w="med" len="med"/>
              </a:ln>
              <a:effectLst>
                <a:innerShdw blurRad="342900">
                  <a:prstClr val="black">
                    <a:alpha val="37000"/>
                  </a:prstClr>
                </a:innerShdw>
              </a:effectLst>
            </p:spPr>
            <p:txBody>
              <a:bodyPr tIns="18288"/>
              <a:lstStyle/>
              <a:p>
                <a:pPr algn="ctr" fontAlgn="auto">
                  <a:spcBef>
                    <a:spcPts val="0"/>
                  </a:spcBef>
                  <a:spcAft>
                    <a:spcPts val="0"/>
                  </a:spcAft>
                  <a:defRPr/>
                </a:pPr>
                <a:endParaRPr lang="en-US" sz="1400" b="1" dirty="0"/>
              </a:p>
            </p:txBody>
          </p:sp>
          <p:sp>
            <p:nvSpPr>
              <p:cNvPr id="32" name="AutoShape 19"/>
              <p:cNvSpPr>
                <a:spLocks noChangeArrowheads="1"/>
              </p:cNvSpPr>
              <p:nvPr/>
            </p:nvSpPr>
            <p:spPr bwMode="auto">
              <a:xfrm>
                <a:off x="3771900" y="4806646"/>
                <a:ext cx="1600200" cy="588892"/>
              </a:xfrm>
              <a:prstGeom prst="roundRect">
                <a:avLst>
                  <a:gd name="adj" fmla="val 4692"/>
                </a:avLst>
              </a:prstGeom>
              <a:solidFill>
                <a:schemeClr val="bg1"/>
              </a:solidFill>
              <a:ln w="2857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tIns="18288"/>
              <a:lstStyle/>
              <a:p>
                <a:pPr algn="ctr" fontAlgn="auto">
                  <a:spcBef>
                    <a:spcPts val="0"/>
                  </a:spcBef>
                  <a:spcAft>
                    <a:spcPts val="0"/>
                  </a:spcAft>
                  <a:defRPr/>
                </a:pPr>
                <a:endParaRPr lang="en-US" sz="1400" b="1" dirty="0"/>
              </a:p>
            </p:txBody>
          </p:sp>
          <p:sp>
            <p:nvSpPr>
              <p:cNvPr id="35918" name="Rounded Rectangle 33"/>
              <p:cNvSpPr>
                <a:spLocks noChangeArrowheads="1"/>
              </p:cNvSpPr>
              <p:nvPr/>
            </p:nvSpPr>
            <p:spPr bwMode="auto">
              <a:xfrm>
                <a:off x="3771900" y="4834175"/>
                <a:ext cx="1600200" cy="48508"/>
              </a:xfrm>
              <a:prstGeom prst="roundRect">
                <a:avLst>
                  <a:gd name="adj" fmla="val 32375"/>
                </a:avLst>
              </a:prstGeom>
              <a:noFill/>
              <a:ln w="19050" algn="ctr">
                <a:noFill/>
                <a:round/>
                <a:headEnd/>
                <a:tailEnd/>
              </a:ln>
            </p:spPr>
            <p:txBody>
              <a:bodyPr lIns="9144" tIns="9144" rIns="9144" bIns="9144"/>
              <a:lstStyle/>
              <a:p>
                <a:pPr algn="ctr"/>
                <a:r>
                  <a:rPr lang="en-US" sz="1200" b="1"/>
                  <a:t>Models</a:t>
                </a:r>
              </a:p>
            </p:txBody>
          </p:sp>
          <p:sp>
            <p:nvSpPr>
              <p:cNvPr id="35919" name="Rounded Rectangle 34"/>
              <p:cNvSpPr>
                <a:spLocks noChangeArrowheads="1"/>
              </p:cNvSpPr>
              <p:nvPr/>
            </p:nvSpPr>
            <p:spPr bwMode="auto">
              <a:xfrm>
                <a:off x="3771900" y="5123745"/>
                <a:ext cx="1600200" cy="48508"/>
              </a:xfrm>
              <a:prstGeom prst="roundRect">
                <a:avLst>
                  <a:gd name="adj" fmla="val 32375"/>
                </a:avLst>
              </a:prstGeom>
              <a:noFill/>
              <a:ln w="19050" algn="ctr">
                <a:noFill/>
                <a:round/>
                <a:headEnd/>
                <a:tailEnd/>
              </a:ln>
            </p:spPr>
            <p:txBody>
              <a:bodyPr lIns="9144" tIns="9144" rIns="9144" bIns="9144"/>
              <a:lstStyle/>
              <a:p>
                <a:pPr algn="ctr"/>
                <a:r>
                  <a:rPr lang="en-US" sz="1200" b="1"/>
                  <a:t>Trading Rules</a:t>
                </a:r>
              </a:p>
            </p:txBody>
          </p:sp>
          <p:cxnSp>
            <p:nvCxnSpPr>
              <p:cNvPr id="37" name="Straight Connector 36"/>
              <p:cNvCxnSpPr/>
              <p:nvPr/>
            </p:nvCxnSpPr>
            <p:spPr>
              <a:xfrm flipV="1">
                <a:off x="3848100" y="5106648"/>
                <a:ext cx="1447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5921" name="TextBox 37"/>
              <p:cNvSpPr txBox="1">
                <a:spLocks noChangeArrowheads="1"/>
              </p:cNvSpPr>
              <p:nvPr/>
            </p:nvSpPr>
            <p:spPr bwMode="auto">
              <a:xfrm>
                <a:off x="3801428" y="4465374"/>
                <a:ext cx="1541145" cy="584775"/>
              </a:xfrm>
              <a:prstGeom prst="rect">
                <a:avLst/>
              </a:prstGeom>
              <a:noFill/>
              <a:ln w="9525">
                <a:noFill/>
                <a:miter lim="800000"/>
                <a:headEnd/>
                <a:tailEnd/>
              </a:ln>
            </p:spPr>
            <p:txBody>
              <a:bodyPr>
                <a:spAutoFit/>
              </a:bodyPr>
              <a:lstStyle/>
              <a:p>
                <a:pPr algn="ctr"/>
                <a:r>
                  <a:rPr lang="en-US" sz="1600" b="1" dirty="0">
                    <a:solidFill>
                      <a:schemeClr val="bg1"/>
                    </a:solidFill>
                  </a:rPr>
                  <a:t>Decision Engine</a:t>
                </a:r>
              </a:p>
              <a:p>
                <a:pPr algn="ctr"/>
                <a:endParaRPr lang="en-US" sz="1600" dirty="0">
                  <a:solidFill>
                    <a:schemeClr val="bg1"/>
                  </a:solidFill>
                </a:endParaRPr>
              </a:p>
            </p:txBody>
          </p:sp>
        </p:grpSp>
        <p:grpSp>
          <p:nvGrpSpPr>
            <p:cNvPr id="35843" name="Group 57"/>
            <p:cNvGrpSpPr>
              <a:grpSpLocks/>
            </p:cNvGrpSpPr>
            <p:nvPr/>
          </p:nvGrpSpPr>
          <p:grpSpPr bwMode="auto">
            <a:xfrm>
              <a:off x="6781800" y="3946525"/>
              <a:ext cx="2057400" cy="1082675"/>
              <a:chOff x="3657600" y="4465374"/>
              <a:chExt cx="1828800" cy="1082546"/>
            </a:xfrm>
          </p:grpSpPr>
          <p:sp>
            <p:nvSpPr>
              <p:cNvPr id="60" name="AutoShape 19"/>
              <p:cNvSpPr>
                <a:spLocks noChangeArrowheads="1"/>
              </p:cNvSpPr>
              <p:nvPr/>
            </p:nvSpPr>
            <p:spPr bwMode="auto">
              <a:xfrm>
                <a:off x="3657600" y="4479722"/>
                <a:ext cx="1828800" cy="1068198"/>
              </a:xfrm>
              <a:prstGeom prst="roundRect">
                <a:avLst>
                  <a:gd name="adj" fmla="val 4692"/>
                </a:avLst>
              </a:prstGeom>
              <a:solidFill>
                <a:schemeClr val="bg1">
                  <a:lumMod val="85000"/>
                </a:schemeClr>
              </a:solidFill>
              <a:ln w="6350" cap="flat" cmpd="sng" algn="ctr">
                <a:solidFill>
                  <a:schemeClr val="bg1">
                    <a:lumMod val="50000"/>
                  </a:schemeClr>
                </a:solidFill>
                <a:prstDash val="solid"/>
                <a:round/>
                <a:headEnd type="none" w="med" len="med"/>
                <a:tailEnd type="none" w="med" len="med"/>
              </a:ln>
              <a:effectLst>
                <a:innerShdw blurRad="342900">
                  <a:prstClr val="black">
                    <a:alpha val="37000"/>
                  </a:prstClr>
                </a:innerShdw>
              </a:effectLst>
            </p:spPr>
            <p:txBody>
              <a:bodyPr tIns="18288"/>
              <a:lstStyle/>
              <a:p>
                <a:pPr algn="ctr" fontAlgn="auto">
                  <a:spcBef>
                    <a:spcPts val="0"/>
                  </a:spcBef>
                  <a:spcAft>
                    <a:spcPts val="0"/>
                  </a:spcAft>
                  <a:defRPr/>
                </a:pPr>
                <a:endParaRPr lang="en-US" sz="1400" b="1" dirty="0"/>
              </a:p>
            </p:txBody>
          </p:sp>
          <p:sp>
            <p:nvSpPr>
              <p:cNvPr id="62" name="AutoShape 19"/>
              <p:cNvSpPr>
                <a:spLocks noChangeArrowheads="1"/>
              </p:cNvSpPr>
              <p:nvPr/>
            </p:nvSpPr>
            <p:spPr bwMode="auto">
              <a:xfrm>
                <a:off x="3771900" y="4806646"/>
                <a:ext cx="1600200" cy="588892"/>
              </a:xfrm>
              <a:prstGeom prst="roundRect">
                <a:avLst>
                  <a:gd name="adj" fmla="val 4692"/>
                </a:avLst>
              </a:prstGeom>
              <a:solidFill>
                <a:schemeClr val="bg1"/>
              </a:solidFill>
              <a:ln w="2857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tIns="18288"/>
              <a:lstStyle/>
              <a:p>
                <a:pPr algn="ctr" fontAlgn="auto">
                  <a:spcBef>
                    <a:spcPts val="0"/>
                  </a:spcBef>
                  <a:spcAft>
                    <a:spcPts val="0"/>
                  </a:spcAft>
                  <a:defRPr/>
                </a:pPr>
                <a:endParaRPr lang="en-US" sz="1400" b="1" dirty="0"/>
              </a:p>
            </p:txBody>
          </p:sp>
          <p:sp>
            <p:nvSpPr>
              <p:cNvPr id="35910" name="Rounded Rectangle 63"/>
              <p:cNvSpPr>
                <a:spLocks noChangeArrowheads="1"/>
              </p:cNvSpPr>
              <p:nvPr/>
            </p:nvSpPr>
            <p:spPr bwMode="auto">
              <a:xfrm>
                <a:off x="3771900" y="4834175"/>
                <a:ext cx="1600200" cy="48508"/>
              </a:xfrm>
              <a:prstGeom prst="roundRect">
                <a:avLst>
                  <a:gd name="adj" fmla="val 32375"/>
                </a:avLst>
              </a:prstGeom>
              <a:noFill/>
              <a:ln w="19050" algn="ctr">
                <a:noFill/>
                <a:round/>
                <a:headEnd/>
                <a:tailEnd/>
              </a:ln>
            </p:spPr>
            <p:txBody>
              <a:bodyPr lIns="9144" tIns="9144" rIns="9144" bIns="9144"/>
              <a:lstStyle/>
              <a:p>
                <a:pPr algn="ctr"/>
                <a:r>
                  <a:rPr lang="en-US" sz="1200" b="1"/>
                  <a:t>Broker API</a:t>
                </a:r>
              </a:p>
            </p:txBody>
          </p:sp>
          <p:sp>
            <p:nvSpPr>
              <p:cNvPr id="35911" name="Rounded Rectangle 65"/>
              <p:cNvSpPr>
                <a:spLocks noChangeArrowheads="1"/>
              </p:cNvSpPr>
              <p:nvPr/>
            </p:nvSpPr>
            <p:spPr bwMode="auto">
              <a:xfrm>
                <a:off x="3771900" y="5123745"/>
                <a:ext cx="1600200" cy="48508"/>
              </a:xfrm>
              <a:prstGeom prst="roundRect">
                <a:avLst>
                  <a:gd name="adj" fmla="val 32375"/>
                </a:avLst>
              </a:prstGeom>
              <a:noFill/>
              <a:ln w="19050" algn="ctr">
                <a:noFill/>
                <a:round/>
                <a:headEnd/>
                <a:tailEnd/>
              </a:ln>
            </p:spPr>
            <p:txBody>
              <a:bodyPr lIns="9144" tIns="9144" rIns="9144" bIns="9144"/>
              <a:lstStyle/>
              <a:p>
                <a:pPr algn="ctr"/>
                <a:r>
                  <a:rPr lang="en-US" sz="1200" b="1"/>
                  <a:t>Order Routing </a:t>
                </a:r>
              </a:p>
            </p:txBody>
          </p:sp>
          <p:cxnSp>
            <p:nvCxnSpPr>
              <p:cNvPr id="68" name="Straight Connector 67"/>
              <p:cNvCxnSpPr/>
              <p:nvPr/>
            </p:nvCxnSpPr>
            <p:spPr>
              <a:xfrm flipV="1">
                <a:off x="3848100" y="5106648"/>
                <a:ext cx="1447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5913" name="TextBox 69"/>
              <p:cNvSpPr txBox="1">
                <a:spLocks noChangeArrowheads="1"/>
              </p:cNvSpPr>
              <p:nvPr/>
            </p:nvSpPr>
            <p:spPr bwMode="auto">
              <a:xfrm>
                <a:off x="3801428" y="4465374"/>
                <a:ext cx="1541145" cy="584775"/>
              </a:xfrm>
              <a:prstGeom prst="rect">
                <a:avLst/>
              </a:prstGeom>
              <a:noFill/>
              <a:ln w="9525">
                <a:noFill/>
                <a:miter lim="800000"/>
                <a:headEnd/>
                <a:tailEnd/>
              </a:ln>
            </p:spPr>
            <p:txBody>
              <a:bodyPr>
                <a:spAutoFit/>
              </a:bodyPr>
              <a:lstStyle/>
              <a:p>
                <a:pPr algn="ctr"/>
                <a:r>
                  <a:rPr lang="en-US" sz="1600" b="1"/>
                  <a:t>Execution</a:t>
                </a:r>
              </a:p>
              <a:p>
                <a:pPr algn="ctr"/>
                <a:endParaRPr lang="en-US" sz="1600"/>
              </a:p>
            </p:txBody>
          </p:sp>
        </p:grpSp>
        <p:grpSp>
          <p:nvGrpSpPr>
            <p:cNvPr id="35844" name="Group 57"/>
            <p:cNvGrpSpPr>
              <a:grpSpLocks/>
            </p:cNvGrpSpPr>
            <p:nvPr/>
          </p:nvGrpSpPr>
          <p:grpSpPr bwMode="auto">
            <a:xfrm>
              <a:off x="533400" y="3946525"/>
              <a:ext cx="2057400" cy="1082675"/>
              <a:chOff x="3657600" y="4465374"/>
              <a:chExt cx="1828800" cy="1082546"/>
            </a:xfrm>
          </p:grpSpPr>
          <p:sp>
            <p:nvSpPr>
              <p:cNvPr id="113" name="AutoShape 19"/>
              <p:cNvSpPr>
                <a:spLocks noChangeArrowheads="1"/>
              </p:cNvSpPr>
              <p:nvPr/>
            </p:nvSpPr>
            <p:spPr bwMode="auto">
              <a:xfrm>
                <a:off x="3657600" y="4479722"/>
                <a:ext cx="1828800" cy="1068198"/>
              </a:xfrm>
              <a:prstGeom prst="roundRect">
                <a:avLst>
                  <a:gd name="adj" fmla="val 4692"/>
                </a:avLst>
              </a:prstGeom>
              <a:solidFill>
                <a:schemeClr val="bg1">
                  <a:lumMod val="85000"/>
                </a:schemeClr>
              </a:solidFill>
              <a:ln w="6350" cap="flat" cmpd="sng" algn="ctr">
                <a:solidFill>
                  <a:schemeClr val="bg1">
                    <a:lumMod val="50000"/>
                  </a:schemeClr>
                </a:solidFill>
                <a:prstDash val="solid"/>
                <a:round/>
                <a:headEnd type="none" w="med" len="med"/>
                <a:tailEnd type="none" w="med" len="med"/>
              </a:ln>
              <a:effectLst>
                <a:innerShdw blurRad="342900">
                  <a:prstClr val="black">
                    <a:alpha val="37000"/>
                  </a:prstClr>
                </a:innerShdw>
              </a:effectLst>
            </p:spPr>
            <p:txBody>
              <a:bodyPr tIns="18288"/>
              <a:lstStyle/>
              <a:p>
                <a:pPr algn="ctr" fontAlgn="auto">
                  <a:spcBef>
                    <a:spcPts val="0"/>
                  </a:spcBef>
                  <a:spcAft>
                    <a:spcPts val="0"/>
                  </a:spcAft>
                  <a:defRPr/>
                </a:pPr>
                <a:endParaRPr lang="en-US" sz="1400" b="1" dirty="0"/>
              </a:p>
            </p:txBody>
          </p:sp>
          <p:sp>
            <p:nvSpPr>
              <p:cNvPr id="114" name="AutoShape 19"/>
              <p:cNvSpPr>
                <a:spLocks noChangeArrowheads="1"/>
              </p:cNvSpPr>
              <p:nvPr/>
            </p:nvSpPr>
            <p:spPr bwMode="auto">
              <a:xfrm>
                <a:off x="3771900" y="4806646"/>
                <a:ext cx="1600200" cy="588892"/>
              </a:xfrm>
              <a:prstGeom prst="roundRect">
                <a:avLst>
                  <a:gd name="adj" fmla="val 4692"/>
                </a:avLst>
              </a:prstGeom>
              <a:solidFill>
                <a:schemeClr val="bg1"/>
              </a:solidFill>
              <a:ln w="2857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tIns="18288"/>
              <a:lstStyle/>
              <a:p>
                <a:pPr algn="ctr" fontAlgn="auto">
                  <a:spcBef>
                    <a:spcPts val="0"/>
                  </a:spcBef>
                  <a:spcAft>
                    <a:spcPts val="0"/>
                  </a:spcAft>
                  <a:defRPr/>
                </a:pPr>
                <a:endParaRPr lang="en-US" sz="1400" b="1" dirty="0"/>
              </a:p>
            </p:txBody>
          </p:sp>
          <p:sp>
            <p:nvSpPr>
              <p:cNvPr id="35902" name="Rounded Rectangle 114"/>
              <p:cNvSpPr>
                <a:spLocks noChangeArrowheads="1"/>
              </p:cNvSpPr>
              <p:nvPr/>
            </p:nvSpPr>
            <p:spPr bwMode="auto">
              <a:xfrm>
                <a:off x="3771900" y="4834175"/>
                <a:ext cx="1600200" cy="48508"/>
              </a:xfrm>
              <a:prstGeom prst="roundRect">
                <a:avLst>
                  <a:gd name="adj" fmla="val 32375"/>
                </a:avLst>
              </a:prstGeom>
              <a:noFill/>
              <a:ln w="19050" algn="ctr">
                <a:noFill/>
                <a:round/>
                <a:headEnd/>
                <a:tailEnd/>
              </a:ln>
            </p:spPr>
            <p:txBody>
              <a:bodyPr lIns="9144" tIns="9144" rIns="9144" bIns="9144"/>
              <a:lstStyle/>
              <a:p>
                <a:pPr algn="ctr"/>
                <a:r>
                  <a:rPr lang="en-US" sz="1200" b="1"/>
                  <a:t>Real-Time Feeds</a:t>
                </a:r>
              </a:p>
            </p:txBody>
          </p:sp>
          <p:sp>
            <p:nvSpPr>
              <p:cNvPr id="35903" name="Rounded Rectangle 115"/>
              <p:cNvSpPr>
                <a:spLocks noChangeArrowheads="1"/>
              </p:cNvSpPr>
              <p:nvPr/>
            </p:nvSpPr>
            <p:spPr bwMode="auto">
              <a:xfrm>
                <a:off x="3771900" y="5123745"/>
                <a:ext cx="1600200" cy="48508"/>
              </a:xfrm>
              <a:prstGeom prst="roundRect">
                <a:avLst>
                  <a:gd name="adj" fmla="val 32375"/>
                </a:avLst>
              </a:prstGeom>
              <a:noFill/>
              <a:ln w="19050" algn="ctr">
                <a:noFill/>
                <a:round/>
                <a:headEnd/>
                <a:tailEnd/>
              </a:ln>
            </p:spPr>
            <p:txBody>
              <a:bodyPr lIns="9144" tIns="9144" rIns="9144" bIns="9144"/>
              <a:lstStyle/>
              <a:p>
                <a:pPr algn="ctr"/>
                <a:r>
                  <a:rPr lang="en-US" sz="1200" b="1" dirty="0" smtClean="0"/>
                  <a:t>Event-Based</a:t>
                </a:r>
                <a:endParaRPr lang="en-US" sz="1200" b="1" dirty="0"/>
              </a:p>
            </p:txBody>
          </p:sp>
          <p:cxnSp>
            <p:nvCxnSpPr>
              <p:cNvPr id="117" name="Straight Connector 116"/>
              <p:cNvCxnSpPr/>
              <p:nvPr/>
            </p:nvCxnSpPr>
            <p:spPr>
              <a:xfrm flipV="1">
                <a:off x="3848100" y="5106648"/>
                <a:ext cx="1447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5905" name="TextBox 117"/>
              <p:cNvSpPr txBox="1">
                <a:spLocks noChangeArrowheads="1"/>
              </p:cNvSpPr>
              <p:nvPr/>
            </p:nvSpPr>
            <p:spPr bwMode="auto">
              <a:xfrm>
                <a:off x="3801428" y="4465374"/>
                <a:ext cx="1541145" cy="584775"/>
              </a:xfrm>
              <a:prstGeom prst="rect">
                <a:avLst/>
              </a:prstGeom>
              <a:noFill/>
              <a:ln w="9525">
                <a:noFill/>
                <a:miter lim="800000"/>
                <a:headEnd/>
                <a:tailEnd/>
              </a:ln>
            </p:spPr>
            <p:txBody>
              <a:bodyPr>
                <a:spAutoFit/>
              </a:bodyPr>
              <a:lstStyle/>
              <a:p>
                <a:pPr algn="ctr"/>
                <a:r>
                  <a:rPr lang="en-US" sz="1600" b="1" dirty="0" smtClean="0"/>
                  <a:t>Live Data</a:t>
                </a:r>
                <a:endParaRPr lang="en-US" sz="1600" b="1" dirty="0"/>
              </a:p>
              <a:p>
                <a:pPr algn="ctr"/>
                <a:endParaRPr lang="en-US" sz="1600" dirty="0"/>
              </a:p>
            </p:txBody>
          </p:sp>
        </p:grpSp>
        <p:sp>
          <p:nvSpPr>
            <p:cNvPr id="35848" name="Rectangle 130"/>
            <p:cNvSpPr>
              <a:spLocks noChangeArrowheads="1"/>
            </p:cNvSpPr>
            <p:nvPr/>
          </p:nvSpPr>
          <p:spPr bwMode="auto">
            <a:xfrm>
              <a:off x="547687" y="3508512"/>
              <a:ext cx="1544077" cy="369332"/>
            </a:xfrm>
            <a:prstGeom prst="rect">
              <a:avLst/>
            </a:prstGeom>
            <a:noFill/>
            <a:ln w="9525">
              <a:noFill/>
              <a:miter lim="800000"/>
              <a:headEnd/>
              <a:tailEnd/>
            </a:ln>
          </p:spPr>
          <p:txBody>
            <a:bodyPr wrap="none">
              <a:spAutoFit/>
            </a:bodyPr>
            <a:lstStyle/>
            <a:p>
              <a:r>
                <a:rPr lang="en-US" b="1" dirty="0" smtClean="0">
                  <a:solidFill>
                    <a:schemeClr val="tx2"/>
                  </a:solidFill>
                </a:rPr>
                <a:t>Live Trading</a:t>
              </a:r>
              <a:endParaRPr lang="en-US" dirty="0">
                <a:solidFill>
                  <a:schemeClr val="tx2"/>
                </a:solidFill>
              </a:endParaRPr>
            </a:p>
          </p:txBody>
        </p:sp>
      </p:grpSp>
      <p:grpSp>
        <p:nvGrpSpPr>
          <p:cNvPr id="128" name="Group 127"/>
          <p:cNvGrpSpPr/>
          <p:nvPr/>
        </p:nvGrpSpPr>
        <p:grpSpPr>
          <a:xfrm>
            <a:off x="419100" y="1295400"/>
            <a:ext cx="8305800" cy="1828800"/>
            <a:chOff x="533400" y="1295400"/>
            <a:chExt cx="8305800" cy="1828800"/>
          </a:xfrm>
        </p:grpSpPr>
        <p:sp>
          <p:nvSpPr>
            <p:cNvPr id="120" name="Right Arrow 119"/>
            <p:cNvSpPr/>
            <p:nvPr/>
          </p:nvSpPr>
          <p:spPr bwMode="auto">
            <a:xfrm>
              <a:off x="2590800" y="2438400"/>
              <a:ext cx="838200" cy="304800"/>
            </a:xfrm>
            <a:prstGeom prst="rightArrow">
              <a:avLst>
                <a:gd name="adj1" fmla="val 50000"/>
                <a:gd name="adj2" fmla="val 102174"/>
              </a:avLst>
            </a:prstGeom>
            <a:gradFill flip="none" rotWithShape="1">
              <a:gsLst>
                <a:gs pos="0">
                  <a:schemeClr val="tx2"/>
                </a:gs>
                <a:gs pos="100000">
                  <a:srgbClr val="6491B4"/>
                </a:gs>
              </a:gsLst>
              <a:lin ang="8100000" scaled="1"/>
              <a:tileRect/>
            </a:gradFill>
            <a:ln w="63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b="1" dirty="0">
                <a:cs typeface="Arial" pitchFamily="34" charset="0"/>
              </a:endParaRPr>
            </a:p>
          </p:txBody>
        </p:sp>
        <p:sp>
          <p:nvSpPr>
            <p:cNvPr id="121" name="Right Arrow 120"/>
            <p:cNvSpPr/>
            <p:nvPr/>
          </p:nvSpPr>
          <p:spPr bwMode="auto">
            <a:xfrm>
              <a:off x="5943600" y="2209800"/>
              <a:ext cx="838200" cy="304800"/>
            </a:xfrm>
            <a:prstGeom prst="rightArrow">
              <a:avLst>
                <a:gd name="adj1" fmla="val 50000"/>
                <a:gd name="adj2" fmla="val 102174"/>
              </a:avLst>
            </a:prstGeom>
            <a:gradFill flip="none" rotWithShape="1">
              <a:gsLst>
                <a:gs pos="0">
                  <a:schemeClr val="tx2"/>
                </a:gs>
                <a:gs pos="100000">
                  <a:srgbClr val="6491B4"/>
                </a:gs>
              </a:gsLst>
              <a:lin ang="8100000" scaled="1"/>
              <a:tileRect/>
            </a:gradFill>
            <a:ln w="63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b="1" dirty="0">
                <a:cs typeface="Arial" pitchFamily="34" charset="0"/>
              </a:endParaRPr>
            </a:p>
          </p:txBody>
        </p:sp>
        <p:sp>
          <p:nvSpPr>
            <p:cNvPr id="122" name="Right Arrow 121"/>
            <p:cNvSpPr/>
            <p:nvPr/>
          </p:nvSpPr>
          <p:spPr bwMode="auto">
            <a:xfrm flipH="1">
              <a:off x="5943600" y="2620617"/>
              <a:ext cx="838200" cy="304800"/>
            </a:xfrm>
            <a:prstGeom prst="rightArrow">
              <a:avLst>
                <a:gd name="adj1" fmla="val 50000"/>
                <a:gd name="adj2" fmla="val 102174"/>
              </a:avLst>
            </a:prstGeom>
            <a:gradFill flip="none" rotWithShape="1">
              <a:gsLst>
                <a:gs pos="0">
                  <a:schemeClr val="tx2"/>
                </a:gs>
                <a:gs pos="100000">
                  <a:srgbClr val="6491B4"/>
                </a:gs>
              </a:gsLst>
              <a:lin ang="8100000" scaled="1"/>
              <a:tileRect/>
            </a:gradFill>
            <a:ln w="63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b="1" dirty="0">
                <a:cs typeface="Arial" pitchFamily="34" charset="0"/>
              </a:endParaRPr>
            </a:p>
          </p:txBody>
        </p:sp>
        <p:sp>
          <p:nvSpPr>
            <p:cNvPr id="35856" name="Rectangle 127"/>
            <p:cNvSpPr>
              <a:spLocks noChangeArrowheads="1"/>
            </p:cNvSpPr>
            <p:nvPr/>
          </p:nvSpPr>
          <p:spPr bwMode="auto">
            <a:xfrm>
              <a:off x="548640" y="1295400"/>
              <a:ext cx="2993127" cy="369332"/>
            </a:xfrm>
            <a:prstGeom prst="rect">
              <a:avLst/>
            </a:prstGeom>
            <a:noFill/>
            <a:ln w="9525">
              <a:noFill/>
              <a:miter lim="800000"/>
              <a:headEnd/>
              <a:tailEnd/>
            </a:ln>
          </p:spPr>
          <p:txBody>
            <a:bodyPr wrap="none">
              <a:spAutoFit/>
            </a:bodyPr>
            <a:lstStyle/>
            <a:p>
              <a:r>
                <a:rPr lang="en-US" b="1" dirty="0">
                  <a:solidFill>
                    <a:schemeClr val="tx2"/>
                  </a:solidFill>
                </a:rPr>
                <a:t>Development and </a:t>
              </a:r>
              <a:r>
                <a:rPr lang="en-US" b="1" dirty="0" smtClean="0">
                  <a:solidFill>
                    <a:schemeClr val="tx2"/>
                  </a:solidFill>
                </a:rPr>
                <a:t>testing</a:t>
              </a:r>
              <a:r>
                <a:rPr lang="en-US" b="1" dirty="0" smtClean="0">
                  <a:solidFill>
                    <a:schemeClr val="bg1"/>
                  </a:solidFill>
                </a:rPr>
                <a:t> </a:t>
              </a:r>
              <a:endParaRPr lang="en-US" dirty="0">
                <a:solidFill>
                  <a:schemeClr val="bg1"/>
                </a:solidFill>
              </a:endParaRPr>
            </a:p>
          </p:txBody>
        </p:sp>
        <p:grpSp>
          <p:nvGrpSpPr>
            <p:cNvPr id="89" name="Group 88"/>
            <p:cNvGrpSpPr/>
            <p:nvPr/>
          </p:nvGrpSpPr>
          <p:grpSpPr>
            <a:xfrm>
              <a:off x="533400" y="1752600"/>
              <a:ext cx="2051981" cy="1371600"/>
              <a:chOff x="538819" y="2895600"/>
              <a:chExt cx="2051981" cy="1371600"/>
            </a:xfrm>
          </p:grpSpPr>
          <p:grpSp>
            <p:nvGrpSpPr>
              <p:cNvPr id="66" name="Group 65"/>
              <p:cNvGrpSpPr/>
              <p:nvPr/>
            </p:nvGrpSpPr>
            <p:grpSpPr>
              <a:xfrm>
                <a:off x="538819" y="2895600"/>
                <a:ext cx="2051981" cy="1371600"/>
                <a:chOff x="538819" y="2895600"/>
                <a:chExt cx="2051981" cy="1371600"/>
              </a:xfrm>
            </p:grpSpPr>
            <p:grpSp>
              <p:nvGrpSpPr>
                <p:cNvPr id="65" name="Group 64"/>
                <p:cNvGrpSpPr/>
                <p:nvPr/>
              </p:nvGrpSpPr>
              <p:grpSpPr>
                <a:xfrm>
                  <a:off x="538819" y="2895600"/>
                  <a:ext cx="2051981" cy="1371600"/>
                  <a:chOff x="538819" y="2514600"/>
                  <a:chExt cx="2051981" cy="1752600"/>
                </a:xfrm>
              </p:grpSpPr>
              <p:sp>
                <p:nvSpPr>
                  <p:cNvPr id="10" name="AutoShape 19"/>
                  <p:cNvSpPr>
                    <a:spLocks noChangeArrowheads="1"/>
                  </p:cNvSpPr>
                  <p:nvPr/>
                </p:nvSpPr>
                <p:spPr bwMode="auto">
                  <a:xfrm>
                    <a:off x="538819" y="2523541"/>
                    <a:ext cx="2051981" cy="1743659"/>
                  </a:xfrm>
                  <a:prstGeom prst="roundRect">
                    <a:avLst>
                      <a:gd name="adj" fmla="val 4692"/>
                    </a:avLst>
                  </a:prstGeom>
                  <a:solidFill>
                    <a:schemeClr val="bg1">
                      <a:lumMod val="85000"/>
                    </a:schemeClr>
                  </a:solidFill>
                  <a:ln w="6350" cap="flat" cmpd="sng" algn="ctr">
                    <a:solidFill>
                      <a:schemeClr val="bg1">
                        <a:lumMod val="50000"/>
                      </a:schemeClr>
                    </a:solidFill>
                    <a:prstDash val="solid"/>
                    <a:round/>
                    <a:headEnd type="none" w="med" len="med"/>
                    <a:tailEnd type="none" w="med" len="med"/>
                  </a:ln>
                  <a:effectLst>
                    <a:innerShdw blurRad="342900">
                      <a:prstClr val="black">
                        <a:alpha val="37000"/>
                      </a:prstClr>
                    </a:innerShdw>
                  </a:effectLst>
                </p:spPr>
                <p:txBody>
                  <a:bodyPr tIns="18288"/>
                  <a:lstStyle/>
                  <a:p>
                    <a:pPr algn="ctr" fontAlgn="auto">
                      <a:spcBef>
                        <a:spcPts val="0"/>
                      </a:spcBef>
                      <a:spcAft>
                        <a:spcPts val="0"/>
                      </a:spcAft>
                      <a:defRPr/>
                    </a:pPr>
                    <a:endParaRPr lang="en-US" sz="1400" b="1" dirty="0"/>
                  </a:p>
                </p:txBody>
              </p:sp>
              <p:sp>
                <p:nvSpPr>
                  <p:cNvPr id="35887" name="TextBox 19"/>
                  <p:cNvSpPr txBox="1">
                    <a:spLocks noChangeArrowheads="1"/>
                  </p:cNvSpPr>
                  <p:nvPr/>
                </p:nvSpPr>
                <p:spPr bwMode="auto">
                  <a:xfrm>
                    <a:off x="710004" y="2514600"/>
                    <a:ext cx="1709612" cy="420307"/>
                  </a:xfrm>
                  <a:prstGeom prst="rect">
                    <a:avLst/>
                  </a:prstGeom>
                  <a:noFill/>
                  <a:ln w="9525">
                    <a:noFill/>
                    <a:miter lim="800000"/>
                    <a:headEnd/>
                    <a:tailEnd/>
                  </a:ln>
                </p:spPr>
                <p:txBody>
                  <a:bodyPr>
                    <a:spAutoFit/>
                  </a:bodyPr>
                  <a:lstStyle/>
                  <a:p>
                    <a:pPr algn="ctr"/>
                    <a:r>
                      <a:rPr lang="en-US" sz="1600" b="1" dirty="0" smtClean="0"/>
                      <a:t>Historical Data</a:t>
                    </a:r>
                    <a:endParaRPr lang="en-US" sz="1600" b="1" dirty="0"/>
                  </a:p>
                  <a:p>
                    <a:pPr algn="ctr"/>
                    <a:endParaRPr lang="en-US" sz="1600" dirty="0"/>
                  </a:p>
                </p:txBody>
              </p:sp>
            </p:grpSp>
            <p:sp>
              <p:nvSpPr>
                <p:cNvPr id="11" name="AutoShape 19"/>
                <p:cNvSpPr>
                  <a:spLocks noChangeArrowheads="1"/>
                </p:cNvSpPr>
                <p:nvPr/>
              </p:nvSpPr>
              <p:spPr bwMode="auto">
                <a:xfrm>
                  <a:off x="666750" y="3276600"/>
                  <a:ext cx="1795463" cy="884486"/>
                </a:xfrm>
                <a:prstGeom prst="roundRect">
                  <a:avLst>
                    <a:gd name="adj" fmla="val 4692"/>
                  </a:avLst>
                </a:prstGeom>
                <a:solidFill>
                  <a:schemeClr val="bg1"/>
                </a:solidFill>
                <a:ln w="2857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tIns="18288"/>
                <a:lstStyle/>
                <a:p>
                  <a:pPr algn="ctr" fontAlgn="auto">
                    <a:spcBef>
                      <a:spcPts val="0"/>
                    </a:spcBef>
                    <a:spcAft>
                      <a:spcPts val="0"/>
                    </a:spcAft>
                    <a:defRPr/>
                  </a:pPr>
                  <a:endParaRPr lang="en-US" sz="1400" b="1" dirty="0"/>
                </a:p>
              </p:txBody>
            </p:sp>
          </p:grpSp>
          <p:grpSp>
            <p:nvGrpSpPr>
              <p:cNvPr id="64" name="Group 63"/>
              <p:cNvGrpSpPr/>
              <p:nvPr/>
            </p:nvGrpSpPr>
            <p:grpSpPr>
              <a:xfrm>
                <a:off x="667068" y="3346936"/>
                <a:ext cx="1795483" cy="624841"/>
                <a:chOff x="667068" y="2819399"/>
                <a:chExt cx="1795483" cy="624841"/>
              </a:xfrm>
            </p:grpSpPr>
            <p:sp>
              <p:nvSpPr>
                <p:cNvPr id="35890" name="Rounded Rectangle 12"/>
                <p:cNvSpPr>
                  <a:spLocks noChangeArrowheads="1"/>
                </p:cNvSpPr>
                <p:nvPr/>
              </p:nvSpPr>
              <p:spPr bwMode="auto">
                <a:xfrm>
                  <a:off x="667068" y="2819399"/>
                  <a:ext cx="1795483" cy="91440"/>
                </a:xfrm>
                <a:prstGeom prst="roundRect">
                  <a:avLst>
                    <a:gd name="adj" fmla="val 32375"/>
                  </a:avLst>
                </a:prstGeom>
                <a:noFill/>
                <a:ln w="19050" algn="ctr">
                  <a:noFill/>
                  <a:round/>
                  <a:headEnd/>
                  <a:tailEnd/>
                </a:ln>
              </p:spPr>
              <p:txBody>
                <a:bodyPr lIns="9144" tIns="9144" rIns="9144" bIns="9144"/>
                <a:lstStyle/>
                <a:p>
                  <a:pPr algn="ctr"/>
                  <a:r>
                    <a:rPr lang="en-US" sz="1200" b="1" dirty="0"/>
                    <a:t>End of </a:t>
                  </a:r>
                  <a:r>
                    <a:rPr lang="en-US" sz="1200" b="1" dirty="0" smtClean="0"/>
                    <a:t>Day / Intraday</a:t>
                  </a:r>
                  <a:endParaRPr lang="en-US" sz="1200" b="1" dirty="0"/>
                </a:p>
              </p:txBody>
            </p:sp>
            <p:cxnSp>
              <p:nvCxnSpPr>
                <p:cNvPr id="17" name="Straight Connector 16"/>
                <p:cNvCxnSpPr/>
                <p:nvPr/>
              </p:nvCxnSpPr>
              <p:spPr bwMode="auto">
                <a:xfrm flipV="1">
                  <a:off x="752475" y="3069887"/>
                  <a:ext cx="1624013" cy="114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auto">
                <a:xfrm flipV="1">
                  <a:off x="752475" y="3326634"/>
                  <a:ext cx="1624013" cy="114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5897" name="Rounded Rectangle 46"/>
                <p:cNvSpPr>
                  <a:spLocks noChangeArrowheads="1"/>
                </p:cNvSpPr>
                <p:nvPr/>
              </p:nvSpPr>
              <p:spPr bwMode="auto">
                <a:xfrm>
                  <a:off x="667068" y="3352800"/>
                  <a:ext cx="1795483" cy="91440"/>
                </a:xfrm>
                <a:prstGeom prst="roundRect">
                  <a:avLst>
                    <a:gd name="adj" fmla="val 32375"/>
                  </a:avLst>
                </a:prstGeom>
                <a:noFill/>
                <a:ln w="19050" algn="ctr">
                  <a:noFill/>
                  <a:round/>
                  <a:headEnd/>
                  <a:tailEnd/>
                </a:ln>
              </p:spPr>
              <p:txBody>
                <a:bodyPr lIns="9144" tIns="9144" rIns="9144" bIns="9144"/>
                <a:lstStyle/>
                <a:p>
                  <a:pPr algn="ctr"/>
                  <a:r>
                    <a:rPr lang="en-US" sz="1200" b="1" dirty="0" smtClean="0"/>
                    <a:t>Databases</a:t>
                  </a:r>
                  <a:endParaRPr lang="en-US" sz="1200" b="1" dirty="0"/>
                </a:p>
              </p:txBody>
            </p:sp>
            <p:sp>
              <p:nvSpPr>
                <p:cNvPr id="73" name="Rounded Rectangle 46"/>
                <p:cNvSpPr>
                  <a:spLocks noChangeArrowheads="1"/>
                </p:cNvSpPr>
                <p:nvPr/>
              </p:nvSpPr>
              <p:spPr bwMode="auto">
                <a:xfrm>
                  <a:off x="667068" y="3095624"/>
                  <a:ext cx="1795483" cy="91440"/>
                </a:xfrm>
                <a:prstGeom prst="roundRect">
                  <a:avLst>
                    <a:gd name="adj" fmla="val 32375"/>
                  </a:avLst>
                </a:prstGeom>
                <a:noFill/>
                <a:ln w="19050" algn="ctr">
                  <a:noFill/>
                  <a:round/>
                  <a:headEnd/>
                  <a:tailEnd/>
                </a:ln>
              </p:spPr>
              <p:txBody>
                <a:bodyPr lIns="9144" tIns="9144" rIns="9144" bIns="9144"/>
                <a:lstStyle/>
                <a:p>
                  <a:pPr algn="ctr"/>
                  <a:r>
                    <a:rPr lang="en-US" sz="1200" b="1" dirty="0" smtClean="0"/>
                    <a:t>Files</a:t>
                  </a:r>
                  <a:endParaRPr lang="en-US" sz="1200" b="1" dirty="0"/>
                </a:p>
              </p:txBody>
            </p:sp>
          </p:grpSp>
        </p:grpSp>
        <p:grpSp>
          <p:nvGrpSpPr>
            <p:cNvPr id="90" name="Group 89"/>
            <p:cNvGrpSpPr/>
            <p:nvPr/>
          </p:nvGrpSpPr>
          <p:grpSpPr>
            <a:xfrm>
              <a:off x="3429000" y="1752600"/>
              <a:ext cx="2514600" cy="1371600"/>
              <a:chOff x="538819" y="2895600"/>
              <a:chExt cx="2051981" cy="1371600"/>
            </a:xfrm>
          </p:grpSpPr>
          <p:grpSp>
            <p:nvGrpSpPr>
              <p:cNvPr id="91" name="Group 65"/>
              <p:cNvGrpSpPr/>
              <p:nvPr/>
            </p:nvGrpSpPr>
            <p:grpSpPr>
              <a:xfrm>
                <a:off x="538819" y="2895600"/>
                <a:ext cx="2051981" cy="1371600"/>
                <a:chOff x="538819" y="2895600"/>
                <a:chExt cx="2051981" cy="1371600"/>
              </a:xfrm>
            </p:grpSpPr>
            <p:grpSp>
              <p:nvGrpSpPr>
                <p:cNvPr id="100" name="Group 64"/>
                <p:cNvGrpSpPr/>
                <p:nvPr/>
              </p:nvGrpSpPr>
              <p:grpSpPr>
                <a:xfrm>
                  <a:off x="538819" y="2895600"/>
                  <a:ext cx="2051981" cy="1371600"/>
                  <a:chOff x="538819" y="2514600"/>
                  <a:chExt cx="2051981" cy="1752600"/>
                </a:xfrm>
              </p:grpSpPr>
              <p:sp>
                <p:nvSpPr>
                  <p:cNvPr id="102" name="AutoShape 19"/>
                  <p:cNvSpPr>
                    <a:spLocks noChangeArrowheads="1"/>
                  </p:cNvSpPr>
                  <p:nvPr/>
                </p:nvSpPr>
                <p:spPr bwMode="auto">
                  <a:xfrm>
                    <a:off x="538819" y="2523541"/>
                    <a:ext cx="2051981" cy="1743659"/>
                  </a:xfrm>
                  <a:prstGeom prst="roundRect">
                    <a:avLst>
                      <a:gd name="adj" fmla="val 4692"/>
                    </a:avLst>
                  </a:prstGeom>
                  <a:solidFill>
                    <a:schemeClr val="bg1">
                      <a:lumMod val="85000"/>
                    </a:schemeClr>
                  </a:solidFill>
                  <a:ln w="6350" cap="flat" cmpd="sng" algn="ctr">
                    <a:solidFill>
                      <a:schemeClr val="bg1">
                        <a:lumMod val="50000"/>
                      </a:schemeClr>
                    </a:solidFill>
                    <a:prstDash val="solid"/>
                    <a:round/>
                    <a:headEnd type="none" w="med" len="med"/>
                    <a:tailEnd type="none" w="med" len="med"/>
                  </a:ln>
                  <a:effectLst>
                    <a:innerShdw blurRad="342900">
                      <a:prstClr val="black">
                        <a:alpha val="37000"/>
                      </a:prstClr>
                    </a:innerShdw>
                  </a:effectLst>
                </p:spPr>
                <p:txBody>
                  <a:bodyPr tIns="18288"/>
                  <a:lstStyle/>
                  <a:p>
                    <a:pPr algn="ctr" fontAlgn="auto">
                      <a:spcBef>
                        <a:spcPts val="0"/>
                      </a:spcBef>
                      <a:spcAft>
                        <a:spcPts val="0"/>
                      </a:spcAft>
                      <a:defRPr/>
                    </a:pPr>
                    <a:endParaRPr lang="en-US" sz="1400" b="1" dirty="0"/>
                  </a:p>
                </p:txBody>
              </p:sp>
              <p:sp>
                <p:nvSpPr>
                  <p:cNvPr id="103" name="TextBox 19"/>
                  <p:cNvSpPr txBox="1">
                    <a:spLocks noChangeArrowheads="1"/>
                  </p:cNvSpPr>
                  <p:nvPr/>
                </p:nvSpPr>
                <p:spPr bwMode="auto">
                  <a:xfrm>
                    <a:off x="710004" y="2514600"/>
                    <a:ext cx="1709612" cy="747213"/>
                  </a:xfrm>
                  <a:prstGeom prst="rect">
                    <a:avLst/>
                  </a:prstGeom>
                  <a:noFill/>
                  <a:ln w="9525">
                    <a:noFill/>
                    <a:miter lim="800000"/>
                    <a:headEnd/>
                    <a:tailEnd/>
                  </a:ln>
                </p:spPr>
                <p:txBody>
                  <a:bodyPr>
                    <a:spAutoFit/>
                  </a:bodyPr>
                  <a:lstStyle/>
                  <a:p>
                    <a:pPr algn="ctr"/>
                    <a:r>
                      <a:rPr lang="en-US" sz="1600" b="1" dirty="0" smtClean="0"/>
                      <a:t>Strategy Modeling</a:t>
                    </a:r>
                    <a:endParaRPr lang="en-US" sz="1600" b="1" dirty="0"/>
                  </a:p>
                  <a:p>
                    <a:pPr algn="ctr"/>
                    <a:endParaRPr lang="en-US" sz="1600" dirty="0"/>
                  </a:p>
                </p:txBody>
              </p:sp>
            </p:grpSp>
            <p:sp>
              <p:nvSpPr>
                <p:cNvPr id="101" name="AutoShape 19"/>
                <p:cNvSpPr>
                  <a:spLocks noChangeArrowheads="1"/>
                </p:cNvSpPr>
                <p:nvPr/>
              </p:nvSpPr>
              <p:spPr bwMode="auto">
                <a:xfrm>
                  <a:off x="666750" y="3276600"/>
                  <a:ext cx="1795463" cy="884486"/>
                </a:xfrm>
                <a:prstGeom prst="roundRect">
                  <a:avLst>
                    <a:gd name="adj" fmla="val 4692"/>
                  </a:avLst>
                </a:prstGeom>
                <a:solidFill>
                  <a:schemeClr val="bg1"/>
                </a:solidFill>
                <a:ln w="2857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tIns="18288"/>
                <a:lstStyle/>
                <a:p>
                  <a:pPr algn="ctr" fontAlgn="auto">
                    <a:spcBef>
                      <a:spcPts val="0"/>
                    </a:spcBef>
                    <a:spcAft>
                      <a:spcPts val="0"/>
                    </a:spcAft>
                    <a:defRPr/>
                  </a:pPr>
                  <a:endParaRPr lang="en-US" sz="1400" b="1" dirty="0"/>
                </a:p>
              </p:txBody>
            </p:sp>
          </p:grpSp>
          <p:grpSp>
            <p:nvGrpSpPr>
              <p:cNvPr id="92" name="Group 63"/>
              <p:cNvGrpSpPr/>
              <p:nvPr/>
            </p:nvGrpSpPr>
            <p:grpSpPr>
              <a:xfrm>
                <a:off x="667068" y="3346936"/>
                <a:ext cx="1795483" cy="624841"/>
                <a:chOff x="667068" y="2819399"/>
                <a:chExt cx="1795483" cy="624841"/>
              </a:xfrm>
            </p:grpSpPr>
            <p:sp>
              <p:nvSpPr>
                <p:cNvPr id="93" name="Rounded Rectangle 12"/>
                <p:cNvSpPr>
                  <a:spLocks noChangeArrowheads="1"/>
                </p:cNvSpPr>
                <p:nvPr/>
              </p:nvSpPr>
              <p:spPr bwMode="auto">
                <a:xfrm>
                  <a:off x="667068" y="2819399"/>
                  <a:ext cx="1795483" cy="91440"/>
                </a:xfrm>
                <a:prstGeom prst="roundRect">
                  <a:avLst>
                    <a:gd name="adj" fmla="val 32375"/>
                  </a:avLst>
                </a:prstGeom>
                <a:noFill/>
                <a:ln w="19050" algn="ctr">
                  <a:noFill/>
                  <a:round/>
                  <a:headEnd/>
                  <a:tailEnd/>
                </a:ln>
              </p:spPr>
              <p:txBody>
                <a:bodyPr lIns="9144" tIns="9144" rIns="9144" bIns="9144"/>
                <a:lstStyle/>
                <a:p>
                  <a:pPr algn="ctr"/>
                  <a:r>
                    <a:rPr lang="en-US" sz="1200" b="1" dirty="0" smtClean="0"/>
                    <a:t>Research / Algorithms</a:t>
                  </a:r>
                  <a:endParaRPr lang="en-US" sz="1200" b="1" dirty="0"/>
                </a:p>
              </p:txBody>
            </p:sp>
            <p:cxnSp>
              <p:nvCxnSpPr>
                <p:cNvPr id="95" name="Straight Connector 94"/>
                <p:cNvCxnSpPr/>
                <p:nvPr/>
              </p:nvCxnSpPr>
              <p:spPr bwMode="auto">
                <a:xfrm flipV="1">
                  <a:off x="752475" y="3069887"/>
                  <a:ext cx="1624013" cy="114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bwMode="auto">
                <a:xfrm flipV="1">
                  <a:off x="752475" y="3326634"/>
                  <a:ext cx="1624013" cy="114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8" name="Rounded Rectangle 46"/>
                <p:cNvSpPr>
                  <a:spLocks noChangeArrowheads="1"/>
                </p:cNvSpPr>
                <p:nvPr/>
              </p:nvSpPr>
              <p:spPr bwMode="auto">
                <a:xfrm>
                  <a:off x="667068" y="3352800"/>
                  <a:ext cx="1795483" cy="91440"/>
                </a:xfrm>
                <a:prstGeom prst="roundRect">
                  <a:avLst>
                    <a:gd name="adj" fmla="val 32375"/>
                  </a:avLst>
                </a:prstGeom>
                <a:noFill/>
                <a:ln w="19050" algn="ctr">
                  <a:noFill/>
                  <a:round/>
                  <a:headEnd/>
                  <a:tailEnd/>
                </a:ln>
              </p:spPr>
              <p:txBody>
                <a:bodyPr lIns="9144" tIns="9144" rIns="9144" bIns="9144"/>
                <a:lstStyle/>
                <a:p>
                  <a:pPr algn="ctr"/>
                  <a:r>
                    <a:rPr lang="en-US" sz="1200" b="1" dirty="0" smtClean="0"/>
                    <a:t>Calibration</a:t>
                  </a:r>
                  <a:endParaRPr lang="en-US" sz="1200" b="1" dirty="0"/>
                </a:p>
              </p:txBody>
            </p:sp>
            <p:sp>
              <p:nvSpPr>
                <p:cNvPr id="99" name="Rounded Rectangle 46"/>
                <p:cNvSpPr>
                  <a:spLocks noChangeArrowheads="1"/>
                </p:cNvSpPr>
                <p:nvPr/>
              </p:nvSpPr>
              <p:spPr bwMode="auto">
                <a:xfrm>
                  <a:off x="667068" y="3095624"/>
                  <a:ext cx="1795483" cy="91440"/>
                </a:xfrm>
                <a:prstGeom prst="roundRect">
                  <a:avLst>
                    <a:gd name="adj" fmla="val 32375"/>
                  </a:avLst>
                </a:prstGeom>
                <a:noFill/>
                <a:ln w="19050" algn="ctr">
                  <a:noFill/>
                  <a:round/>
                  <a:headEnd/>
                  <a:tailEnd/>
                </a:ln>
              </p:spPr>
              <p:txBody>
                <a:bodyPr lIns="9144" tIns="9144" rIns="9144" bIns="9144"/>
                <a:lstStyle/>
                <a:p>
                  <a:pPr algn="ctr"/>
                  <a:r>
                    <a:rPr lang="en-US" sz="1200" b="1" dirty="0" smtClean="0"/>
                    <a:t>Model Development</a:t>
                  </a:r>
                  <a:endParaRPr lang="en-US" sz="1200" b="1" dirty="0"/>
                </a:p>
              </p:txBody>
            </p:sp>
          </p:grpSp>
        </p:grpSp>
        <p:grpSp>
          <p:nvGrpSpPr>
            <p:cNvPr id="104" name="Group 103"/>
            <p:cNvGrpSpPr/>
            <p:nvPr/>
          </p:nvGrpSpPr>
          <p:grpSpPr>
            <a:xfrm>
              <a:off x="6787219" y="1752600"/>
              <a:ext cx="2051981" cy="1371600"/>
              <a:chOff x="538819" y="2895600"/>
              <a:chExt cx="2051981" cy="1371600"/>
            </a:xfrm>
          </p:grpSpPr>
          <p:grpSp>
            <p:nvGrpSpPr>
              <p:cNvPr id="105" name="Group 65"/>
              <p:cNvGrpSpPr/>
              <p:nvPr/>
            </p:nvGrpSpPr>
            <p:grpSpPr>
              <a:xfrm>
                <a:off x="538819" y="2895600"/>
                <a:ext cx="2051981" cy="1371600"/>
                <a:chOff x="538819" y="2895600"/>
                <a:chExt cx="2051981" cy="1371600"/>
              </a:xfrm>
            </p:grpSpPr>
            <p:grpSp>
              <p:nvGrpSpPr>
                <p:cNvPr id="112" name="Group 64"/>
                <p:cNvGrpSpPr/>
                <p:nvPr/>
              </p:nvGrpSpPr>
              <p:grpSpPr>
                <a:xfrm>
                  <a:off x="538819" y="2895600"/>
                  <a:ext cx="2051981" cy="1371600"/>
                  <a:chOff x="538819" y="2514600"/>
                  <a:chExt cx="2051981" cy="1752600"/>
                </a:xfrm>
              </p:grpSpPr>
              <p:sp>
                <p:nvSpPr>
                  <p:cNvPr id="116" name="AutoShape 19"/>
                  <p:cNvSpPr>
                    <a:spLocks noChangeArrowheads="1"/>
                  </p:cNvSpPr>
                  <p:nvPr/>
                </p:nvSpPr>
                <p:spPr bwMode="auto">
                  <a:xfrm>
                    <a:off x="538819" y="2523541"/>
                    <a:ext cx="2051981" cy="1743659"/>
                  </a:xfrm>
                  <a:prstGeom prst="roundRect">
                    <a:avLst>
                      <a:gd name="adj" fmla="val 4692"/>
                    </a:avLst>
                  </a:prstGeom>
                  <a:solidFill>
                    <a:schemeClr val="bg1">
                      <a:lumMod val="85000"/>
                    </a:schemeClr>
                  </a:solidFill>
                  <a:ln w="6350" cap="flat" cmpd="sng" algn="ctr">
                    <a:solidFill>
                      <a:schemeClr val="bg1">
                        <a:lumMod val="50000"/>
                      </a:schemeClr>
                    </a:solidFill>
                    <a:prstDash val="solid"/>
                    <a:round/>
                    <a:headEnd type="none" w="med" len="med"/>
                    <a:tailEnd type="none" w="med" len="med"/>
                  </a:ln>
                  <a:effectLst>
                    <a:innerShdw blurRad="342900">
                      <a:prstClr val="black">
                        <a:alpha val="37000"/>
                      </a:prstClr>
                    </a:innerShdw>
                  </a:effectLst>
                </p:spPr>
                <p:txBody>
                  <a:bodyPr tIns="18288"/>
                  <a:lstStyle/>
                  <a:p>
                    <a:pPr algn="ctr" fontAlgn="auto">
                      <a:spcBef>
                        <a:spcPts val="0"/>
                      </a:spcBef>
                      <a:spcAft>
                        <a:spcPts val="0"/>
                      </a:spcAft>
                      <a:defRPr/>
                    </a:pPr>
                    <a:endParaRPr lang="en-US" sz="1400" b="1" dirty="0"/>
                  </a:p>
                </p:txBody>
              </p:sp>
              <p:sp>
                <p:nvSpPr>
                  <p:cNvPr id="118" name="TextBox 19"/>
                  <p:cNvSpPr txBox="1">
                    <a:spLocks noChangeArrowheads="1"/>
                  </p:cNvSpPr>
                  <p:nvPr/>
                </p:nvSpPr>
                <p:spPr bwMode="auto">
                  <a:xfrm>
                    <a:off x="710004" y="2514600"/>
                    <a:ext cx="1709612" cy="747213"/>
                  </a:xfrm>
                  <a:prstGeom prst="rect">
                    <a:avLst/>
                  </a:prstGeom>
                  <a:noFill/>
                  <a:ln w="9525">
                    <a:noFill/>
                    <a:miter lim="800000"/>
                    <a:headEnd/>
                    <a:tailEnd/>
                  </a:ln>
                </p:spPr>
                <p:txBody>
                  <a:bodyPr>
                    <a:spAutoFit/>
                  </a:bodyPr>
                  <a:lstStyle/>
                  <a:p>
                    <a:pPr algn="ctr"/>
                    <a:r>
                      <a:rPr lang="en-US" sz="1600" b="1" dirty="0" smtClean="0"/>
                      <a:t>Back Testing</a:t>
                    </a:r>
                    <a:endParaRPr lang="en-US" sz="1600" b="1" dirty="0"/>
                  </a:p>
                  <a:p>
                    <a:pPr algn="ctr"/>
                    <a:endParaRPr lang="en-US" sz="1600" dirty="0"/>
                  </a:p>
                </p:txBody>
              </p:sp>
            </p:grpSp>
            <p:sp>
              <p:nvSpPr>
                <p:cNvPr id="115" name="AutoShape 19"/>
                <p:cNvSpPr>
                  <a:spLocks noChangeArrowheads="1"/>
                </p:cNvSpPr>
                <p:nvPr/>
              </p:nvSpPr>
              <p:spPr bwMode="auto">
                <a:xfrm>
                  <a:off x="666750" y="3276600"/>
                  <a:ext cx="1795463" cy="884486"/>
                </a:xfrm>
                <a:prstGeom prst="roundRect">
                  <a:avLst>
                    <a:gd name="adj" fmla="val 4692"/>
                  </a:avLst>
                </a:prstGeom>
                <a:solidFill>
                  <a:schemeClr val="bg1"/>
                </a:solidFill>
                <a:ln w="2857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tIns="18288"/>
                <a:lstStyle/>
                <a:p>
                  <a:pPr algn="ctr" fontAlgn="auto">
                    <a:spcBef>
                      <a:spcPts val="0"/>
                    </a:spcBef>
                    <a:spcAft>
                      <a:spcPts val="0"/>
                    </a:spcAft>
                    <a:defRPr/>
                  </a:pPr>
                  <a:endParaRPr lang="en-US" sz="1400" b="1" dirty="0"/>
                </a:p>
              </p:txBody>
            </p:sp>
          </p:grpSp>
          <p:grpSp>
            <p:nvGrpSpPr>
              <p:cNvPr id="106" name="Group 63"/>
              <p:cNvGrpSpPr/>
              <p:nvPr/>
            </p:nvGrpSpPr>
            <p:grpSpPr>
              <a:xfrm>
                <a:off x="667068" y="3385036"/>
                <a:ext cx="1795483" cy="529739"/>
                <a:chOff x="667068" y="2857499"/>
                <a:chExt cx="1795483" cy="529739"/>
              </a:xfrm>
            </p:grpSpPr>
            <p:sp>
              <p:nvSpPr>
                <p:cNvPr id="107" name="Rounded Rectangle 12"/>
                <p:cNvSpPr>
                  <a:spLocks noChangeArrowheads="1"/>
                </p:cNvSpPr>
                <p:nvPr/>
              </p:nvSpPr>
              <p:spPr bwMode="auto">
                <a:xfrm>
                  <a:off x="667068" y="2857499"/>
                  <a:ext cx="1795483" cy="91440"/>
                </a:xfrm>
                <a:prstGeom prst="roundRect">
                  <a:avLst>
                    <a:gd name="adj" fmla="val 32375"/>
                  </a:avLst>
                </a:prstGeom>
                <a:noFill/>
                <a:ln w="19050" algn="ctr">
                  <a:noFill/>
                  <a:round/>
                  <a:headEnd/>
                  <a:tailEnd/>
                </a:ln>
              </p:spPr>
              <p:txBody>
                <a:bodyPr lIns="9144" tIns="9144" rIns="9144" bIns="9144"/>
                <a:lstStyle/>
                <a:p>
                  <a:pPr algn="ctr"/>
                  <a:r>
                    <a:rPr lang="en-US" sz="1200" b="1" dirty="0" smtClean="0"/>
                    <a:t>Profit / Loss</a:t>
                  </a:r>
                  <a:endParaRPr lang="en-US" sz="1200" b="1" dirty="0"/>
                </a:p>
              </p:txBody>
            </p:sp>
            <p:cxnSp>
              <p:nvCxnSpPr>
                <p:cNvPr id="108" name="Straight Connector 107"/>
                <p:cNvCxnSpPr/>
                <p:nvPr/>
              </p:nvCxnSpPr>
              <p:spPr bwMode="auto">
                <a:xfrm flipV="1">
                  <a:off x="752475" y="3190736"/>
                  <a:ext cx="1624013" cy="114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11" name="Rounded Rectangle 46"/>
                <p:cNvSpPr>
                  <a:spLocks noChangeArrowheads="1"/>
                </p:cNvSpPr>
                <p:nvPr/>
              </p:nvSpPr>
              <p:spPr bwMode="auto">
                <a:xfrm>
                  <a:off x="667068" y="3295798"/>
                  <a:ext cx="1795483" cy="91440"/>
                </a:xfrm>
                <a:prstGeom prst="roundRect">
                  <a:avLst>
                    <a:gd name="adj" fmla="val 32375"/>
                  </a:avLst>
                </a:prstGeom>
                <a:noFill/>
                <a:ln w="19050" algn="ctr">
                  <a:noFill/>
                  <a:round/>
                  <a:headEnd/>
                  <a:tailEnd/>
                </a:ln>
              </p:spPr>
              <p:txBody>
                <a:bodyPr lIns="9144" tIns="9144" rIns="9144" bIns="9144"/>
                <a:lstStyle/>
                <a:p>
                  <a:pPr algn="ctr"/>
                  <a:r>
                    <a:rPr lang="en-US" sz="1200" b="1" dirty="0" smtClean="0"/>
                    <a:t>Risk Exposure</a:t>
                  </a:r>
                  <a:endParaRPr lang="en-US" sz="1200" b="1" dirty="0"/>
                </a:p>
              </p:txBody>
            </p:sp>
          </p:grpSp>
        </p:grpSp>
      </p:grpSp>
      <p:pic>
        <p:nvPicPr>
          <p:cNvPr id="83" name="Picture 82" descr="L-Membrane_CMYK_Master_Smal.gif"/>
          <p:cNvPicPr>
            <a:picLocks noChangeAspect="1"/>
          </p:cNvPicPr>
          <p:nvPr/>
        </p:nvPicPr>
        <p:blipFill>
          <a:blip r:embed="rId4" cstate="print"/>
          <a:stretch>
            <a:fillRect/>
          </a:stretch>
        </p:blipFill>
        <p:spPr>
          <a:xfrm>
            <a:off x="2183325" y="1636453"/>
            <a:ext cx="575511" cy="519559"/>
          </a:xfrm>
          <a:prstGeom prst="rect">
            <a:avLst/>
          </a:prstGeom>
        </p:spPr>
      </p:pic>
      <p:pic>
        <p:nvPicPr>
          <p:cNvPr id="84" name="Picture 83" descr="L-Membrane_CMYK_Master_Smal.gif"/>
          <p:cNvPicPr>
            <a:picLocks noChangeAspect="1"/>
          </p:cNvPicPr>
          <p:nvPr/>
        </p:nvPicPr>
        <p:blipFill>
          <a:blip r:embed="rId4" cstate="print"/>
          <a:stretch>
            <a:fillRect/>
          </a:stretch>
        </p:blipFill>
        <p:spPr>
          <a:xfrm>
            <a:off x="5566672" y="1651087"/>
            <a:ext cx="575511" cy="519559"/>
          </a:xfrm>
          <a:prstGeom prst="rect">
            <a:avLst/>
          </a:prstGeom>
        </p:spPr>
      </p:pic>
      <p:pic>
        <p:nvPicPr>
          <p:cNvPr id="85" name="Picture 84" descr="L-Membrane_CMYK_Master_Smal.gif"/>
          <p:cNvPicPr>
            <a:picLocks noChangeAspect="1"/>
          </p:cNvPicPr>
          <p:nvPr/>
        </p:nvPicPr>
        <p:blipFill>
          <a:blip r:embed="rId4" cstate="print"/>
          <a:stretch>
            <a:fillRect/>
          </a:stretch>
        </p:blipFill>
        <p:spPr>
          <a:xfrm>
            <a:off x="8437144" y="1636452"/>
            <a:ext cx="575511" cy="519559"/>
          </a:xfrm>
          <a:prstGeom prst="rect">
            <a:avLst/>
          </a:prstGeom>
        </p:spPr>
      </p:pic>
      <p:pic>
        <p:nvPicPr>
          <p:cNvPr id="86" name="Picture 85" descr="L-Membrane_CMYK_Master_Smal.gif"/>
          <p:cNvPicPr>
            <a:picLocks noChangeAspect="1"/>
          </p:cNvPicPr>
          <p:nvPr/>
        </p:nvPicPr>
        <p:blipFill>
          <a:blip r:embed="rId4" cstate="print"/>
          <a:stretch>
            <a:fillRect/>
          </a:stretch>
        </p:blipFill>
        <p:spPr>
          <a:xfrm>
            <a:off x="5619523" y="3803786"/>
            <a:ext cx="575511" cy="519559"/>
          </a:xfrm>
          <a:prstGeom prst="rect">
            <a:avLst/>
          </a:prstGeom>
        </p:spPr>
      </p:pic>
      <p:grpSp>
        <p:nvGrpSpPr>
          <p:cNvPr id="13" name="Group 12"/>
          <p:cNvGrpSpPr/>
          <p:nvPr/>
        </p:nvGrpSpPr>
        <p:grpSpPr>
          <a:xfrm>
            <a:off x="1816913" y="5092756"/>
            <a:ext cx="5803087" cy="1256907"/>
            <a:chOff x="1816913" y="5092756"/>
            <a:chExt cx="5803087" cy="1256907"/>
          </a:xfrm>
        </p:grpSpPr>
        <p:sp>
          <p:nvSpPr>
            <p:cNvPr id="87" name="Rectangle 86"/>
            <p:cNvSpPr/>
            <p:nvPr/>
          </p:nvSpPr>
          <p:spPr>
            <a:xfrm>
              <a:off x="3599627" y="5703332"/>
              <a:ext cx="2501582" cy="646331"/>
            </a:xfrm>
            <a:prstGeom prst="rect">
              <a:avLst/>
            </a:prstGeom>
          </p:spPr>
          <p:txBody>
            <a:bodyPr wrap="none">
              <a:spAutoFit/>
            </a:bodyPr>
            <a:lstStyle/>
            <a:p>
              <a:pPr algn="ctr"/>
              <a:r>
                <a:rPr lang="en-US" b="1" dirty="0" smtClean="0"/>
                <a:t>Market Access</a:t>
              </a:r>
            </a:p>
            <a:p>
              <a:pPr algn="ctr"/>
              <a:r>
                <a:rPr lang="en-US" b="1" dirty="0" smtClean="0"/>
                <a:t>(via Trading Toolbox)</a:t>
              </a:r>
            </a:p>
          </p:txBody>
        </p:sp>
        <p:cxnSp>
          <p:nvCxnSpPr>
            <p:cNvPr id="9" name="Straight Arrow Connector 8"/>
            <p:cNvCxnSpPr>
              <a:stCxn id="87" idx="3"/>
            </p:cNvCxnSpPr>
            <p:nvPr/>
          </p:nvCxnSpPr>
          <p:spPr>
            <a:xfrm flipV="1">
              <a:off x="6101209" y="5105400"/>
              <a:ext cx="1518791" cy="921098"/>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4" name="Straight Arrow Connector 93"/>
            <p:cNvCxnSpPr>
              <a:stCxn id="87" idx="1"/>
            </p:cNvCxnSpPr>
            <p:nvPr/>
          </p:nvCxnSpPr>
          <p:spPr>
            <a:xfrm flipH="1" flipV="1">
              <a:off x="1816913" y="5092756"/>
              <a:ext cx="1782714" cy="933742"/>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pic>
        <p:nvPicPr>
          <p:cNvPr id="88" name="Picture 87" descr="L-Membrane_CMYK_Master_Smal.gif"/>
          <p:cNvPicPr>
            <a:picLocks noChangeAspect="1"/>
          </p:cNvPicPr>
          <p:nvPr/>
        </p:nvPicPr>
        <p:blipFill>
          <a:blip r:embed="rId4" cstate="print"/>
          <a:stretch>
            <a:fillRect/>
          </a:stretch>
        </p:blipFill>
        <p:spPr>
          <a:xfrm>
            <a:off x="8308895" y="3768279"/>
            <a:ext cx="575511" cy="519559"/>
          </a:xfrm>
          <a:prstGeom prst="rect">
            <a:avLst/>
          </a:prstGeom>
        </p:spPr>
      </p:pic>
      <p:pic>
        <p:nvPicPr>
          <p:cNvPr id="97" name="Picture 96" descr="L-Membrane_CMYK_Master_Smal.gif"/>
          <p:cNvPicPr>
            <a:picLocks noChangeAspect="1"/>
          </p:cNvPicPr>
          <p:nvPr/>
        </p:nvPicPr>
        <p:blipFill>
          <a:blip r:embed="rId4" cstate="print"/>
          <a:stretch>
            <a:fillRect/>
          </a:stretch>
        </p:blipFill>
        <p:spPr>
          <a:xfrm>
            <a:off x="2060157" y="3795811"/>
            <a:ext cx="575511" cy="519559"/>
          </a:xfrm>
          <a:prstGeom prst="rect">
            <a:avLst/>
          </a:prstGeom>
        </p:spPr>
      </p:pic>
    </p:spTree>
    <p:extLst>
      <p:ext uri="{BB962C8B-B14F-4D97-AF65-F5344CB8AC3E}">
        <p14:creationId xmlns:p14="http://schemas.microsoft.com/office/powerpoint/2010/main" val="183434825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does Trading Toolbox do?</a:t>
            </a:r>
            <a:endParaRPr lang="en-US" dirty="0"/>
          </a:p>
        </p:txBody>
      </p:sp>
      <p:grpSp>
        <p:nvGrpSpPr>
          <p:cNvPr id="4" name="Group 3"/>
          <p:cNvGrpSpPr/>
          <p:nvPr/>
        </p:nvGrpSpPr>
        <p:grpSpPr>
          <a:xfrm>
            <a:off x="4114800" y="2667000"/>
            <a:ext cx="1016523" cy="892373"/>
            <a:chOff x="3663815" y="1929305"/>
            <a:chExt cx="757142" cy="664671"/>
          </a:xfrm>
        </p:grpSpPr>
        <p:pic>
          <p:nvPicPr>
            <p:cNvPr id="5" name="Picture 52" descr="computer"/>
            <p:cNvPicPr>
              <a:picLocks noChangeAspect="1" noChangeArrowheads="1"/>
            </p:cNvPicPr>
            <p:nvPr/>
          </p:nvPicPr>
          <p:blipFill>
            <a:blip r:embed="rId3" cstate="print"/>
            <a:srcRect/>
            <a:stretch>
              <a:fillRect/>
            </a:stretch>
          </p:blipFill>
          <p:spPr bwMode="auto">
            <a:xfrm>
              <a:off x="3938340" y="1952990"/>
              <a:ext cx="482617" cy="336776"/>
            </a:xfrm>
            <a:prstGeom prst="rect">
              <a:avLst/>
            </a:prstGeom>
            <a:noFill/>
            <a:ln w="6350" cap="flat" cmpd="sng" algn="ctr">
              <a:noFill/>
              <a:prstDash val="solid"/>
              <a:round/>
              <a:headEnd type="none" w="med" len="med"/>
              <a:tailEnd type="none" w="med" len="med"/>
            </a:ln>
            <a:effectLst>
              <a:innerShdw blurRad="342900">
                <a:prstClr val="black">
                  <a:alpha val="30000"/>
                </a:prstClr>
              </a:innerShdw>
            </a:effectLst>
          </p:spPr>
        </p:pic>
        <p:sp>
          <p:nvSpPr>
            <p:cNvPr id="6" name="Freeform 55"/>
            <p:cNvSpPr>
              <a:spLocks noEditPoints="1"/>
            </p:cNvSpPr>
            <p:nvPr/>
          </p:nvSpPr>
          <p:spPr bwMode="auto">
            <a:xfrm>
              <a:off x="3663815" y="1929305"/>
              <a:ext cx="403483" cy="664671"/>
            </a:xfrm>
            <a:custGeom>
              <a:avLst/>
              <a:gdLst/>
              <a:ahLst/>
              <a:cxnLst>
                <a:cxn ang="0">
                  <a:pos x="48" y="120"/>
                </a:cxn>
                <a:cxn ang="0">
                  <a:pos x="82" y="101"/>
                </a:cxn>
                <a:cxn ang="0">
                  <a:pos x="97" y="57"/>
                </a:cxn>
                <a:cxn ang="0">
                  <a:pos x="82" y="16"/>
                </a:cxn>
                <a:cxn ang="0">
                  <a:pos x="48" y="0"/>
                </a:cxn>
                <a:cxn ang="0">
                  <a:pos x="14" y="16"/>
                </a:cxn>
                <a:cxn ang="0">
                  <a:pos x="0" y="57"/>
                </a:cxn>
                <a:cxn ang="0">
                  <a:pos x="14" y="101"/>
                </a:cxn>
                <a:cxn ang="0">
                  <a:pos x="48" y="120"/>
                </a:cxn>
                <a:cxn ang="0">
                  <a:pos x="140" y="265"/>
                </a:cxn>
                <a:cxn ang="0">
                  <a:pos x="161" y="274"/>
                </a:cxn>
                <a:cxn ang="0">
                  <a:pos x="162" y="275"/>
                </a:cxn>
                <a:cxn ang="0">
                  <a:pos x="264" y="273"/>
                </a:cxn>
                <a:cxn ang="0">
                  <a:pos x="292" y="250"/>
                </a:cxn>
                <a:cxn ang="0">
                  <a:pos x="263" y="228"/>
                </a:cxn>
                <a:cxn ang="0">
                  <a:pos x="169" y="230"/>
                </a:cxn>
                <a:cxn ang="0">
                  <a:pos x="169" y="230"/>
                </a:cxn>
                <a:cxn ang="0">
                  <a:pos x="71" y="149"/>
                </a:cxn>
                <a:cxn ang="0">
                  <a:pos x="70" y="150"/>
                </a:cxn>
                <a:cxn ang="0">
                  <a:pos x="47" y="139"/>
                </a:cxn>
                <a:cxn ang="0">
                  <a:pos x="20" y="168"/>
                </a:cxn>
                <a:cxn ang="0">
                  <a:pos x="20" y="423"/>
                </a:cxn>
                <a:cxn ang="0">
                  <a:pos x="60" y="422"/>
                </a:cxn>
                <a:cxn ang="0">
                  <a:pos x="214" y="422"/>
                </a:cxn>
                <a:cxn ang="0">
                  <a:pos x="214" y="609"/>
                </a:cxn>
                <a:cxn ang="0">
                  <a:pos x="241" y="638"/>
                </a:cxn>
                <a:cxn ang="0">
                  <a:pos x="269" y="609"/>
                </a:cxn>
                <a:cxn ang="0">
                  <a:pos x="269" y="391"/>
                </a:cxn>
                <a:cxn ang="0">
                  <a:pos x="269" y="391"/>
                </a:cxn>
                <a:cxn ang="0">
                  <a:pos x="239" y="366"/>
                </a:cxn>
                <a:cxn ang="0">
                  <a:pos x="75" y="366"/>
                </a:cxn>
                <a:cxn ang="0">
                  <a:pos x="75" y="211"/>
                </a:cxn>
                <a:cxn ang="0">
                  <a:pos x="140" y="265"/>
                </a:cxn>
              </a:cxnLst>
              <a:rect l="0" t="0" r="r" b="b"/>
              <a:pathLst>
                <a:path w="293" h="638">
                  <a:moveTo>
                    <a:pt x="48" y="120"/>
                  </a:moveTo>
                  <a:cubicBezTo>
                    <a:pt x="61" y="120"/>
                    <a:pt x="73" y="114"/>
                    <a:pt x="82" y="101"/>
                  </a:cubicBezTo>
                  <a:cubicBezTo>
                    <a:pt x="92" y="88"/>
                    <a:pt x="97" y="73"/>
                    <a:pt x="97" y="57"/>
                  </a:cubicBezTo>
                  <a:cubicBezTo>
                    <a:pt x="97" y="41"/>
                    <a:pt x="92" y="28"/>
                    <a:pt x="82" y="16"/>
                  </a:cubicBezTo>
                  <a:cubicBezTo>
                    <a:pt x="73" y="5"/>
                    <a:pt x="61" y="0"/>
                    <a:pt x="48" y="0"/>
                  </a:cubicBezTo>
                  <a:cubicBezTo>
                    <a:pt x="35" y="0"/>
                    <a:pt x="23" y="5"/>
                    <a:pt x="14" y="16"/>
                  </a:cubicBezTo>
                  <a:cubicBezTo>
                    <a:pt x="4" y="28"/>
                    <a:pt x="0" y="41"/>
                    <a:pt x="0" y="57"/>
                  </a:cubicBezTo>
                  <a:cubicBezTo>
                    <a:pt x="0" y="73"/>
                    <a:pt x="5" y="88"/>
                    <a:pt x="14" y="101"/>
                  </a:cubicBezTo>
                  <a:cubicBezTo>
                    <a:pt x="24" y="114"/>
                    <a:pt x="35" y="120"/>
                    <a:pt x="48" y="120"/>
                  </a:cubicBezTo>
                  <a:close/>
                  <a:moveTo>
                    <a:pt x="140" y="265"/>
                  </a:moveTo>
                  <a:cubicBezTo>
                    <a:pt x="148" y="271"/>
                    <a:pt x="155" y="274"/>
                    <a:pt x="161" y="274"/>
                  </a:cubicBezTo>
                  <a:cubicBezTo>
                    <a:pt x="162" y="275"/>
                    <a:pt x="162" y="275"/>
                    <a:pt x="162" y="275"/>
                  </a:cubicBezTo>
                  <a:cubicBezTo>
                    <a:pt x="264" y="273"/>
                    <a:pt x="264" y="273"/>
                    <a:pt x="264" y="273"/>
                  </a:cubicBezTo>
                  <a:cubicBezTo>
                    <a:pt x="283" y="273"/>
                    <a:pt x="293" y="265"/>
                    <a:pt x="292" y="250"/>
                  </a:cubicBezTo>
                  <a:cubicBezTo>
                    <a:pt x="292" y="235"/>
                    <a:pt x="282" y="228"/>
                    <a:pt x="263" y="228"/>
                  </a:cubicBezTo>
                  <a:cubicBezTo>
                    <a:pt x="169" y="230"/>
                    <a:pt x="169" y="230"/>
                    <a:pt x="169" y="230"/>
                  </a:cubicBezTo>
                  <a:cubicBezTo>
                    <a:pt x="169" y="230"/>
                    <a:pt x="169" y="230"/>
                    <a:pt x="169" y="230"/>
                  </a:cubicBezTo>
                  <a:cubicBezTo>
                    <a:pt x="71" y="149"/>
                    <a:pt x="71" y="149"/>
                    <a:pt x="71" y="149"/>
                  </a:cubicBezTo>
                  <a:cubicBezTo>
                    <a:pt x="70" y="150"/>
                    <a:pt x="70" y="150"/>
                    <a:pt x="70" y="150"/>
                  </a:cubicBezTo>
                  <a:cubicBezTo>
                    <a:pt x="66" y="143"/>
                    <a:pt x="58" y="139"/>
                    <a:pt x="47" y="139"/>
                  </a:cubicBezTo>
                  <a:cubicBezTo>
                    <a:pt x="29" y="139"/>
                    <a:pt x="20" y="149"/>
                    <a:pt x="20" y="168"/>
                  </a:cubicBezTo>
                  <a:cubicBezTo>
                    <a:pt x="20" y="423"/>
                    <a:pt x="20" y="423"/>
                    <a:pt x="20" y="423"/>
                  </a:cubicBezTo>
                  <a:cubicBezTo>
                    <a:pt x="60" y="422"/>
                    <a:pt x="60" y="422"/>
                    <a:pt x="60" y="422"/>
                  </a:cubicBezTo>
                  <a:cubicBezTo>
                    <a:pt x="214" y="422"/>
                    <a:pt x="214" y="422"/>
                    <a:pt x="214" y="422"/>
                  </a:cubicBezTo>
                  <a:cubicBezTo>
                    <a:pt x="214" y="609"/>
                    <a:pt x="214" y="609"/>
                    <a:pt x="214" y="609"/>
                  </a:cubicBezTo>
                  <a:cubicBezTo>
                    <a:pt x="214" y="628"/>
                    <a:pt x="223" y="638"/>
                    <a:pt x="241" y="638"/>
                  </a:cubicBezTo>
                  <a:cubicBezTo>
                    <a:pt x="260" y="638"/>
                    <a:pt x="269" y="628"/>
                    <a:pt x="269" y="609"/>
                  </a:cubicBezTo>
                  <a:cubicBezTo>
                    <a:pt x="269" y="391"/>
                    <a:pt x="269" y="391"/>
                    <a:pt x="269" y="391"/>
                  </a:cubicBezTo>
                  <a:cubicBezTo>
                    <a:pt x="269" y="391"/>
                    <a:pt x="269" y="391"/>
                    <a:pt x="269" y="391"/>
                  </a:cubicBezTo>
                  <a:cubicBezTo>
                    <a:pt x="268" y="375"/>
                    <a:pt x="258" y="366"/>
                    <a:pt x="239" y="366"/>
                  </a:cubicBezTo>
                  <a:cubicBezTo>
                    <a:pt x="75" y="366"/>
                    <a:pt x="75" y="366"/>
                    <a:pt x="75" y="366"/>
                  </a:cubicBezTo>
                  <a:cubicBezTo>
                    <a:pt x="75" y="211"/>
                    <a:pt x="75" y="211"/>
                    <a:pt x="75" y="211"/>
                  </a:cubicBezTo>
                  <a:lnTo>
                    <a:pt x="140" y="265"/>
                  </a:lnTo>
                  <a:close/>
                </a:path>
              </a:pathLst>
            </a:custGeom>
            <a:solidFill>
              <a:schemeClr val="tx2">
                <a:lumMod val="75000"/>
              </a:schemeClr>
            </a:solidFill>
            <a:ln w="9525">
              <a:noFill/>
              <a:round/>
              <a:headEnd/>
              <a:tailEnd/>
            </a:ln>
            <a:effectLst/>
          </p:spPr>
          <p:txBody>
            <a:bodyPr/>
            <a:lstStyle/>
            <a:p>
              <a:endParaRPr lang="en-GB" sz="700" dirty="0"/>
            </a:p>
          </p:txBody>
        </p:sp>
      </p:grpSp>
      <p:pic>
        <p:nvPicPr>
          <p:cNvPr id="512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1298387"/>
            <a:ext cx="1122066" cy="1276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72422" y="1354873"/>
            <a:ext cx="849944" cy="11899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3" name="Group 57"/>
          <p:cNvGrpSpPr>
            <a:grpSpLocks/>
          </p:cNvGrpSpPr>
          <p:nvPr/>
        </p:nvGrpSpPr>
        <p:grpSpPr bwMode="auto">
          <a:xfrm>
            <a:off x="3320944" y="1395225"/>
            <a:ext cx="2514600" cy="1082674"/>
            <a:chOff x="3657600" y="4465375"/>
            <a:chExt cx="1828800" cy="1082545"/>
          </a:xfrm>
        </p:grpSpPr>
        <p:sp>
          <p:nvSpPr>
            <p:cNvPr id="29" name="AutoShape 19"/>
            <p:cNvSpPr>
              <a:spLocks noChangeArrowheads="1"/>
            </p:cNvSpPr>
            <p:nvPr/>
          </p:nvSpPr>
          <p:spPr bwMode="auto">
            <a:xfrm>
              <a:off x="3657600" y="4479722"/>
              <a:ext cx="1828800" cy="1068198"/>
            </a:xfrm>
            <a:prstGeom prst="roundRect">
              <a:avLst>
                <a:gd name="adj" fmla="val 4692"/>
              </a:avLst>
            </a:prstGeom>
            <a:solidFill>
              <a:schemeClr val="tx2"/>
            </a:solidFill>
            <a:ln w="6350" cap="flat" cmpd="sng" algn="ctr">
              <a:solidFill>
                <a:schemeClr val="bg1">
                  <a:lumMod val="50000"/>
                </a:schemeClr>
              </a:solidFill>
              <a:prstDash val="solid"/>
              <a:round/>
              <a:headEnd type="none" w="med" len="med"/>
              <a:tailEnd type="none" w="med" len="med"/>
            </a:ln>
            <a:effectLst>
              <a:innerShdw blurRad="342900">
                <a:prstClr val="black">
                  <a:alpha val="37000"/>
                </a:prstClr>
              </a:innerShdw>
            </a:effectLst>
          </p:spPr>
          <p:txBody>
            <a:bodyPr tIns="18288"/>
            <a:lstStyle/>
            <a:p>
              <a:pPr algn="ctr" fontAlgn="auto">
                <a:spcBef>
                  <a:spcPts val="0"/>
                </a:spcBef>
                <a:spcAft>
                  <a:spcPts val="0"/>
                </a:spcAft>
                <a:defRPr/>
              </a:pPr>
              <a:endParaRPr lang="en-US" sz="1400" b="1" dirty="0"/>
            </a:p>
          </p:txBody>
        </p:sp>
        <p:sp>
          <p:nvSpPr>
            <p:cNvPr id="30" name="AutoShape 19"/>
            <p:cNvSpPr>
              <a:spLocks noChangeArrowheads="1"/>
            </p:cNvSpPr>
            <p:nvPr/>
          </p:nvSpPr>
          <p:spPr bwMode="auto">
            <a:xfrm>
              <a:off x="3771900" y="4806646"/>
              <a:ext cx="1600200" cy="588892"/>
            </a:xfrm>
            <a:prstGeom prst="roundRect">
              <a:avLst>
                <a:gd name="adj" fmla="val 4692"/>
              </a:avLst>
            </a:prstGeom>
            <a:solidFill>
              <a:schemeClr val="bg1"/>
            </a:solidFill>
            <a:ln w="2857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tIns="18288"/>
            <a:lstStyle/>
            <a:p>
              <a:pPr algn="ctr" fontAlgn="auto">
                <a:spcBef>
                  <a:spcPts val="0"/>
                </a:spcBef>
                <a:spcAft>
                  <a:spcPts val="0"/>
                </a:spcAft>
                <a:defRPr/>
              </a:pPr>
              <a:endParaRPr lang="en-US" sz="1400" b="1" dirty="0"/>
            </a:p>
          </p:txBody>
        </p:sp>
        <p:sp>
          <p:nvSpPr>
            <p:cNvPr id="31" name="Rounded Rectangle 33"/>
            <p:cNvSpPr>
              <a:spLocks noChangeArrowheads="1"/>
            </p:cNvSpPr>
            <p:nvPr/>
          </p:nvSpPr>
          <p:spPr bwMode="auto">
            <a:xfrm>
              <a:off x="3771900" y="4834175"/>
              <a:ext cx="1600200" cy="425531"/>
            </a:xfrm>
            <a:prstGeom prst="roundRect">
              <a:avLst>
                <a:gd name="adj" fmla="val 32375"/>
              </a:avLst>
            </a:prstGeom>
            <a:noFill/>
            <a:ln w="19050" algn="ctr">
              <a:noFill/>
              <a:round/>
              <a:headEnd/>
              <a:tailEnd/>
            </a:ln>
          </p:spPr>
          <p:txBody>
            <a:bodyPr lIns="9144" tIns="9144" rIns="9144" bIns="9144"/>
            <a:lstStyle/>
            <a:p>
              <a:pPr algn="ctr"/>
              <a:endParaRPr lang="en-US" sz="1200" b="1" dirty="0" smtClean="0"/>
            </a:p>
            <a:p>
              <a:pPr algn="ctr"/>
              <a:r>
                <a:rPr lang="en-US" sz="1200" b="1" dirty="0" smtClean="0"/>
                <a:t>Trading Toolbox</a:t>
              </a:r>
              <a:endParaRPr lang="en-US" sz="1200" b="1" dirty="0"/>
            </a:p>
          </p:txBody>
        </p:sp>
        <p:sp>
          <p:nvSpPr>
            <p:cNvPr id="32" name="Rounded Rectangle 34"/>
            <p:cNvSpPr>
              <a:spLocks noChangeArrowheads="1"/>
            </p:cNvSpPr>
            <p:nvPr/>
          </p:nvSpPr>
          <p:spPr bwMode="auto">
            <a:xfrm>
              <a:off x="3771900" y="5123745"/>
              <a:ext cx="1600200" cy="48508"/>
            </a:xfrm>
            <a:prstGeom prst="roundRect">
              <a:avLst>
                <a:gd name="adj" fmla="val 32375"/>
              </a:avLst>
            </a:prstGeom>
            <a:noFill/>
            <a:ln w="19050" algn="ctr">
              <a:noFill/>
              <a:round/>
              <a:headEnd/>
              <a:tailEnd/>
            </a:ln>
          </p:spPr>
          <p:txBody>
            <a:bodyPr lIns="9144" tIns="9144" rIns="9144" bIns="9144"/>
            <a:lstStyle/>
            <a:p>
              <a:pPr algn="ctr"/>
              <a:endParaRPr lang="en-US" sz="1200" b="1" dirty="0"/>
            </a:p>
          </p:txBody>
        </p:sp>
        <p:sp>
          <p:nvSpPr>
            <p:cNvPr id="34" name="TextBox 37"/>
            <p:cNvSpPr txBox="1">
              <a:spLocks noChangeArrowheads="1"/>
            </p:cNvSpPr>
            <p:nvPr/>
          </p:nvSpPr>
          <p:spPr bwMode="auto">
            <a:xfrm>
              <a:off x="3801428" y="4465375"/>
              <a:ext cx="1541145" cy="338514"/>
            </a:xfrm>
            <a:prstGeom prst="rect">
              <a:avLst/>
            </a:prstGeom>
            <a:noFill/>
            <a:ln w="9525">
              <a:noFill/>
              <a:miter lim="800000"/>
              <a:headEnd/>
              <a:tailEnd/>
            </a:ln>
          </p:spPr>
          <p:txBody>
            <a:bodyPr>
              <a:spAutoFit/>
            </a:bodyPr>
            <a:lstStyle/>
            <a:p>
              <a:pPr algn="ctr"/>
              <a:r>
                <a:rPr lang="en-US" sz="1600" b="1" dirty="0" smtClean="0">
                  <a:solidFill>
                    <a:schemeClr val="bg1"/>
                  </a:solidFill>
                </a:rPr>
                <a:t>Market Access</a:t>
              </a:r>
              <a:endParaRPr lang="en-US" sz="1600" b="1" dirty="0">
                <a:solidFill>
                  <a:schemeClr val="bg1"/>
                </a:solidFill>
              </a:endParaRPr>
            </a:p>
          </p:txBody>
        </p:sp>
      </p:grpSp>
      <p:grpSp>
        <p:nvGrpSpPr>
          <p:cNvPr id="14" name="Group 57"/>
          <p:cNvGrpSpPr>
            <a:grpSpLocks/>
          </p:cNvGrpSpPr>
          <p:nvPr/>
        </p:nvGrpSpPr>
        <p:grpSpPr bwMode="auto">
          <a:xfrm>
            <a:off x="5835544" y="3960875"/>
            <a:ext cx="2089256" cy="1082675"/>
            <a:chOff x="3657600" y="4465374"/>
            <a:chExt cx="1828800" cy="1082546"/>
          </a:xfrm>
        </p:grpSpPr>
        <p:sp>
          <p:nvSpPr>
            <p:cNvPr id="23" name="AutoShape 19"/>
            <p:cNvSpPr>
              <a:spLocks noChangeArrowheads="1"/>
            </p:cNvSpPr>
            <p:nvPr/>
          </p:nvSpPr>
          <p:spPr bwMode="auto">
            <a:xfrm>
              <a:off x="3657600" y="4479722"/>
              <a:ext cx="1828800" cy="1068198"/>
            </a:xfrm>
            <a:prstGeom prst="roundRect">
              <a:avLst>
                <a:gd name="adj" fmla="val 4692"/>
              </a:avLst>
            </a:prstGeom>
            <a:solidFill>
              <a:schemeClr val="bg1">
                <a:lumMod val="85000"/>
              </a:schemeClr>
            </a:solidFill>
            <a:ln w="6350" cap="flat" cmpd="sng" algn="ctr">
              <a:solidFill>
                <a:schemeClr val="bg1">
                  <a:lumMod val="50000"/>
                </a:schemeClr>
              </a:solidFill>
              <a:prstDash val="solid"/>
              <a:round/>
              <a:headEnd type="none" w="med" len="med"/>
              <a:tailEnd type="none" w="med" len="med"/>
            </a:ln>
            <a:effectLst>
              <a:innerShdw blurRad="342900">
                <a:prstClr val="black">
                  <a:alpha val="37000"/>
                </a:prstClr>
              </a:innerShdw>
            </a:effectLst>
          </p:spPr>
          <p:txBody>
            <a:bodyPr tIns="18288"/>
            <a:lstStyle/>
            <a:p>
              <a:pPr algn="ctr" fontAlgn="auto">
                <a:spcBef>
                  <a:spcPts val="0"/>
                </a:spcBef>
                <a:spcAft>
                  <a:spcPts val="0"/>
                </a:spcAft>
                <a:defRPr/>
              </a:pPr>
              <a:endParaRPr lang="en-US" sz="1400" b="1" dirty="0"/>
            </a:p>
          </p:txBody>
        </p:sp>
        <p:sp>
          <p:nvSpPr>
            <p:cNvPr id="24" name="AutoShape 19"/>
            <p:cNvSpPr>
              <a:spLocks noChangeArrowheads="1"/>
            </p:cNvSpPr>
            <p:nvPr/>
          </p:nvSpPr>
          <p:spPr bwMode="auto">
            <a:xfrm>
              <a:off x="3771900" y="4806646"/>
              <a:ext cx="1600200" cy="588892"/>
            </a:xfrm>
            <a:prstGeom prst="roundRect">
              <a:avLst>
                <a:gd name="adj" fmla="val 4692"/>
              </a:avLst>
            </a:prstGeom>
            <a:solidFill>
              <a:schemeClr val="bg1"/>
            </a:solidFill>
            <a:ln w="2857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tIns="18288"/>
            <a:lstStyle/>
            <a:p>
              <a:pPr algn="ctr" fontAlgn="auto">
                <a:spcBef>
                  <a:spcPts val="0"/>
                </a:spcBef>
                <a:spcAft>
                  <a:spcPts val="0"/>
                </a:spcAft>
                <a:defRPr/>
              </a:pPr>
              <a:endParaRPr lang="en-US" sz="1400" b="1" dirty="0"/>
            </a:p>
          </p:txBody>
        </p:sp>
        <p:sp>
          <p:nvSpPr>
            <p:cNvPr id="25" name="Rounded Rectangle 63"/>
            <p:cNvSpPr>
              <a:spLocks noChangeArrowheads="1"/>
            </p:cNvSpPr>
            <p:nvPr/>
          </p:nvSpPr>
          <p:spPr bwMode="auto">
            <a:xfrm>
              <a:off x="3771900" y="4834175"/>
              <a:ext cx="1600200" cy="48508"/>
            </a:xfrm>
            <a:prstGeom prst="roundRect">
              <a:avLst>
                <a:gd name="adj" fmla="val 32375"/>
              </a:avLst>
            </a:prstGeom>
            <a:noFill/>
            <a:ln w="19050" algn="ctr">
              <a:noFill/>
              <a:round/>
              <a:headEnd/>
              <a:tailEnd/>
            </a:ln>
          </p:spPr>
          <p:txBody>
            <a:bodyPr lIns="9144" tIns="9144" rIns="9144" bIns="9144"/>
            <a:lstStyle/>
            <a:p>
              <a:pPr algn="ctr"/>
              <a:r>
                <a:rPr lang="en-US" sz="1200" b="1" dirty="0" smtClean="0"/>
                <a:t>Financial Toolbox</a:t>
              </a:r>
              <a:endParaRPr lang="en-US" sz="1200" b="1" dirty="0"/>
            </a:p>
          </p:txBody>
        </p:sp>
        <p:sp>
          <p:nvSpPr>
            <p:cNvPr id="26" name="Rounded Rectangle 65"/>
            <p:cNvSpPr>
              <a:spLocks noChangeArrowheads="1"/>
            </p:cNvSpPr>
            <p:nvPr/>
          </p:nvSpPr>
          <p:spPr bwMode="auto">
            <a:xfrm>
              <a:off x="3771900" y="5123745"/>
              <a:ext cx="1600200" cy="48508"/>
            </a:xfrm>
            <a:prstGeom prst="roundRect">
              <a:avLst>
                <a:gd name="adj" fmla="val 32375"/>
              </a:avLst>
            </a:prstGeom>
            <a:noFill/>
            <a:ln w="19050" algn="ctr">
              <a:noFill/>
              <a:round/>
              <a:headEnd/>
              <a:tailEnd/>
            </a:ln>
          </p:spPr>
          <p:txBody>
            <a:bodyPr lIns="9144" tIns="9144" rIns="9144" bIns="9144"/>
            <a:lstStyle/>
            <a:p>
              <a:pPr algn="ctr"/>
              <a:r>
                <a:rPr lang="en-US" sz="1200" b="1" dirty="0" smtClean="0"/>
                <a:t>Optimization Toolbox</a:t>
              </a:r>
              <a:endParaRPr lang="en-US" sz="1200" b="1" dirty="0"/>
            </a:p>
          </p:txBody>
        </p:sp>
        <p:cxnSp>
          <p:nvCxnSpPr>
            <p:cNvPr id="27" name="Straight Connector 26"/>
            <p:cNvCxnSpPr/>
            <p:nvPr/>
          </p:nvCxnSpPr>
          <p:spPr>
            <a:xfrm flipV="1">
              <a:off x="3848100" y="5106648"/>
              <a:ext cx="1447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TextBox 69"/>
            <p:cNvSpPr txBox="1">
              <a:spLocks noChangeArrowheads="1"/>
            </p:cNvSpPr>
            <p:nvPr/>
          </p:nvSpPr>
          <p:spPr bwMode="auto">
            <a:xfrm>
              <a:off x="3801428" y="4465374"/>
              <a:ext cx="1541145" cy="338514"/>
            </a:xfrm>
            <a:prstGeom prst="rect">
              <a:avLst/>
            </a:prstGeom>
            <a:noFill/>
            <a:ln w="9525">
              <a:noFill/>
              <a:miter lim="800000"/>
              <a:headEnd/>
              <a:tailEnd/>
            </a:ln>
          </p:spPr>
          <p:txBody>
            <a:bodyPr>
              <a:spAutoFit/>
            </a:bodyPr>
            <a:lstStyle/>
            <a:p>
              <a:pPr algn="ctr"/>
              <a:r>
                <a:rPr lang="en-US" sz="1600" b="1" dirty="0" smtClean="0"/>
                <a:t>Trading Engine</a:t>
              </a:r>
              <a:endParaRPr lang="en-US" sz="1600" dirty="0"/>
            </a:p>
          </p:txBody>
        </p:sp>
      </p:grpSp>
      <p:grpSp>
        <p:nvGrpSpPr>
          <p:cNvPr id="15" name="Group 57"/>
          <p:cNvGrpSpPr>
            <a:grpSpLocks/>
          </p:cNvGrpSpPr>
          <p:nvPr/>
        </p:nvGrpSpPr>
        <p:grpSpPr bwMode="auto">
          <a:xfrm>
            <a:off x="1263544" y="4001124"/>
            <a:ext cx="2057400" cy="1082675"/>
            <a:chOff x="3657600" y="4465374"/>
            <a:chExt cx="1828800" cy="1082546"/>
          </a:xfrm>
        </p:grpSpPr>
        <p:sp>
          <p:nvSpPr>
            <p:cNvPr id="17" name="AutoShape 19"/>
            <p:cNvSpPr>
              <a:spLocks noChangeArrowheads="1"/>
            </p:cNvSpPr>
            <p:nvPr/>
          </p:nvSpPr>
          <p:spPr bwMode="auto">
            <a:xfrm>
              <a:off x="3657600" y="4479722"/>
              <a:ext cx="1828800" cy="1068198"/>
            </a:xfrm>
            <a:prstGeom prst="roundRect">
              <a:avLst>
                <a:gd name="adj" fmla="val 4692"/>
              </a:avLst>
            </a:prstGeom>
            <a:solidFill>
              <a:schemeClr val="bg1">
                <a:lumMod val="85000"/>
              </a:schemeClr>
            </a:solidFill>
            <a:ln w="6350" cap="flat" cmpd="sng" algn="ctr">
              <a:solidFill>
                <a:schemeClr val="bg1">
                  <a:lumMod val="50000"/>
                </a:schemeClr>
              </a:solidFill>
              <a:prstDash val="solid"/>
              <a:round/>
              <a:headEnd type="none" w="med" len="med"/>
              <a:tailEnd type="none" w="med" len="med"/>
            </a:ln>
            <a:effectLst>
              <a:innerShdw blurRad="342900">
                <a:prstClr val="black">
                  <a:alpha val="37000"/>
                </a:prstClr>
              </a:innerShdw>
            </a:effectLst>
          </p:spPr>
          <p:txBody>
            <a:bodyPr tIns="18288"/>
            <a:lstStyle/>
            <a:p>
              <a:pPr algn="ctr" fontAlgn="auto">
                <a:spcBef>
                  <a:spcPts val="0"/>
                </a:spcBef>
                <a:spcAft>
                  <a:spcPts val="0"/>
                </a:spcAft>
                <a:defRPr/>
              </a:pPr>
              <a:endParaRPr lang="en-US" sz="1400" b="1" dirty="0"/>
            </a:p>
          </p:txBody>
        </p:sp>
        <p:sp>
          <p:nvSpPr>
            <p:cNvPr id="18" name="AutoShape 19"/>
            <p:cNvSpPr>
              <a:spLocks noChangeArrowheads="1"/>
            </p:cNvSpPr>
            <p:nvPr/>
          </p:nvSpPr>
          <p:spPr bwMode="auto">
            <a:xfrm>
              <a:off x="3771900" y="4806646"/>
              <a:ext cx="1600200" cy="588892"/>
            </a:xfrm>
            <a:prstGeom prst="roundRect">
              <a:avLst>
                <a:gd name="adj" fmla="val 4692"/>
              </a:avLst>
            </a:prstGeom>
            <a:solidFill>
              <a:schemeClr val="bg1"/>
            </a:solidFill>
            <a:ln w="2857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tIns="18288"/>
            <a:lstStyle/>
            <a:p>
              <a:pPr algn="ctr" fontAlgn="auto">
                <a:spcBef>
                  <a:spcPts val="0"/>
                </a:spcBef>
                <a:spcAft>
                  <a:spcPts val="0"/>
                </a:spcAft>
                <a:defRPr/>
              </a:pPr>
              <a:endParaRPr lang="en-US" sz="1400" b="1" dirty="0"/>
            </a:p>
          </p:txBody>
        </p:sp>
        <p:sp>
          <p:nvSpPr>
            <p:cNvPr id="19" name="Rounded Rectangle 114"/>
            <p:cNvSpPr>
              <a:spLocks noChangeArrowheads="1"/>
            </p:cNvSpPr>
            <p:nvPr/>
          </p:nvSpPr>
          <p:spPr bwMode="auto">
            <a:xfrm>
              <a:off x="3771900" y="4834175"/>
              <a:ext cx="1600200" cy="48508"/>
            </a:xfrm>
            <a:prstGeom prst="roundRect">
              <a:avLst>
                <a:gd name="adj" fmla="val 32375"/>
              </a:avLst>
            </a:prstGeom>
            <a:noFill/>
            <a:ln w="19050" algn="ctr">
              <a:noFill/>
              <a:round/>
              <a:headEnd/>
              <a:tailEnd/>
            </a:ln>
          </p:spPr>
          <p:txBody>
            <a:bodyPr lIns="9144" tIns="9144" rIns="9144" bIns="9144"/>
            <a:lstStyle/>
            <a:p>
              <a:pPr algn="ctr"/>
              <a:r>
                <a:rPr lang="en-US" sz="1200" b="1" dirty="0" smtClean="0"/>
                <a:t>Financial Toolbox</a:t>
              </a:r>
              <a:endParaRPr lang="en-US" sz="1200" b="1" dirty="0"/>
            </a:p>
          </p:txBody>
        </p:sp>
        <p:sp>
          <p:nvSpPr>
            <p:cNvPr id="20" name="Rounded Rectangle 115"/>
            <p:cNvSpPr>
              <a:spLocks noChangeArrowheads="1"/>
            </p:cNvSpPr>
            <p:nvPr/>
          </p:nvSpPr>
          <p:spPr bwMode="auto">
            <a:xfrm>
              <a:off x="3771900" y="5123745"/>
              <a:ext cx="1600200" cy="48508"/>
            </a:xfrm>
            <a:prstGeom prst="roundRect">
              <a:avLst>
                <a:gd name="adj" fmla="val 32375"/>
              </a:avLst>
            </a:prstGeom>
            <a:noFill/>
            <a:ln w="19050" algn="ctr">
              <a:noFill/>
              <a:round/>
              <a:headEnd/>
              <a:tailEnd/>
            </a:ln>
          </p:spPr>
          <p:txBody>
            <a:bodyPr lIns="9144" tIns="9144" rIns="9144" bIns="9144"/>
            <a:lstStyle/>
            <a:p>
              <a:pPr algn="ctr"/>
              <a:r>
                <a:rPr lang="en-US" sz="1200" b="1" dirty="0" smtClean="0"/>
                <a:t>Statistics Toolbox</a:t>
              </a:r>
              <a:endParaRPr lang="en-US" sz="1200" b="1" dirty="0"/>
            </a:p>
          </p:txBody>
        </p:sp>
        <p:cxnSp>
          <p:nvCxnSpPr>
            <p:cNvPr id="21" name="Straight Connector 20"/>
            <p:cNvCxnSpPr/>
            <p:nvPr/>
          </p:nvCxnSpPr>
          <p:spPr>
            <a:xfrm flipV="1">
              <a:off x="3848100" y="5106648"/>
              <a:ext cx="1447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TextBox 117"/>
            <p:cNvSpPr txBox="1">
              <a:spLocks noChangeArrowheads="1"/>
            </p:cNvSpPr>
            <p:nvPr/>
          </p:nvSpPr>
          <p:spPr bwMode="auto">
            <a:xfrm>
              <a:off x="3801428" y="4465374"/>
              <a:ext cx="1541145" cy="338514"/>
            </a:xfrm>
            <a:prstGeom prst="rect">
              <a:avLst/>
            </a:prstGeom>
            <a:noFill/>
            <a:ln w="9525">
              <a:noFill/>
              <a:miter lim="800000"/>
              <a:headEnd/>
              <a:tailEnd/>
            </a:ln>
          </p:spPr>
          <p:txBody>
            <a:bodyPr>
              <a:spAutoFit/>
            </a:bodyPr>
            <a:lstStyle/>
            <a:p>
              <a:pPr algn="ctr"/>
              <a:r>
                <a:rPr lang="en-US" sz="1600" b="1" dirty="0" smtClean="0"/>
                <a:t>Risk Engine</a:t>
              </a:r>
              <a:endParaRPr lang="en-US" sz="1600" b="1" dirty="0"/>
            </a:p>
          </p:txBody>
        </p:sp>
      </p:grpSp>
      <p:sp>
        <p:nvSpPr>
          <p:cNvPr id="36" name="Left-Right Arrow 35"/>
          <p:cNvSpPr/>
          <p:nvPr/>
        </p:nvSpPr>
        <p:spPr>
          <a:xfrm>
            <a:off x="1884066" y="1803911"/>
            <a:ext cx="1436878" cy="265301"/>
          </a:xfrm>
          <a:prstGeom prst="leftRightArrow">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Arial" pitchFamily="34" charset="0"/>
              <a:cs typeface="Arial" pitchFamily="34" charset="0"/>
            </a:endParaRPr>
          </a:p>
        </p:txBody>
      </p:sp>
      <p:sp>
        <p:nvSpPr>
          <p:cNvPr id="39" name="Left-Right Arrow 38"/>
          <p:cNvSpPr/>
          <p:nvPr/>
        </p:nvSpPr>
        <p:spPr>
          <a:xfrm>
            <a:off x="5835544" y="1811085"/>
            <a:ext cx="1436878" cy="265301"/>
          </a:xfrm>
          <a:prstGeom prst="leftRightArrow">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Arial" pitchFamily="34" charset="0"/>
              <a:cs typeface="Arial" pitchFamily="34" charset="0"/>
            </a:endParaRPr>
          </a:p>
        </p:txBody>
      </p:sp>
      <p:grpSp>
        <p:nvGrpSpPr>
          <p:cNvPr id="41" name="Group 57"/>
          <p:cNvGrpSpPr>
            <a:grpSpLocks/>
          </p:cNvGrpSpPr>
          <p:nvPr/>
        </p:nvGrpSpPr>
        <p:grpSpPr bwMode="auto">
          <a:xfrm>
            <a:off x="3549544" y="3993105"/>
            <a:ext cx="2057400" cy="1082675"/>
            <a:chOff x="3657600" y="4465374"/>
            <a:chExt cx="1828800" cy="1082546"/>
          </a:xfrm>
        </p:grpSpPr>
        <p:sp>
          <p:nvSpPr>
            <p:cNvPr id="42" name="AutoShape 19"/>
            <p:cNvSpPr>
              <a:spLocks noChangeArrowheads="1"/>
            </p:cNvSpPr>
            <p:nvPr/>
          </p:nvSpPr>
          <p:spPr bwMode="auto">
            <a:xfrm>
              <a:off x="3657600" y="4479722"/>
              <a:ext cx="1828800" cy="1068198"/>
            </a:xfrm>
            <a:prstGeom prst="roundRect">
              <a:avLst>
                <a:gd name="adj" fmla="val 4692"/>
              </a:avLst>
            </a:prstGeom>
            <a:solidFill>
              <a:schemeClr val="bg1">
                <a:lumMod val="85000"/>
              </a:schemeClr>
            </a:solidFill>
            <a:ln w="6350" cap="flat" cmpd="sng" algn="ctr">
              <a:solidFill>
                <a:schemeClr val="bg1">
                  <a:lumMod val="50000"/>
                </a:schemeClr>
              </a:solidFill>
              <a:prstDash val="solid"/>
              <a:round/>
              <a:headEnd type="none" w="med" len="med"/>
              <a:tailEnd type="none" w="med" len="med"/>
            </a:ln>
            <a:effectLst>
              <a:innerShdw blurRad="342900">
                <a:prstClr val="black">
                  <a:alpha val="37000"/>
                </a:prstClr>
              </a:innerShdw>
            </a:effectLst>
          </p:spPr>
          <p:txBody>
            <a:bodyPr tIns="18288"/>
            <a:lstStyle/>
            <a:p>
              <a:pPr algn="ctr" fontAlgn="auto">
                <a:spcBef>
                  <a:spcPts val="0"/>
                </a:spcBef>
                <a:spcAft>
                  <a:spcPts val="0"/>
                </a:spcAft>
                <a:defRPr/>
              </a:pPr>
              <a:endParaRPr lang="en-US" sz="1400" b="1" dirty="0"/>
            </a:p>
          </p:txBody>
        </p:sp>
        <p:sp>
          <p:nvSpPr>
            <p:cNvPr id="43" name="AutoShape 19"/>
            <p:cNvSpPr>
              <a:spLocks noChangeArrowheads="1"/>
            </p:cNvSpPr>
            <p:nvPr/>
          </p:nvSpPr>
          <p:spPr bwMode="auto">
            <a:xfrm>
              <a:off x="3771900" y="4806646"/>
              <a:ext cx="1600200" cy="588892"/>
            </a:xfrm>
            <a:prstGeom prst="roundRect">
              <a:avLst>
                <a:gd name="adj" fmla="val 4692"/>
              </a:avLst>
            </a:prstGeom>
            <a:solidFill>
              <a:schemeClr val="bg1"/>
            </a:solidFill>
            <a:ln w="2857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tIns="18288"/>
            <a:lstStyle/>
            <a:p>
              <a:pPr algn="ctr" fontAlgn="auto">
                <a:spcBef>
                  <a:spcPts val="0"/>
                </a:spcBef>
                <a:spcAft>
                  <a:spcPts val="0"/>
                </a:spcAft>
                <a:defRPr/>
              </a:pPr>
              <a:endParaRPr lang="en-US" sz="1400" b="1" dirty="0"/>
            </a:p>
          </p:txBody>
        </p:sp>
        <p:sp>
          <p:nvSpPr>
            <p:cNvPr id="44" name="Rounded Rectangle 114"/>
            <p:cNvSpPr>
              <a:spLocks noChangeArrowheads="1"/>
            </p:cNvSpPr>
            <p:nvPr/>
          </p:nvSpPr>
          <p:spPr bwMode="auto">
            <a:xfrm>
              <a:off x="3771900" y="4834175"/>
              <a:ext cx="1600200" cy="48508"/>
            </a:xfrm>
            <a:prstGeom prst="roundRect">
              <a:avLst>
                <a:gd name="adj" fmla="val 32375"/>
              </a:avLst>
            </a:prstGeom>
            <a:noFill/>
            <a:ln w="19050" algn="ctr">
              <a:noFill/>
              <a:round/>
              <a:headEnd/>
              <a:tailEnd/>
            </a:ln>
          </p:spPr>
          <p:txBody>
            <a:bodyPr lIns="9144" tIns="9144" rIns="9144" bIns="9144"/>
            <a:lstStyle/>
            <a:p>
              <a:pPr algn="ctr"/>
              <a:r>
                <a:rPr lang="en-US" sz="1200" b="1" dirty="0" smtClean="0"/>
                <a:t>Fin. Instruments Tbx</a:t>
              </a:r>
              <a:endParaRPr lang="en-US" sz="1200" b="1" dirty="0"/>
            </a:p>
          </p:txBody>
        </p:sp>
        <p:sp>
          <p:nvSpPr>
            <p:cNvPr id="45" name="Rounded Rectangle 115"/>
            <p:cNvSpPr>
              <a:spLocks noChangeArrowheads="1"/>
            </p:cNvSpPr>
            <p:nvPr/>
          </p:nvSpPr>
          <p:spPr bwMode="auto">
            <a:xfrm>
              <a:off x="3771900" y="5123745"/>
              <a:ext cx="1600200" cy="48508"/>
            </a:xfrm>
            <a:prstGeom prst="roundRect">
              <a:avLst>
                <a:gd name="adj" fmla="val 32375"/>
              </a:avLst>
            </a:prstGeom>
            <a:noFill/>
            <a:ln w="19050" algn="ctr">
              <a:noFill/>
              <a:round/>
              <a:headEnd/>
              <a:tailEnd/>
            </a:ln>
          </p:spPr>
          <p:txBody>
            <a:bodyPr lIns="9144" tIns="9144" rIns="9144" bIns="9144"/>
            <a:lstStyle/>
            <a:p>
              <a:pPr algn="ctr"/>
              <a:r>
                <a:rPr lang="en-US" sz="1200" b="1" dirty="0" smtClean="0"/>
                <a:t>Financial Toolbox</a:t>
              </a:r>
              <a:endParaRPr lang="en-US" sz="1200" b="1" dirty="0"/>
            </a:p>
          </p:txBody>
        </p:sp>
        <p:cxnSp>
          <p:nvCxnSpPr>
            <p:cNvPr id="46" name="Straight Connector 45"/>
            <p:cNvCxnSpPr/>
            <p:nvPr/>
          </p:nvCxnSpPr>
          <p:spPr>
            <a:xfrm flipV="1">
              <a:off x="3848100" y="5106648"/>
              <a:ext cx="1447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7" name="TextBox 117"/>
            <p:cNvSpPr txBox="1">
              <a:spLocks noChangeArrowheads="1"/>
            </p:cNvSpPr>
            <p:nvPr/>
          </p:nvSpPr>
          <p:spPr bwMode="auto">
            <a:xfrm>
              <a:off x="3801428" y="4465374"/>
              <a:ext cx="1541145" cy="338514"/>
            </a:xfrm>
            <a:prstGeom prst="rect">
              <a:avLst/>
            </a:prstGeom>
            <a:noFill/>
            <a:ln w="9525">
              <a:noFill/>
              <a:miter lim="800000"/>
              <a:headEnd/>
              <a:tailEnd/>
            </a:ln>
          </p:spPr>
          <p:txBody>
            <a:bodyPr>
              <a:spAutoFit/>
            </a:bodyPr>
            <a:lstStyle/>
            <a:p>
              <a:pPr algn="ctr"/>
              <a:r>
                <a:rPr lang="en-US" sz="1600" b="1" dirty="0" smtClean="0"/>
                <a:t>Pricing Engine</a:t>
              </a:r>
              <a:endParaRPr lang="en-US" sz="1600" b="1" dirty="0"/>
            </a:p>
          </p:txBody>
        </p:sp>
      </p:grpSp>
      <p:cxnSp>
        <p:nvCxnSpPr>
          <p:cNvPr id="38" name="Elbow Connector 37"/>
          <p:cNvCxnSpPr>
            <a:endCxn id="22" idx="0"/>
          </p:cNvCxnSpPr>
          <p:nvPr/>
        </p:nvCxnSpPr>
        <p:spPr>
          <a:xfrm rot="10800000" flipV="1">
            <a:off x="2292246" y="3641248"/>
            <a:ext cx="2285999" cy="359875"/>
          </a:xfrm>
          <a:prstGeom prst="bentConnector2">
            <a:avLst/>
          </a:prstGeom>
          <a:ln w="9525">
            <a:solidFill>
              <a:schemeClr val="accent5">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9" name="Elbow Connector 48"/>
          <p:cNvCxnSpPr>
            <a:endCxn id="23" idx="0"/>
          </p:cNvCxnSpPr>
          <p:nvPr/>
        </p:nvCxnSpPr>
        <p:spPr>
          <a:xfrm>
            <a:off x="4611691" y="3641248"/>
            <a:ext cx="2268481" cy="333977"/>
          </a:xfrm>
          <a:prstGeom prst="bentConnector2">
            <a:avLst/>
          </a:prstGeom>
          <a:ln w="9525">
            <a:solidFill>
              <a:schemeClr val="accent5">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1" name="Elbow Connector 50"/>
          <p:cNvCxnSpPr>
            <a:endCxn id="47" idx="0"/>
          </p:cNvCxnSpPr>
          <p:nvPr/>
        </p:nvCxnSpPr>
        <p:spPr>
          <a:xfrm rot="16200000" flipH="1">
            <a:off x="4372392" y="3787251"/>
            <a:ext cx="411705" cy="1"/>
          </a:xfrm>
          <a:prstGeom prst="bentConnector3">
            <a:avLst/>
          </a:prstGeom>
          <a:ln w="9525">
            <a:solidFill>
              <a:schemeClr val="accent5">
                <a:lumMod val="75000"/>
              </a:schemeClr>
            </a:solidFill>
            <a:tailEnd type="arrow"/>
          </a:ln>
        </p:spPr>
        <p:style>
          <a:lnRef idx="1">
            <a:schemeClr val="accent1"/>
          </a:lnRef>
          <a:fillRef idx="0">
            <a:schemeClr val="accent1"/>
          </a:fillRef>
          <a:effectRef idx="0">
            <a:schemeClr val="accent1"/>
          </a:effectRef>
          <a:fontRef idx="minor">
            <a:schemeClr val="tx1"/>
          </a:fontRef>
        </p:style>
      </p:cxnSp>
      <p:pic>
        <p:nvPicPr>
          <p:cNvPr id="5125" name="Picture 5" descr="mSII_scr1_1.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68319" y="5257800"/>
            <a:ext cx="1847850" cy="1304925"/>
          </a:xfrm>
          <a:prstGeom prst="rect">
            <a:avLst/>
          </a:prstGeom>
          <a:noFill/>
          <a:extLst>
            <a:ext uri="{909E8E84-426E-40DD-AFC4-6F175D3DCCD1}">
              <a14:hiddenFill xmlns:a14="http://schemas.microsoft.com/office/drawing/2010/main">
                <a:solidFill>
                  <a:srgbClr val="FFFFFF"/>
                </a:solidFill>
              </a14:hiddenFill>
            </a:ext>
          </a:extLst>
        </p:spPr>
      </p:pic>
      <p:pic>
        <p:nvPicPr>
          <p:cNvPr id="5127" name="Picture 7" descr="http://www.mathworks.com/cmsimages/54450_wl_finance_tb_fig2_wl.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968152" y="5192682"/>
            <a:ext cx="1824038" cy="1360518"/>
          </a:xfrm>
          <a:prstGeom prst="rect">
            <a:avLst/>
          </a:prstGeom>
          <a:noFill/>
          <a:extLst>
            <a:ext uri="{909E8E84-426E-40DD-AFC4-6F175D3DCCD1}">
              <a14:hiddenFill xmlns:a14="http://schemas.microsoft.com/office/drawing/2010/main">
                <a:solidFill>
                  <a:srgbClr val="FFFFFF"/>
                </a:solidFill>
              </a14:hiddenFill>
            </a:ext>
          </a:extLst>
        </p:spPr>
      </p:pic>
      <p:pic>
        <p:nvPicPr>
          <p:cNvPr id="5128" name="Picture 8"/>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l="23493" t="20135" r="33869" b="33661"/>
          <a:stretch/>
        </p:blipFill>
        <p:spPr bwMode="auto">
          <a:xfrm>
            <a:off x="3666226" y="5192682"/>
            <a:ext cx="1824038" cy="13910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2002821" y="2031018"/>
            <a:ext cx="1199367" cy="400110"/>
          </a:xfrm>
          <a:prstGeom prst="rect">
            <a:avLst/>
          </a:prstGeom>
        </p:spPr>
        <p:txBody>
          <a:bodyPr wrap="none">
            <a:spAutoFit/>
          </a:bodyPr>
          <a:lstStyle/>
          <a:p>
            <a:r>
              <a:rPr lang="en-US" sz="1000" dirty="0" err="1" smtClean="0"/>
              <a:t>X_Trader</a:t>
            </a:r>
            <a:endParaRPr lang="en-US" sz="1000" dirty="0" smtClean="0"/>
          </a:p>
          <a:p>
            <a:r>
              <a:rPr lang="en-US" sz="1000" dirty="0" smtClean="0"/>
              <a:t>Bloomberg EMSX</a:t>
            </a:r>
          </a:p>
        </p:txBody>
      </p:sp>
      <p:sp>
        <p:nvSpPr>
          <p:cNvPr id="48" name="Rectangle 47"/>
          <p:cNvSpPr/>
          <p:nvPr/>
        </p:nvSpPr>
        <p:spPr>
          <a:xfrm>
            <a:off x="5968152" y="2018491"/>
            <a:ext cx="1199367" cy="246221"/>
          </a:xfrm>
          <a:prstGeom prst="rect">
            <a:avLst/>
          </a:prstGeom>
        </p:spPr>
        <p:txBody>
          <a:bodyPr wrap="none">
            <a:spAutoFit/>
          </a:bodyPr>
          <a:lstStyle/>
          <a:p>
            <a:r>
              <a:rPr lang="en-US" sz="1000" dirty="0" smtClean="0"/>
              <a:t>Bloomberg EMSX</a:t>
            </a:r>
          </a:p>
        </p:txBody>
      </p:sp>
    </p:spTree>
    <p:extLst>
      <p:ext uri="{BB962C8B-B14F-4D97-AF65-F5344CB8AC3E}">
        <p14:creationId xmlns:p14="http://schemas.microsoft.com/office/powerpoint/2010/main" val="24482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9"/>
                                        </p:tgtEl>
                                        <p:attrNameLst>
                                          <p:attrName>style.visibility</p:attrName>
                                        </p:attrNameLst>
                                      </p:cBhvr>
                                      <p:to>
                                        <p:strVal val="visible"/>
                                      </p:to>
                                    </p:set>
                                    <p:animEffect transition="in" filter="fade">
                                      <p:cBhvr>
                                        <p:cTn id="10" dur="500"/>
                                        <p:tgtEl>
                                          <p:spTgt spid="3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6"/>
                                        </p:tgtEl>
                                        <p:attrNameLst>
                                          <p:attrName>style.visibility</p:attrName>
                                        </p:attrNameLst>
                                      </p:cBhvr>
                                      <p:to>
                                        <p:strVal val="visible"/>
                                      </p:to>
                                    </p:set>
                                    <p:animEffect transition="in" filter="fade">
                                      <p:cBhvr>
                                        <p:cTn id="13" dur="500"/>
                                        <p:tgtEl>
                                          <p:spTgt spid="36"/>
                                        </p:tgtEl>
                                      </p:cBhvr>
                                    </p:animEffect>
                                  </p:childTnLst>
                                </p:cTn>
                              </p:par>
                              <p:par>
                                <p:cTn id="14" presetID="1" presetClass="entr" presetSubtype="0" fill="hold" grpId="0" nodeType="withEffect">
                                  <p:stCondLst>
                                    <p:cond delay="0"/>
                                  </p:stCondLst>
                                  <p:childTnLst>
                                    <p:set>
                                      <p:cBhvr>
                                        <p:cTn id="15" dur="1" fill="hold">
                                          <p:stCondLst>
                                            <p:cond delay="0"/>
                                          </p:stCondLst>
                                        </p:cTn>
                                        <p:tgtEl>
                                          <p:spTgt spid="3"/>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48"/>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8"/>
                                        </p:tgtEl>
                                        <p:attrNameLst>
                                          <p:attrName>style.visibility</p:attrName>
                                        </p:attrNameLst>
                                      </p:cBhvr>
                                      <p:to>
                                        <p:strVal val="visible"/>
                                      </p:to>
                                    </p:set>
                                    <p:animEffect transition="in" filter="fade">
                                      <p:cBhvr>
                                        <p:cTn id="22" dur="500"/>
                                        <p:tgtEl>
                                          <p:spTgt spid="38"/>
                                        </p:tgtEl>
                                      </p:cBhvr>
                                    </p:animEffect>
                                  </p:childTnLst>
                                </p:cTn>
                              </p:par>
                              <p:par>
                                <p:cTn id="23" presetID="10" presetClass="entr" presetSubtype="0" fill="hold" nodeType="withEffect">
                                  <p:stCondLst>
                                    <p:cond delay="0"/>
                                  </p:stCondLst>
                                  <p:childTnLst>
                                    <p:set>
                                      <p:cBhvr>
                                        <p:cTn id="24" dur="1" fill="hold">
                                          <p:stCondLst>
                                            <p:cond delay="0"/>
                                          </p:stCondLst>
                                        </p:cTn>
                                        <p:tgtEl>
                                          <p:spTgt spid="51"/>
                                        </p:tgtEl>
                                        <p:attrNameLst>
                                          <p:attrName>style.visibility</p:attrName>
                                        </p:attrNameLst>
                                      </p:cBhvr>
                                      <p:to>
                                        <p:strVal val="visible"/>
                                      </p:to>
                                    </p:set>
                                    <p:animEffect transition="in" filter="fade">
                                      <p:cBhvr>
                                        <p:cTn id="25" dur="500"/>
                                        <p:tgtEl>
                                          <p:spTgt spid="51"/>
                                        </p:tgtEl>
                                      </p:cBhvr>
                                    </p:animEffect>
                                  </p:childTnLst>
                                </p:cTn>
                              </p:par>
                              <p:par>
                                <p:cTn id="26" presetID="10" presetClass="entr" presetSubtype="0" fill="hold" nodeType="withEffect">
                                  <p:stCondLst>
                                    <p:cond delay="0"/>
                                  </p:stCondLst>
                                  <p:childTnLst>
                                    <p:set>
                                      <p:cBhvr>
                                        <p:cTn id="27" dur="1" fill="hold">
                                          <p:stCondLst>
                                            <p:cond delay="0"/>
                                          </p:stCondLst>
                                        </p:cTn>
                                        <p:tgtEl>
                                          <p:spTgt spid="49"/>
                                        </p:tgtEl>
                                        <p:attrNameLst>
                                          <p:attrName>style.visibility</p:attrName>
                                        </p:attrNameLst>
                                      </p:cBhvr>
                                      <p:to>
                                        <p:strVal val="visible"/>
                                      </p:to>
                                    </p:set>
                                    <p:animEffect transition="in" filter="fade">
                                      <p:cBhvr>
                                        <p:cTn id="28" dur="500"/>
                                        <p:tgtEl>
                                          <p:spTgt spid="49"/>
                                        </p:tgtEl>
                                      </p:cBhvr>
                                    </p:animEffect>
                                  </p:childTnLst>
                                </p:cTn>
                              </p:par>
                              <p:par>
                                <p:cTn id="29" presetID="10" presetClass="entr" presetSubtype="0" fill="hold" nodeType="with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fade">
                                      <p:cBhvr>
                                        <p:cTn id="31" dur="500"/>
                                        <p:tgtEl>
                                          <p:spTgt spid="15"/>
                                        </p:tgtEl>
                                      </p:cBhvr>
                                    </p:animEffect>
                                  </p:childTnLst>
                                </p:cTn>
                              </p:par>
                              <p:par>
                                <p:cTn id="32" presetID="10" presetClass="entr" presetSubtype="0" fill="hold" nodeType="withEffect">
                                  <p:stCondLst>
                                    <p:cond delay="0"/>
                                  </p:stCondLst>
                                  <p:childTnLst>
                                    <p:set>
                                      <p:cBhvr>
                                        <p:cTn id="33" dur="1" fill="hold">
                                          <p:stCondLst>
                                            <p:cond delay="0"/>
                                          </p:stCondLst>
                                        </p:cTn>
                                        <p:tgtEl>
                                          <p:spTgt spid="41"/>
                                        </p:tgtEl>
                                        <p:attrNameLst>
                                          <p:attrName>style.visibility</p:attrName>
                                        </p:attrNameLst>
                                      </p:cBhvr>
                                      <p:to>
                                        <p:strVal val="visible"/>
                                      </p:to>
                                    </p:set>
                                    <p:animEffect transition="in" filter="fade">
                                      <p:cBhvr>
                                        <p:cTn id="34" dur="500"/>
                                        <p:tgtEl>
                                          <p:spTgt spid="41"/>
                                        </p:tgtEl>
                                      </p:cBhvr>
                                    </p:animEffect>
                                  </p:childTnLst>
                                </p:cTn>
                              </p:par>
                              <p:par>
                                <p:cTn id="35" presetID="10" presetClass="entr" presetSubtype="0" fill="hold"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fade">
                                      <p:cBhvr>
                                        <p:cTn id="37" dur="500"/>
                                        <p:tgtEl>
                                          <p:spTgt spid="14"/>
                                        </p:tgtEl>
                                      </p:cBhvr>
                                    </p:animEffect>
                                  </p:childTnLst>
                                </p:cTn>
                              </p:par>
                              <p:par>
                                <p:cTn id="38" presetID="10" presetClass="entr" presetSubtype="0" fill="hold" nodeType="withEffect">
                                  <p:stCondLst>
                                    <p:cond delay="0"/>
                                  </p:stCondLst>
                                  <p:childTnLst>
                                    <p:set>
                                      <p:cBhvr>
                                        <p:cTn id="39" dur="1" fill="hold">
                                          <p:stCondLst>
                                            <p:cond delay="0"/>
                                          </p:stCondLst>
                                        </p:cTn>
                                        <p:tgtEl>
                                          <p:spTgt spid="5125"/>
                                        </p:tgtEl>
                                        <p:attrNameLst>
                                          <p:attrName>style.visibility</p:attrName>
                                        </p:attrNameLst>
                                      </p:cBhvr>
                                      <p:to>
                                        <p:strVal val="visible"/>
                                      </p:to>
                                    </p:set>
                                    <p:animEffect transition="in" filter="fade">
                                      <p:cBhvr>
                                        <p:cTn id="40" dur="500"/>
                                        <p:tgtEl>
                                          <p:spTgt spid="5125"/>
                                        </p:tgtEl>
                                      </p:cBhvr>
                                    </p:animEffect>
                                  </p:childTnLst>
                                </p:cTn>
                              </p:par>
                              <p:par>
                                <p:cTn id="41" presetID="10" presetClass="entr" presetSubtype="0" fill="hold" nodeType="withEffect">
                                  <p:stCondLst>
                                    <p:cond delay="0"/>
                                  </p:stCondLst>
                                  <p:childTnLst>
                                    <p:set>
                                      <p:cBhvr>
                                        <p:cTn id="42" dur="1" fill="hold">
                                          <p:stCondLst>
                                            <p:cond delay="0"/>
                                          </p:stCondLst>
                                        </p:cTn>
                                        <p:tgtEl>
                                          <p:spTgt spid="5128"/>
                                        </p:tgtEl>
                                        <p:attrNameLst>
                                          <p:attrName>style.visibility</p:attrName>
                                        </p:attrNameLst>
                                      </p:cBhvr>
                                      <p:to>
                                        <p:strVal val="visible"/>
                                      </p:to>
                                    </p:set>
                                    <p:animEffect transition="in" filter="fade">
                                      <p:cBhvr>
                                        <p:cTn id="43" dur="500"/>
                                        <p:tgtEl>
                                          <p:spTgt spid="5128"/>
                                        </p:tgtEl>
                                      </p:cBhvr>
                                    </p:animEffect>
                                  </p:childTnLst>
                                </p:cTn>
                              </p:par>
                              <p:par>
                                <p:cTn id="44" presetID="10" presetClass="entr" presetSubtype="0" fill="hold" nodeType="withEffect">
                                  <p:stCondLst>
                                    <p:cond delay="0"/>
                                  </p:stCondLst>
                                  <p:childTnLst>
                                    <p:set>
                                      <p:cBhvr>
                                        <p:cTn id="45" dur="1" fill="hold">
                                          <p:stCondLst>
                                            <p:cond delay="0"/>
                                          </p:stCondLst>
                                        </p:cTn>
                                        <p:tgtEl>
                                          <p:spTgt spid="5127"/>
                                        </p:tgtEl>
                                        <p:attrNameLst>
                                          <p:attrName>style.visibility</p:attrName>
                                        </p:attrNameLst>
                                      </p:cBhvr>
                                      <p:to>
                                        <p:strVal val="visible"/>
                                      </p:to>
                                    </p:set>
                                    <p:animEffect transition="in" filter="fade">
                                      <p:cBhvr>
                                        <p:cTn id="46" dur="500"/>
                                        <p:tgtEl>
                                          <p:spTgt spid="51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9" grpId="0" animBg="1"/>
      <p:bldP spid="3" grpId="0"/>
      <p:bldP spid="4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Counterparty Credit Risk</a:t>
            </a:r>
            <a:endParaRPr lang="en-GB" dirty="0"/>
          </a:p>
        </p:txBody>
      </p:sp>
      <p:sp>
        <p:nvSpPr>
          <p:cNvPr id="3" name="Content Placeholder 2"/>
          <p:cNvSpPr>
            <a:spLocks noGrp="1"/>
          </p:cNvSpPr>
          <p:nvPr>
            <p:ph idx="1"/>
          </p:nvPr>
        </p:nvSpPr>
        <p:spPr>
          <a:xfrm>
            <a:off x="457200" y="1600200"/>
            <a:ext cx="8219256" cy="4648200"/>
          </a:xfrm>
        </p:spPr>
        <p:txBody>
          <a:bodyPr/>
          <a:lstStyle/>
          <a:p>
            <a:r>
              <a:rPr lang="en-GB" dirty="0" smtClean="0"/>
              <a:t>The risk that a counterparty will not honour its contractual obligations</a:t>
            </a:r>
          </a:p>
          <a:p>
            <a:pPr lvl="1"/>
            <a:r>
              <a:rPr lang="en-GB" dirty="0" smtClean="0"/>
              <a:t>Like defaulting on a loan</a:t>
            </a:r>
          </a:p>
          <a:p>
            <a:r>
              <a:rPr lang="en-GB" dirty="0" smtClean="0"/>
              <a:t>Was often ignored pre-2008</a:t>
            </a:r>
          </a:p>
          <a:p>
            <a:r>
              <a:rPr lang="en-GB" dirty="0" smtClean="0"/>
              <a:t>Can be hedged with credit insurance</a:t>
            </a:r>
          </a:p>
          <a:p>
            <a:r>
              <a:rPr lang="en-GB" dirty="0" smtClean="0"/>
              <a:t>This value is quantified by Credit Value Adjustment (CVA) </a:t>
            </a:r>
          </a:p>
          <a:p>
            <a:r>
              <a:rPr lang="en-GB" dirty="0" smtClean="0"/>
              <a:t>We have based this talk loosely around the paper: </a:t>
            </a:r>
            <a:r>
              <a:rPr lang="en-GB" i="1" dirty="0" smtClean="0"/>
              <a:t>“A Guide to Modelling Counterparty Credit Risk”, Global Association of Risk Professionals (37), </a:t>
            </a:r>
            <a:r>
              <a:rPr lang="en-GB" i="1" dirty="0" err="1" smtClean="0"/>
              <a:t>Pythkin</a:t>
            </a:r>
            <a:r>
              <a:rPr lang="en-GB" i="1" dirty="0" smtClean="0"/>
              <a:t> and Zhu, 2007 </a:t>
            </a:r>
          </a:p>
          <a:p>
            <a:pPr lvl="1"/>
            <a:endParaRPr lang="en-GB" dirty="0"/>
          </a:p>
        </p:txBody>
      </p:sp>
    </p:spTree>
    <p:extLst>
      <p:ext uri="{BB962C8B-B14F-4D97-AF65-F5344CB8AC3E}">
        <p14:creationId xmlns:p14="http://schemas.microsoft.com/office/powerpoint/2010/main" val="12874453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5934490" y="5337212"/>
            <a:ext cx="1595500" cy="9001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smtClean="0">
                <a:latin typeface="Arial" pitchFamily="34" charset="0"/>
                <a:cs typeface="Arial" pitchFamily="34" charset="0"/>
              </a:rPr>
              <a:t>Credit</a:t>
            </a:r>
          </a:p>
          <a:p>
            <a:pPr algn="ctr"/>
            <a:r>
              <a:rPr lang="en-GB" b="1" dirty="0" smtClean="0">
                <a:latin typeface="Arial" pitchFamily="34" charset="0"/>
                <a:cs typeface="Arial" pitchFamily="34" charset="0"/>
              </a:rPr>
              <a:t>Value</a:t>
            </a:r>
          </a:p>
          <a:p>
            <a:pPr algn="ctr"/>
            <a:r>
              <a:rPr lang="en-GB" b="1" dirty="0" smtClean="0">
                <a:latin typeface="Arial" pitchFamily="34" charset="0"/>
                <a:cs typeface="Arial" pitchFamily="34" charset="0"/>
              </a:rPr>
              <a:t>Adjustment</a:t>
            </a:r>
          </a:p>
        </p:txBody>
      </p:sp>
      <p:cxnSp>
        <p:nvCxnSpPr>
          <p:cNvPr id="23" name="Straight Arrow Connector 22"/>
          <p:cNvCxnSpPr>
            <a:stCxn id="7" idx="2"/>
          </p:cNvCxnSpPr>
          <p:nvPr/>
        </p:nvCxnSpPr>
        <p:spPr>
          <a:xfrm flipH="1">
            <a:off x="6948264" y="4941168"/>
            <a:ext cx="1096104" cy="396044"/>
          </a:xfrm>
          <a:prstGeom prst="straightConnector1">
            <a:avLst/>
          </a:prstGeom>
          <a:ln w="47625" cap="sq" cmpd="sng">
            <a:solidFill>
              <a:schemeClr val="accent1">
                <a:lumMod val="50000"/>
              </a:schemeClr>
            </a:solidFill>
            <a:prstDash val="solid"/>
            <a:bevel/>
            <a:tailEnd type="arrow"/>
          </a:ln>
        </p:spPr>
        <p:style>
          <a:lnRef idx="2">
            <a:schemeClr val="dk1"/>
          </a:lnRef>
          <a:fillRef idx="0">
            <a:schemeClr val="dk1"/>
          </a:fillRef>
          <a:effectRef idx="1">
            <a:schemeClr val="dk1"/>
          </a:effectRef>
          <a:fontRef idx="minor">
            <a:schemeClr val="tx1"/>
          </a:fontRef>
        </p:style>
      </p:cxnSp>
      <p:cxnSp>
        <p:nvCxnSpPr>
          <p:cNvPr id="20" name="Straight Arrow Connector 19"/>
          <p:cNvCxnSpPr>
            <a:stCxn id="6" idx="2"/>
          </p:cNvCxnSpPr>
          <p:nvPr/>
        </p:nvCxnSpPr>
        <p:spPr>
          <a:xfrm>
            <a:off x="5364088" y="4941168"/>
            <a:ext cx="1152128" cy="396044"/>
          </a:xfrm>
          <a:prstGeom prst="straightConnector1">
            <a:avLst/>
          </a:prstGeom>
          <a:ln w="47625" cap="sq" cmpd="sng">
            <a:solidFill>
              <a:schemeClr val="accent1">
                <a:lumMod val="50000"/>
              </a:schemeClr>
            </a:solidFill>
            <a:prstDash val="solid"/>
            <a:bevel/>
            <a:tailEnd type="arrow"/>
          </a:ln>
        </p:spPr>
        <p:style>
          <a:lnRef idx="2">
            <a:schemeClr val="dk1"/>
          </a:lnRef>
          <a:fillRef idx="0">
            <a:schemeClr val="dk1"/>
          </a:fillRef>
          <a:effectRef idx="1">
            <a:schemeClr val="dk1"/>
          </a:effectRef>
          <a:fontRef idx="minor">
            <a:schemeClr val="tx1"/>
          </a:fontRef>
        </p:style>
      </p:cxnSp>
      <p:sp>
        <p:nvSpPr>
          <p:cNvPr id="2" name="Title 1"/>
          <p:cNvSpPr>
            <a:spLocks noGrp="1"/>
          </p:cNvSpPr>
          <p:nvPr>
            <p:ph type="title"/>
          </p:nvPr>
        </p:nvSpPr>
        <p:spPr/>
        <p:txBody>
          <a:bodyPr>
            <a:normAutofit/>
          </a:bodyPr>
          <a:lstStyle/>
          <a:p>
            <a:r>
              <a:rPr lang="en-US" dirty="0"/>
              <a:t>Counterparty Credit Risk (CCR) Workflow</a:t>
            </a:r>
            <a:endParaRPr lang="en-GB" dirty="0"/>
          </a:p>
        </p:txBody>
      </p:sp>
      <p:sp>
        <p:nvSpPr>
          <p:cNvPr id="3" name="Content Placeholder 2"/>
          <p:cNvSpPr>
            <a:spLocks noGrp="1"/>
          </p:cNvSpPr>
          <p:nvPr>
            <p:ph idx="1"/>
          </p:nvPr>
        </p:nvSpPr>
        <p:spPr>
          <a:xfrm>
            <a:off x="457200" y="1600200"/>
            <a:ext cx="4042792" cy="4648200"/>
          </a:xfrm>
        </p:spPr>
        <p:txBody>
          <a:bodyPr>
            <a:normAutofit fontScale="92500" lnSpcReduction="10000"/>
          </a:bodyPr>
          <a:lstStyle/>
          <a:p>
            <a:r>
              <a:rPr lang="en-US" dirty="0"/>
              <a:t>Inputs: </a:t>
            </a:r>
            <a:endParaRPr lang="en-US" dirty="0" smtClean="0"/>
          </a:p>
          <a:p>
            <a:pPr lvl="1"/>
            <a:r>
              <a:rPr lang="en-US" dirty="0" smtClean="0"/>
              <a:t>Risk </a:t>
            </a:r>
            <a:r>
              <a:rPr lang="en-US" dirty="0"/>
              <a:t>factors data, portfolio data, dates of interest, </a:t>
            </a:r>
            <a:r>
              <a:rPr lang="en-US" dirty="0" smtClean="0"/>
              <a:t>and netting</a:t>
            </a:r>
          </a:p>
          <a:p>
            <a:r>
              <a:rPr lang="en-US" dirty="0" smtClean="0"/>
              <a:t>Simulation</a:t>
            </a:r>
            <a:r>
              <a:rPr lang="en-US" dirty="0"/>
              <a:t>: </a:t>
            </a:r>
            <a:endParaRPr lang="en-US" dirty="0" smtClean="0"/>
          </a:p>
          <a:p>
            <a:pPr lvl="1"/>
            <a:r>
              <a:rPr lang="en-US" dirty="0" smtClean="0"/>
              <a:t>Potential </a:t>
            </a:r>
            <a:r>
              <a:rPr lang="en-US" dirty="0"/>
              <a:t>future ‘scenarios</a:t>
            </a:r>
            <a:r>
              <a:rPr lang="en-US" dirty="0" smtClean="0"/>
              <a:t>’, </a:t>
            </a:r>
            <a:r>
              <a:rPr lang="en-US" dirty="0"/>
              <a:t>simulation of risk factors, valuation of portfolio instruments, create valuations “cube</a:t>
            </a:r>
            <a:r>
              <a:rPr lang="en-US" dirty="0" smtClean="0"/>
              <a:t>”</a:t>
            </a:r>
          </a:p>
          <a:p>
            <a:r>
              <a:rPr lang="en-US" dirty="0" smtClean="0"/>
              <a:t>Exposure </a:t>
            </a:r>
            <a:r>
              <a:rPr lang="en-US" dirty="0"/>
              <a:t>analysis: </a:t>
            </a:r>
            <a:endParaRPr lang="en-US" dirty="0" smtClean="0"/>
          </a:p>
          <a:p>
            <a:pPr lvl="1"/>
            <a:r>
              <a:rPr lang="en-US" dirty="0" smtClean="0"/>
              <a:t>Exposures </a:t>
            </a:r>
            <a:r>
              <a:rPr lang="en-US" dirty="0"/>
              <a:t>aggregation with netting and collateral info, profiles (EE, EPE, etc.), plots and </a:t>
            </a:r>
            <a:r>
              <a:rPr lang="en-US" dirty="0" smtClean="0"/>
              <a:t>reports</a:t>
            </a:r>
            <a:endParaRPr lang="en-US" dirty="0"/>
          </a:p>
        </p:txBody>
      </p:sp>
      <p:sp>
        <p:nvSpPr>
          <p:cNvPr id="4" name="Rectangle 3"/>
          <p:cNvSpPr/>
          <p:nvPr/>
        </p:nvSpPr>
        <p:spPr>
          <a:xfrm>
            <a:off x="6012160" y="1376772"/>
            <a:ext cx="1440160" cy="9001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smtClean="0">
                <a:latin typeface="Arial" pitchFamily="34" charset="0"/>
                <a:cs typeface="Arial" pitchFamily="34" charset="0"/>
              </a:rPr>
              <a:t>Inputs</a:t>
            </a:r>
          </a:p>
        </p:txBody>
      </p:sp>
      <p:sp>
        <p:nvSpPr>
          <p:cNvPr id="6" name="Rectangle 5"/>
          <p:cNvSpPr/>
          <p:nvPr/>
        </p:nvSpPr>
        <p:spPr>
          <a:xfrm>
            <a:off x="4644008" y="4041068"/>
            <a:ext cx="1440160" cy="9001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smtClean="0">
                <a:latin typeface="Arial" pitchFamily="34" charset="0"/>
                <a:cs typeface="Arial" pitchFamily="34" charset="0"/>
              </a:rPr>
              <a:t>Exposure</a:t>
            </a:r>
          </a:p>
          <a:p>
            <a:pPr algn="ctr"/>
            <a:r>
              <a:rPr lang="en-GB" b="1" dirty="0" smtClean="0">
                <a:latin typeface="Arial" pitchFamily="34" charset="0"/>
                <a:cs typeface="Arial" pitchFamily="34" charset="0"/>
              </a:rPr>
              <a:t>Analysis</a:t>
            </a:r>
          </a:p>
        </p:txBody>
      </p:sp>
      <p:cxnSp>
        <p:nvCxnSpPr>
          <p:cNvPr id="10" name="Straight Arrow Connector 9"/>
          <p:cNvCxnSpPr>
            <a:stCxn id="4" idx="2"/>
            <a:endCxn id="5" idx="0"/>
          </p:cNvCxnSpPr>
          <p:nvPr/>
        </p:nvCxnSpPr>
        <p:spPr>
          <a:xfrm>
            <a:off x="6732240" y="2276872"/>
            <a:ext cx="0" cy="504056"/>
          </a:xfrm>
          <a:prstGeom prst="straightConnector1">
            <a:avLst/>
          </a:prstGeom>
          <a:ln w="47625" cap="sq" cmpd="sng">
            <a:solidFill>
              <a:schemeClr val="accent1">
                <a:lumMod val="50000"/>
              </a:schemeClr>
            </a:solidFill>
            <a:prstDash val="solid"/>
            <a:bevel/>
            <a:tailEnd type="arrow"/>
          </a:ln>
        </p:spPr>
        <p:style>
          <a:lnRef idx="2">
            <a:schemeClr val="dk1"/>
          </a:lnRef>
          <a:fillRef idx="0">
            <a:schemeClr val="dk1"/>
          </a:fillRef>
          <a:effectRef idx="1">
            <a:schemeClr val="dk1"/>
          </a:effectRef>
          <a:fontRef idx="minor">
            <a:schemeClr val="tx1"/>
          </a:fontRef>
        </p:style>
      </p:cxnSp>
      <p:sp>
        <p:nvSpPr>
          <p:cNvPr id="7" name="Rectangle 6"/>
          <p:cNvSpPr/>
          <p:nvPr/>
        </p:nvSpPr>
        <p:spPr>
          <a:xfrm>
            <a:off x="7324288" y="4041068"/>
            <a:ext cx="1440160" cy="9001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smtClean="0">
                <a:latin typeface="Arial" pitchFamily="34" charset="0"/>
                <a:cs typeface="Arial" pitchFamily="34" charset="0"/>
              </a:rPr>
              <a:t>Default</a:t>
            </a:r>
          </a:p>
          <a:p>
            <a:pPr algn="ctr"/>
            <a:r>
              <a:rPr lang="en-GB" b="1" dirty="0" smtClean="0">
                <a:latin typeface="Arial" pitchFamily="34" charset="0"/>
                <a:cs typeface="Arial" pitchFamily="34" charset="0"/>
              </a:rPr>
              <a:t>Probability</a:t>
            </a:r>
          </a:p>
        </p:txBody>
      </p:sp>
      <p:cxnSp>
        <p:nvCxnSpPr>
          <p:cNvPr id="14" name="Straight Arrow Connector 13"/>
          <p:cNvCxnSpPr>
            <a:endCxn id="6" idx="0"/>
          </p:cNvCxnSpPr>
          <p:nvPr/>
        </p:nvCxnSpPr>
        <p:spPr>
          <a:xfrm flipH="1">
            <a:off x="5364088" y="3681028"/>
            <a:ext cx="1152128" cy="360040"/>
          </a:xfrm>
          <a:prstGeom prst="straightConnector1">
            <a:avLst/>
          </a:prstGeom>
          <a:ln w="47625" cap="sq" cmpd="sng">
            <a:solidFill>
              <a:schemeClr val="accent1">
                <a:lumMod val="50000"/>
              </a:schemeClr>
            </a:solidFill>
            <a:prstDash val="solid"/>
            <a:bevel/>
            <a:tailEnd type="arrow"/>
          </a:ln>
        </p:spPr>
        <p:style>
          <a:lnRef idx="2">
            <a:schemeClr val="dk1"/>
          </a:lnRef>
          <a:fillRef idx="0">
            <a:schemeClr val="dk1"/>
          </a:fillRef>
          <a:effectRef idx="1">
            <a:schemeClr val="dk1"/>
          </a:effectRef>
          <a:fontRef idx="minor">
            <a:schemeClr val="tx1"/>
          </a:fontRef>
        </p:style>
      </p:cxnSp>
      <p:cxnSp>
        <p:nvCxnSpPr>
          <p:cNvPr id="17" name="Straight Arrow Connector 16"/>
          <p:cNvCxnSpPr>
            <a:endCxn id="7" idx="0"/>
          </p:cNvCxnSpPr>
          <p:nvPr/>
        </p:nvCxnSpPr>
        <p:spPr>
          <a:xfrm>
            <a:off x="6948264" y="3681028"/>
            <a:ext cx="1096104" cy="360040"/>
          </a:xfrm>
          <a:prstGeom prst="straightConnector1">
            <a:avLst/>
          </a:prstGeom>
          <a:ln w="47625" cap="sq" cmpd="sng">
            <a:solidFill>
              <a:schemeClr val="accent1">
                <a:lumMod val="50000"/>
              </a:schemeClr>
            </a:solidFill>
            <a:prstDash val="solid"/>
            <a:bevel/>
            <a:tailEnd type="arrow"/>
          </a:ln>
        </p:spPr>
        <p:style>
          <a:lnRef idx="2">
            <a:schemeClr val="dk1"/>
          </a:lnRef>
          <a:fillRef idx="0">
            <a:schemeClr val="dk1"/>
          </a:fillRef>
          <a:effectRef idx="1">
            <a:schemeClr val="dk1"/>
          </a:effectRef>
          <a:fontRef idx="minor">
            <a:schemeClr val="tx1"/>
          </a:fontRef>
        </p:style>
      </p:cxnSp>
      <p:sp>
        <p:nvSpPr>
          <p:cNvPr id="5" name="Rectangle 4"/>
          <p:cNvSpPr/>
          <p:nvPr/>
        </p:nvSpPr>
        <p:spPr>
          <a:xfrm>
            <a:off x="6012160" y="2780928"/>
            <a:ext cx="1440160" cy="9001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smtClean="0">
                <a:latin typeface="Arial" pitchFamily="34" charset="0"/>
                <a:cs typeface="Arial" pitchFamily="34" charset="0"/>
              </a:rPr>
              <a:t>Simulation</a:t>
            </a:r>
          </a:p>
        </p:txBody>
      </p:sp>
    </p:spTree>
    <p:extLst>
      <p:ext uri="{BB962C8B-B14F-4D97-AF65-F5344CB8AC3E}">
        <p14:creationId xmlns:p14="http://schemas.microsoft.com/office/powerpoint/2010/main" val="3702878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MW_Public">
  <a:themeElements>
    <a:clrScheme name="TMW_PPT">
      <a:dk1>
        <a:sysClr val="windowText" lastClr="000000"/>
      </a:dk1>
      <a:lt1>
        <a:sysClr val="window" lastClr="FFFFFF"/>
      </a:lt1>
      <a:dk2>
        <a:srgbClr val="125687"/>
      </a:dk2>
      <a:lt2>
        <a:srgbClr val="EEECE1"/>
      </a:lt2>
      <a:accent1>
        <a:srgbClr val="95B3D7"/>
      </a:accent1>
      <a:accent2>
        <a:srgbClr val="781414"/>
      </a:accent2>
      <a:accent3>
        <a:srgbClr val="697819"/>
      </a:accent3>
      <a:accent4>
        <a:srgbClr val="D27809"/>
      </a:accent4>
      <a:accent5>
        <a:srgbClr val="BFBFBF"/>
      </a:accent5>
      <a:accent6>
        <a:srgbClr val="E5DD9F"/>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b="1" dirty="0" smtClean="0">
            <a:latin typeface="Arial" pitchFamily="34" charset="0"/>
            <a:cs typeface="Arial" pitchFamily="34"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w="9525">
          <a:solidFill>
            <a:schemeClr val="accent5">
              <a:lumMod val="75000"/>
            </a:schemeClr>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000" dirty="0">
            <a:latin typeface="Arial" pitchFamily="34" charset="0"/>
            <a:cs typeface="Arial" pitchFamily="34"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mso-contentType ?>
<SharedContentType xmlns="Microsoft.SharePoint.Taxonomy.ContentTypeSync" SourceId="e7c50fe4-4c86-4d33-a0d3-ad29cfb7378a" ContentTypeId="0x0101" PreviousValue="false"/>
</file>

<file path=customXml/item2.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3.xml><?xml version="1.0" encoding="utf-8"?>
<ct:contentTypeSchema xmlns:ct="http://schemas.microsoft.com/office/2006/metadata/contentType" xmlns:ma="http://schemas.microsoft.com/office/2006/metadata/properties/metaAttributes" ct:_="" ma:_="" ma:contentTypeName="Document" ma:contentTypeID="0x01010043E68B35713F594287D8360F0CAF1EDF" ma:contentTypeVersion="13" ma:contentTypeDescription="Create a new document." ma:contentTypeScope="" ma:versionID="d11483675b321633ef314db5cde0b546">
  <xsd:schema xmlns:xsd="http://www.w3.org/2001/XMLSchema" xmlns:xs="http://www.w3.org/2001/XMLSchema" xmlns:p="http://schemas.microsoft.com/office/2006/metadata/properties" xmlns:ns2="5c85acdc-a394-4ae0-8c72-fb4a95b3d573" xmlns:ns3="e24fab1f-62fe-47ce-a05a-59c005bc5fa5" targetNamespace="http://schemas.microsoft.com/office/2006/metadata/properties" ma:root="true" ma:fieldsID="1e86b444d73adf28a405ffd33316abbe" ns2:_="" ns3:_="">
    <xsd:import namespace="5c85acdc-a394-4ae0-8c72-fb4a95b3d573"/>
    <xsd:import namespace="e24fab1f-62fe-47ce-a05a-59c005bc5fa5"/>
    <xsd:element name="properties">
      <xsd:complexType>
        <xsd:sequence>
          <xsd:element name="documentManagement">
            <xsd:complexType>
              <xsd:all>
                <xsd:element ref="ns2:_dlc_DocId" minOccurs="0"/>
                <xsd:element ref="ns2:_dlc_DocIdUrl" minOccurs="0"/>
                <xsd:element ref="ns2:_dlc_DocIdPersistId" minOccurs="0"/>
                <xsd:element ref="ns3:DocTyp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c85acdc-a394-4ae0-8c72-fb4a95b3d573"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e24fab1f-62fe-47ce-a05a-59c005bc5fa5" elementFormDefault="qualified">
    <xsd:import namespace="http://schemas.microsoft.com/office/2006/documentManagement/types"/>
    <xsd:import namespace="http://schemas.microsoft.com/office/infopath/2007/PartnerControls"/>
    <xsd:element name="DocType" ma:index="11" nillable="true" ma:displayName="DocType" ma:internalName="DocType">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mso-contentType ?>
<FormTemplates xmlns="http://schemas.microsoft.com/sharepoint/v3/contenttype/forms">
  <Display>DocumentLibraryForm</Display>
  <Edit>DocumentLibraryForm</Edit>
  <New>DocumentLibraryForm</New>
</FormTemplates>
</file>

<file path=customXml/item5.xml><?xml version="1.0" encoding="utf-8"?>
<p:properties xmlns:p="http://schemas.microsoft.com/office/2006/metadata/properties" xmlns:xsi="http://www.w3.org/2001/XMLSchema-instance" xmlns:pc="http://schemas.microsoft.com/office/infopath/2007/PartnerControls">
  <documentManagement>
    <_dlc_DocId xmlns="5c85acdc-a394-4ae0-8c72-fb4a95b3d573">FV3TYEPWNNQC-18-29234</_dlc_DocId>
    <_dlc_DocIdUrl xmlns="5c85acdc-a394-4ae0-8c72-fb4a95b3d573">
      <Url>http://sharepoint/marketing/marcomm/seminars/emea_seminars/_layouts/DocIdRedir.aspx?ID=FV3TYEPWNNQC-18-29234</Url>
      <Description>FV3TYEPWNNQC-18-29234</Description>
    </_dlc_DocIdUrl>
    <DocType xmlns="e24fab1f-62fe-47ce-a05a-59c005bc5fa5" xsi:nil="true"/>
  </documentManagement>
</p:properties>
</file>

<file path=customXml/itemProps1.xml><?xml version="1.0" encoding="utf-8"?>
<ds:datastoreItem xmlns:ds="http://schemas.openxmlformats.org/officeDocument/2006/customXml" ds:itemID="{C5750A54-748E-48A6-B7EA-C2BF922AE39B}"/>
</file>

<file path=customXml/itemProps2.xml><?xml version="1.0" encoding="utf-8"?>
<ds:datastoreItem xmlns:ds="http://schemas.openxmlformats.org/officeDocument/2006/customXml" ds:itemID="{43D72C7A-6657-449C-AC0B-A35A2FF384CB}"/>
</file>

<file path=customXml/itemProps3.xml><?xml version="1.0" encoding="utf-8"?>
<ds:datastoreItem xmlns:ds="http://schemas.openxmlformats.org/officeDocument/2006/customXml" ds:itemID="{9428BC72-DDA4-4A53-BC5C-A86E36CA28F9}"/>
</file>

<file path=customXml/itemProps4.xml><?xml version="1.0" encoding="utf-8"?>
<ds:datastoreItem xmlns:ds="http://schemas.openxmlformats.org/officeDocument/2006/customXml" ds:itemID="{5709BC91-9CFF-49CD-A45B-C61051F5B287}"/>
</file>

<file path=customXml/itemProps5.xml><?xml version="1.0" encoding="utf-8"?>
<ds:datastoreItem xmlns:ds="http://schemas.openxmlformats.org/officeDocument/2006/customXml" ds:itemID="{301A83D4-15A7-478E-A5F1-854223D36A9D}"/>
</file>

<file path=docProps/app.xml><?xml version="1.0" encoding="utf-8"?>
<Properties xmlns="http://schemas.openxmlformats.org/officeDocument/2006/extended-properties" xmlns:vt="http://schemas.openxmlformats.org/officeDocument/2006/docPropsVTypes">
  <Template>MW_Public</Template>
  <TotalTime>649</TotalTime>
  <Words>1879</Words>
  <Application>Microsoft Office PowerPoint</Application>
  <PresentationFormat>On-screen Show (4:3)</PresentationFormat>
  <Paragraphs>286</Paragraphs>
  <Slides>19</Slides>
  <Notes>16</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19</vt:i4>
      </vt:variant>
    </vt:vector>
  </HeadingPairs>
  <TitlesOfParts>
    <vt:vector size="21" baseType="lpstr">
      <vt:lpstr>MW_Public</vt:lpstr>
      <vt:lpstr>Equation</vt:lpstr>
      <vt:lpstr>Giving Your Prototype The Edge </vt:lpstr>
      <vt:lpstr>Agenda</vt:lpstr>
      <vt:lpstr>Desktop Trading Examples</vt:lpstr>
      <vt:lpstr>Positioning MATLAB for Desktop Trading</vt:lpstr>
      <vt:lpstr>Trading Strategy Workflow prior to R2013a</vt:lpstr>
      <vt:lpstr>Trading Strategy Workflow R2013a</vt:lpstr>
      <vt:lpstr>What does Trading Toolbox do?</vt:lpstr>
      <vt:lpstr>Counterparty Credit Risk</vt:lpstr>
      <vt:lpstr>Counterparty Credit Risk (CCR) Workflow</vt:lpstr>
      <vt:lpstr>Modelling CCR in MATLAB: An Example</vt:lpstr>
      <vt:lpstr>Simulation: Main Iteration</vt:lpstr>
      <vt:lpstr>Partitioning a Large Scale Valuation “Cube”</vt:lpstr>
      <vt:lpstr>MATLAB Tools for CCR</vt:lpstr>
      <vt:lpstr>Option Pricing with GPUs</vt:lpstr>
      <vt:lpstr>Another Example of Using GPUs with MATLAB</vt:lpstr>
      <vt:lpstr>Performance: A\b with Double Precision</vt:lpstr>
      <vt:lpstr>Parallel Computing with MATLAB</vt:lpstr>
      <vt:lpstr>Some common pricing &amp; valuation methods</vt:lpstr>
      <vt:lpstr>Summary</vt:lpstr>
    </vt:vector>
  </TitlesOfParts>
  <Company>MathWorks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Giving Your Prototype The Edge </dc:title>
  <dc:creator>jLazic</dc:creator>
  <cp:keywords>Version 13.0</cp:keywords>
  <cp:lastModifiedBy>jLazic</cp:lastModifiedBy>
  <cp:revision>73</cp:revision>
  <dcterms:created xsi:type="dcterms:W3CDTF">2013-04-17T14:08:51Z</dcterms:created>
  <dcterms:modified xsi:type="dcterms:W3CDTF">2013-04-23T00:11:13Z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441712758</vt:i4>
  </property>
  <property fmtid="{D5CDD505-2E9C-101B-9397-08002B2CF9AE}" pid="3" name="_NewReviewCycle">
    <vt:lpwstr/>
  </property>
  <property fmtid="{D5CDD505-2E9C-101B-9397-08002B2CF9AE}" pid="4" name="_EmailSubject">
    <vt:lpwstr>Quick PPT question</vt:lpwstr>
  </property>
  <property fmtid="{D5CDD505-2E9C-101B-9397-08002B2CF9AE}" pid="5" name="_AuthorEmail">
    <vt:lpwstr>Julie.Cornell@mathworks.com</vt:lpwstr>
  </property>
  <property fmtid="{D5CDD505-2E9C-101B-9397-08002B2CF9AE}" pid="6" name="_AuthorEmailDisplayName">
    <vt:lpwstr>Julie Cornell</vt:lpwstr>
  </property>
  <property fmtid="{D5CDD505-2E9C-101B-9397-08002B2CF9AE}" pid="7" name="_dlc_DocIdItemGuid">
    <vt:lpwstr>36ae5300-9dad-4e40-95cd-56065c8620ea</vt:lpwstr>
  </property>
  <property fmtid="{D5CDD505-2E9C-101B-9397-08002B2CF9AE}" pid="8" name="ContentTypeId">
    <vt:lpwstr>0x01010043E68B35713F594287D8360F0CAF1EDF</vt:lpwstr>
  </property>
</Properties>
</file>