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4" r:id="rId6"/>
    <p:sldId id="259" r:id="rId7"/>
    <p:sldId id="260" r:id="rId8"/>
    <p:sldId id="261" r:id="rId9"/>
    <p:sldId id="262" r:id="rId10"/>
    <p:sldId id="269" r:id="rId11"/>
    <p:sldId id="263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8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22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9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67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74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42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75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6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61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0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1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E5D3E-4797-42FD-9BE0-6B879FC676CA}" type="datetimeFigureOut">
              <a:rPr lang="en-AU" smtClean="0"/>
              <a:t>30/09/2015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819B-A8D0-4E2A-A2A4-4AAB97BC0B6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63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etoffice.gov.uk/svn/ops/main/branches/dev/susanrennie/r379_nci_stemtests/" TargetMode="External"/><Relationship Id="rId2" Type="http://schemas.openxmlformats.org/officeDocument/2006/relationships/hyperlink" Target="https://code.metoffice.gov.uk/svn/ops/main/branches/dev/fabriziobaordo/r272_ops_at_bo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Summary of G3 work to date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Fabrizio Baordo</a:t>
            </a:r>
          </a:p>
          <a:p>
            <a:r>
              <a:rPr lang="en-AU" dirty="0" smtClean="0"/>
              <a:t>Jin Lee</a:t>
            </a:r>
          </a:p>
          <a:p>
            <a:r>
              <a:rPr lang="en-AU" dirty="0" smtClean="0"/>
              <a:t>Susan Rennie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097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287524" y="646812"/>
            <a:ext cx="8568952" cy="58785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1600" dirty="0"/>
              <a:t>From Xiao's </a:t>
            </a:r>
            <a:r>
              <a:rPr lang="en-AU" sz="1600" dirty="0" smtClean="0"/>
              <a:t>branch:</a:t>
            </a:r>
            <a:endParaRPr lang="en-AU" sz="1600" dirty="0"/>
          </a:p>
          <a:p>
            <a:endParaRPr lang="en-AU" sz="1600" dirty="0" smtClean="0">
              <a:hlinkClick r:id="rId2"/>
            </a:endParaRPr>
          </a:p>
          <a:p>
            <a:r>
              <a:rPr lang="en-AU" sz="1600" dirty="0">
                <a:hlinkClick r:id="rId2"/>
              </a:rPr>
              <a:t>https://code.metoffice.gov.uk/svn/ops/main/branches/dev/yixiao/r175_bom_nci/</a:t>
            </a:r>
            <a:endParaRPr lang="en-AU" sz="1600" dirty="0" smtClean="0">
              <a:hlinkClick r:id="rId2"/>
            </a:endParaRPr>
          </a:p>
          <a:p>
            <a:endParaRPr lang="en-AU" sz="1600" dirty="0" smtClean="0">
              <a:hlinkClick r:id="rId2"/>
            </a:endParaRPr>
          </a:p>
          <a:p>
            <a:r>
              <a:rPr lang="en-AU" sz="1600" dirty="0" err="1" smtClean="0"/>
              <a:t>Fabrizio's</a:t>
            </a:r>
            <a:r>
              <a:rPr lang="en-AU" sz="1600" dirty="0" smtClean="0"/>
              <a:t> branch merged with Susan's</a:t>
            </a:r>
            <a:endParaRPr lang="en-AU" sz="1600" dirty="0">
              <a:hlinkClick r:id="rId2"/>
            </a:endParaRPr>
          </a:p>
          <a:p>
            <a:r>
              <a:rPr lang="en-AU" sz="1600" dirty="0" smtClean="0">
                <a:hlinkClick r:id="rId2"/>
              </a:rPr>
              <a:t>https</a:t>
            </a:r>
            <a:r>
              <a:rPr lang="en-AU" sz="1600" dirty="0">
                <a:hlinkClick r:id="rId2"/>
              </a:rPr>
              <a:t>://</a:t>
            </a:r>
            <a:r>
              <a:rPr lang="en-AU" sz="1600" dirty="0" smtClean="0">
                <a:hlinkClick r:id="rId2"/>
              </a:rPr>
              <a:t>code.metoffice.gov.uk/svn/ops/main/branches/dev/fabriziobaordo/r272_ops_at_bom</a:t>
            </a:r>
            <a:endParaRPr lang="en-AU" sz="1600" dirty="0" smtClean="0"/>
          </a:p>
          <a:p>
            <a:endParaRPr lang="en-AU" sz="1600" dirty="0"/>
          </a:p>
          <a:p>
            <a:r>
              <a:rPr lang="en-AU" sz="1600" dirty="0" smtClean="0">
                <a:hlinkClick r:id="rId3"/>
              </a:rPr>
              <a:t>https</a:t>
            </a:r>
            <a:r>
              <a:rPr lang="en-AU" sz="1600" dirty="0">
                <a:hlinkClick r:id="rId3"/>
              </a:rPr>
              <a:t>://code.metoffice.gov.uk/svn/ops/main/branches/dev/susanrennie/r379_nci_stemtests</a:t>
            </a:r>
            <a:r>
              <a:rPr lang="en-AU" sz="1600" dirty="0" smtClean="0">
                <a:hlinkClick r:id="rId3"/>
              </a:rPr>
              <a:t>/</a:t>
            </a:r>
            <a:endParaRPr lang="en-AU" sz="1600" dirty="0" smtClean="0"/>
          </a:p>
          <a:p>
            <a:endParaRPr lang="en-AU" sz="2400" dirty="0" smtClean="0"/>
          </a:p>
          <a:p>
            <a:r>
              <a:rPr lang="en-AU" sz="1600" dirty="0" err="1" smtClean="0"/>
              <a:t>Fabrizio's</a:t>
            </a:r>
            <a:r>
              <a:rPr lang="en-AU" sz="1600" dirty="0" smtClean="0"/>
              <a:t> </a:t>
            </a:r>
            <a:r>
              <a:rPr lang="en-AU" sz="1600" dirty="0" smtClean="0"/>
              <a:t>r272_ops_at_bom </a:t>
            </a:r>
            <a:r>
              <a:rPr lang="en-AU" sz="1600" dirty="0" smtClean="0"/>
              <a:t>contains the updated version of roses-stem tasks for </a:t>
            </a:r>
            <a:r>
              <a:rPr lang="en-AU" sz="1600" dirty="0" err="1" smtClean="0"/>
              <a:t>ODBCreate</a:t>
            </a:r>
            <a:r>
              <a:rPr lang="en-AU" sz="1600" dirty="0" smtClean="0"/>
              <a:t> tasks:</a:t>
            </a:r>
          </a:p>
          <a:p>
            <a:endParaRPr lang="en-AU" sz="1600" dirty="0" smtClean="0"/>
          </a:p>
          <a:p>
            <a:r>
              <a:rPr lang="en-AU" sz="1600" dirty="0" smtClean="0"/>
              <a:t>Susan:</a:t>
            </a:r>
            <a:endParaRPr lang="en-AU" sz="1600" dirty="0"/>
          </a:p>
          <a:p>
            <a:r>
              <a:rPr lang="en-AU" sz="1600" dirty="0" smtClean="0"/>
              <a:t>rose-stem/app/</a:t>
            </a:r>
            <a:r>
              <a:rPr lang="en-AU" sz="1600" dirty="0" err="1" smtClean="0"/>
              <a:t>ops_createbufrdirodb_nci_aircraftsonde_global</a:t>
            </a:r>
            <a:endParaRPr lang="en-AU" sz="1600" dirty="0"/>
          </a:p>
          <a:p>
            <a:r>
              <a:rPr lang="en-AU" sz="1600" dirty="0" smtClean="0"/>
              <a:t>rose-stem/app/</a:t>
            </a:r>
            <a:r>
              <a:rPr lang="en-AU" sz="1600" dirty="0" err="1" smtClean="0"/>
              <a:t>ops_createbufrdirodb_nci_gpsro_global</a:t>
            </a:r>
            <a:endParaRPr lang="en-AU" sz="1600" dirty="0"/>
          </a:p>
          <a:p>
            <a:r>
              <a:rPr lang="en-AU" sz="1600" dirty="0" smtClean="0"/>
              <a:t>rose-stem/app/</a:t>
            </a:r>
            <a:r>
              <a:rPr lang="en-AU" sz="1600" dirty="0" err="1" smtClean="0"/>
              <a:t>ops_createbufrdirodb_nci_mtsatclear_global</a:t>
            </a:r>
            <a:endParaRPr lang="en-AU" sz="1600" dirty="0"/>
          </a:p>
          <a:p>
            <a:r>
              <a:rPr lang="en-AU" sz="1600" dirty="0" smtClean="0"/>
              <a:t>rose-stem/app/</a:t>
            </a:r>
            <a:r>
              <a:rPr lang="en-AU" sz="1600" dirty="0" err="1" smtClean="0"/>
              <a:t>ops_createbufrdirodb_nci_satwind_global</a:t>
            </a:r>
            <a:endParaRPr lang="en-AU" sz="1600" dirty="0"/>
          </a:p>
          <a:p>
            <a:r>
              <a:rPr lang="en-AU" sz="1600" dirty="0" smtClean="0"/>
              <a:t>rose-stem/app/</a:t>
            </a:r>
            <a:r>
              <a:rPr lang="en-AU" sz="1600" dirty="0" err="1" smtClean="0"/>
              <a:t>ops_createbufrdirodb_nci_surface_global</a:t>
            </a:r>
            <a:endParaRPr lang="en-AU" sz="1600" dirty="0" smtClean="0"/>
          </a:p>
          <a:p>
            <a:endParaRPr lang="en-AU" sz="1600" dirty="0" smtClean="0"/>
          </a:p>
          <a:p>
            <a:r>
              <a:rPr lang="en-AU" sz="1600" dirty="0" smtClean="0"/>
              <a:t>Fabrizio:</a:t>
            </a:r>
            <a:endParaRPr lang="en-AU" sz="1600" dirty="0"/>
          </a:p>
          <a:p>
            <a:r>
              <a:rPr lang="en-AU" sz="1600" dirty="0" smtClean="0"/>
              <a:t>rose-stem/app/</a:t>
            </a:r>
            <a:r>
              <a:rPr lang="en-AU" sz="1600" dirty="0" err="1" smtClean="0"/>
              <a:t>ops_createbufrdirodb_nci_atms_global</a:t>
            </a:r>
            <a:endParaRPr lang="en-AU" sz="1600" dirty="0"/>
          </a:p>
          <a:p>
            <a:r>
              <a:rPr lang="en-AU" sz="1600" dirty="0" smtClean="0"/>
              <a:t>rose-stem/app/</a:t>
            </a:r>
            <a:r>
              <a:rPr lang="en-AU" sz="1600" dirty="0" err="1" smtClean="0"/>
              <a:t>ops_createbufrdirodb_nci_iasi_global</a:t>
            </a:r>
            <a:endParaRPr lang="en-AU" sz="1600" dirty="0"/>
          </a:p>
          <a:p>
            <a:r>
              <a:rPr lang="en-AU" sz="1600" dirty="0" smtClean="0"/>
              <a:t>rose-stem/app/</a:t>
            </a:r>
            <a:r>
              <a:rPr lang="en-AU" sz="1600" dirty="0" err="1" smtClean="0"/>
              <a:t>ops_createbufrdirodb_nci_airs_global</a:t>
            </a:r>
            <a:endParaRPr lang="en-AU" sz="1600" dirty="0"/>
          </a:p>
          <a:p>
            <a:r>
              <a:rPr lang="en-AU" sz="1600" dirty="0" smtClean="0"/>
              <a:t>rose-stem/app/</a:t>
            </a:r>
            <a:r>
              <a:rPr lang="en-AU" sz="1600" dirty="0" err="1" smtClean="0"/>
              <a:t>ops_createbufrdirodb_nci_atovs_global</a:t>
            </a:r>
            <a:endParaRPr lang="en-AU" sz="1600" dirty="0" smtClean="0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446856" y="-18256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err="1" smtClean="0"/>
              <a:t>ODBCreate</a:t>
            </a:r>
            <a:r>
              <a:rPr lang="en-AU" sz="3200" dirty="0" smtClean="0"/>
              <a:t> task Status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740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0881" y="260648"/>
            <a:ext cx="8379279" cy="6496645"/>
            <a:chOff x="690881" y="260648"/>
            <a:chExt cx="8379279" cy="6496645"/>
          </a:xfrm>
        </p:grpSpPr>
        <p:sp>
          <p:nvSpPr>
            <p:cNvPr id="4" name="TextBox 3"/>
            <p:cNvSpPr txBox="1"/>
            <p:nvPr/>
          </p:nvSpPr>
          <p:spPr>
            <a:xfrm>
              <a:off x="2555776" y="261376"/>
              <a:ext cx="1188915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start data</a:t>
              </a:r>
              <a:endParaRPr lang="en-AU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823" y="1990540"/>
              <a:ext cx="966931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</a:t>
              </a:r>
              <a:r>
                <a:rPr lang="en-AU" sz="1200" dirty="0" err="1" smtClean="0"/>
                <a:t>fcst</a:t>
              </a:r>
              <a:r>
                <a:rPr lang="en-AU" sz="1200" dirty="0" smtClean="0"/>
                <a:t> cold</a:t>
              </a:r>
              <a:endParaRPr lang="en-AU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2762" y="825692"/>
              <a:ext cx="846129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smow</a:t>
              </a:r>
              <a:endParaRPr lang="en-AU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7193" y="1419166"/>
              <a:ext cx="8654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Recon cold</a:t>
              </a:r>
              <a:endParaRPr lang="en-AU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4676" y="817554"/>
              <a:ext cx="1087285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seaice</a:t>
              </a:r>
              <a:r>
                <a:rPr lang="en-AU" sz="1200" dirty="0" smtClean="0"/>
                <a:t>/</a:t>
              </a:r>
              <a:r>
                <a:rPr lang="en-AU" sz="1200" dirty="0" err="1" smtClean="0"/>
                <a:t>sst</a:t>
              </a:r>
              <a:endParaRPr lang="en-AU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7120" y="260648"/>
              <a:ext cx="853054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cold</a:t>
              </a:r>
              <a:endParaRPr lang="en-AU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2528" y="275276"/>
              <a:ext cx="892680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ostia</a:t>
              </a:r>
              <a:endParaRPr lang="en-AU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5" y="2878186"/>
              <a:ext cx="729687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</a:t>
              </a:r>
              <a:endParaRPr lang="en-AU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3531" y="3512041"/>
              <a:ext cx="1421608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screen</a:t>
              </a:r>
              <a:endParaRPr lang="en-AU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95" y="4155845"/>
              <a:ext cx="128740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n216</a:t>
              </a:r>
              <a:endParaRPr lang="en-AU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284" y="3513222"/>
              <a:ext cx="13258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n108</a:t>
              </a:r>
              <a:endParaRPr lang="en-AU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3255" y="4715623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n216</a:t>
              </a:r>
              <a:endParaRPr lang="en-AU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2160" y="4153576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n108</a:t>
              </a:r>
              <a:endParaRPr lang="en-AU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5698" y="2774275"/>
              <a:ext cx="11764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 screen</a:t>
              </a:r>
              <a:endParaRPr lang="en-AU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1522" y="3016686"/>
              <a:ext cx="1292470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BUFR to ODB</a:t>
              </a:r>
              <a:endParaRPr lang="en-AU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0400" y="3512040"/>
              <a:ext cx="950004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</a:t>
              </a:r>
              <a:endParaRPr lang="en-A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6560" y="2583128"/>
              <a:ext cx="78175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Get BUFR</a:t>
              </a:r>
              <a:endParaRPr lang="en-A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67143" y="3509678"/>
              <a:ext cx="13967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 screen</a:t>
              </a:r>
              <a:endParaRPr lang="en-A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69442" y="4172034"/>
              <a:ext cx="135049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VAR anal screen</a:t>
              </a:r>
              <a:endParaRPr lang="en-A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7908" y="4802878"/>
              <a:ext cx="78098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EKF</a:t>
              </a:r>
              <a:endParaRPr lang="en-A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81" y="3497832"/>
              <a:ext cx="124412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UM JULES</a:t>
              </a:r>
              <a:endParaRPr lang="en-AU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398" y="4166703"/>
              <a:ext cx="934743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JULES</a:t>
              </a:r>
              <a:endParaRPr lang="en-A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7542" y="2778843"/>
              <a:ext cx="128150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ASCAT EKF</a:t>
              </a:r>
              <a:endParaRPr lang="en-AU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0665" y="940665"/>
              <a:ext cx="86433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Build UM</a:t>
              </a:r>
              <a:endParaRPr lang="en-AU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71" y="343206"/>
              <a:ext cx="123867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Prep build UM</a:t>
              </a:r>
              <a:endParaRPr lang="en-AU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94698" y="2143889"/>
              <a:ext cx="101367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Install ostia</a:t>
              </a:r>
              <a:endParaRPr lang="en-A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9655" y="5251300"/>
              <a:ext cx="74937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UM </a:t>
              </a:r>
              <a:r>
                <a:rPr lang="en-AU" sz="1400" dirty="0" err="1" smtClean="0"/>
                <a:t>fcst</a:t>
              </a:r>
              <a:endParaRPr lang="en-AU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6135" y="6375729"/>
              <a:ext cx="8290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ARCHIVE</a:t>
              </a:r>
              <a:endParaRPr lang="en-AU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15035" y="6449516"/>
              <a:ext cx="11639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ODB to ODB2</a:t>
              </a:r>
              <a:endParaRPr lang="en-AU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869" y="5767368"/>
              <a:ext cx="146476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Process Analysis</a:t>
              </a:r>
              <a:br>
                <a:rPr lang="en-AU" sz="1400" dirty="0" smtClean="0"/>
              </a:br>
              <a:r>
                <a:rPr lang="en-AU" sz="1400" dirty="0" smtClean="0"/>
                <a:t>(</a:t>
              </a:r>
              <a:r>
                <a:rPr lang="en-AU" sz="1400" dirty="0" err="1" smtClean="0"/>
                <a:t>mergeback</a:t>
              </a:r>
              <a:r>
                <a:rPr lang="en-AU" sz="1400" dirty="0" smtClean="0"/>
                <a:t> ODB)</a:t>
              </a:r>
              <a:endParaRPr lang="en-AU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32777" y="6041033"/>
              <a:ext cx="47320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VER</a:t>
              </a:r>
              <a:endParaRPr lang="en-AU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2860" y="5982811"/>
              <a:ext cx="1655581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Cycle tasks as above</a:t>
              </a:r>
              <a:endParaRPr lang="en-AU" sz="1400" dirty="0"/>
            </a:p>
          </p:txBody>
        </p:sp>
        <p:cxnSp>
          <p:nvCxnSpPr>
            <p:cNvPr id="36" name="Straight Arrow Connector 35"/>
            <p:cNvCxnSpPr>
              <a:stCxn id="4" idx="2"/>
              <a:endCxn id="6" idx="0"/>
            </p:cNvCxnSpPr>
            <p:nvPr/>
          </p:nvCxnSpPr>
          <p:spPr>
            <a:xfrm>
              <a:off x="3150234" y="538375"/>
              <a:ext cx="435593" cy="2873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2"/>
              <a:endCxn id="6" idx="0"/>
            </p:cNvCxnSpPr>
            <p:nvPr/>
          </p:nvCxnSpPr>
          <p:spPr>
            <a:xfrm flipH="1">
              <a:off x="3585827" y="537647"/>
              <a:ext cx="777820" cy="2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2"/>
              <a:endCxn id="8" idx="0"/>
            </p:cNvCxnSpPr>
            <p:nvPr/>
          </p:nvCxnSpPr>
          <p:spPr>
            <a:xfrm>
              <a:off x="4363647" y="537647"/>
              <a:ext cx="684672" cy="27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2"/>
              <a:endCxn id="8" idx="0"/>
            </p:cNvCxnSpPr>
            <p:nvPr/>
          </p:nvCxnSpPr>
          <p:spPr>
            <a:xfrm flipH="1">
              <a:off x="5048319" y="552275"/>
              <a:ext cx="350549" cy="265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2"/>
              <a:endCxn id="7" idx="0"/>
            </p:cNvCxnSpPr>
            <p:nvPr/>
          </p:nvCxnSpPr>
          <p:spPr>
            <a:xfrm>
              <a:off x="3585827" y="1102691"/>
              <a:ext cx="834113" cy="316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2"/>
              <a:endCxn id="7" idx="0"/>
            </p:cNvCxnSpPr>
            <p:nvPr/>
          </p:nvCxnSpPr>
          <p:spPr>
            <a:xfrm flipH="1">
              <a:off x="4419940" y="1094553"/>
              <a:ext cx="628379" cy="324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2"/>
              <a:endCxn id="5" idx="0"/>
            </p:cNvCxnSpPr>
            <p:nvPr/>
          </p:nvCxnSpPr>
          <p:spPr>
            <a:xfrm>
              <a:off x="4419940" y="1696165"/>
              <a:ext cx="225349" cy="294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2"/>
              <a:endCxn id="20" idx="0"/>
            </p:cNvCxnSpPr>
            <p:nvPr/>
          </p:nvCxnSpPr>
          <p:spPr>
            <a:xfrm>
              <a:off x="4645289" y="2267539"/>
              <a:ext cx="732147" cy="315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" idx="2"/>
              <a:endCxn id="11" idx="0"/>
            </p:cNvCxnSpPr>
            <p:nvPr/>
          </p:nvCxnSpPr>
          <p:spPr>
            <a:xfrm>
              <a:off x="4645289" y="2267539"/>
              <a:ext cx="2955850" cy="610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2"/>
              <a:endCxn id="12" idx="0"/>
            </p:cNvCxnSpPr>
            <p:nvPr/>
          </p:nvCxnSpPr>
          <p:spPr>
            <a:xfrm flipH="1">
              <a:off x="4314335" y="2267539"/>
              <a:ext cx="330954" cy="124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2"/>
              <a:endCxn id="17" idx="0"/>
            </p:cNvCxnSpPr>
            <p:nvPr/>
          </p:nvCxnSpPr>
          <p:spPr>
            <a:xfrm flipH="1">
              <a:off x="3463936" y="2267539"/>
              <a:ext cx="1181353" cy="506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2"/>
              <a:endCxn id="26" idx="0"/>
            </p:cNvCxnSpPr>
            <p:nvPr/>
          </p:nvCxnSpPr>
          <p:spPr>
            <a:xfrm flipH="1">
              <a:off x="1558295" y="2267539"/>
              <a:ext cx="3086994" cy="51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4645289" y="2267540"/>
              <a:ext cx="3815143" cy="1245682"/>
            </a:xfrm>
            <a:custGeom>
              <a:avLst/>
              <a:gdLst>
                <a:gd name="connsiteX0" fmla="*/ 0 w 3699205"/>
                <a:gd name="connsiteY0" fmla="*/ 0 h 1087655"/>
                <a:gd name="connsiteX1" fmla="*/ 3214838 w 3699205"/>
                <a:gd name="connsiteY1" fmla="*/ 105878 h 1087655"/>
                <a:gd name="connsiteX2" fmla="*/ 3628724 w 3699205"/>
                <a:gd name="connsiteY2" fmla="*/ 1087655 h 1087655"/>
                <a:gd name="connsiteX0" fmla="*/ 0 w 3646606"/>
                <a:gd name="connsiteY0" fmla="*/ 0 h 1087655"/>
                <a:gd name="connsiteX1" fmla="*/ 2829827 w 3646606"/>
                <a:gd name="connsiteY1" fmla="*/ 67377 h 1087655"/>
                <a:gd name="connsiteX2" fmla="*/ 3628724 w 3646606"/>
                <a:gd name="connsiteY2" fmla="*/ 1087655 h 1087655"/>
                <a:gd name="connsiteX0" fmla="*/ 0 w 3647031"/>
                <a:gd name="connsiteY0" fmla="*/ 0 h 1087655"/>
                <a:gd name="connsiteX1" fmla="*/ 2839452 w 3647031"/>
                <a:gd name="connsiteY1" fmla="*/ 115504 h 1087655"/>
                <a:gd name="connsiteX2" fmla="*/ 3628724 w 3647031"/>
                <a:gd name="connsiteY2" fmla="*/ 1087655 h 1087655"/>
                <a:gd name="connsiteX0" fmla="*/ 0 w 3679585"/>
                <a:gd name="connsiteY0" fmla="*/ 0 h 1087655"/>
                <a:gd name="connsiteX1" fmla="*/ 2839452 w 3679585"/>
                <a:gd name="connsiteY1" fmla="*/ 115504 h 1087655"/>
                <a:gd name="connsiteX2" fmla="*/ 3628724 w 3679585"/>
                <a:gd name="connsiteY2" fmla="*/ 1087655 h 1087655"/>
                <a:gd name="connsiteX0" fmla="*/ 0 w 3646045"/>
                <a:gd name="connsiteY0" fmla="*/ 0 h 1087655"/>
                <a:gd name="connsiteX1" fmla="*/ 2839452 w 3646045"/>
                <a:gd name="connsiteY1" fmla="*/ 115504 h 1087655"/>
                <a:gd name="connsiteX2" fmla="*/ 3628724 w 3646045"/>
                <a:gd name="connsiteY2" fmla="*/ 1087655 h 1087655"/>
                <a:gd name="connsiteX0" fmla="*/ 0 w 3640475"/>
                <a:gd name="connsiteY0" fmla="*/ 0 h 1087655"/>
                <a:gd name="connsiteX1" fmla="*/ 2839452 w 3640475"/>
                <a:gd name="connsiteY1" fmla="*/ 115504 h 1087655"/>
                <a:gd name="connsiteX2" fmla="*/ 3628724 w 3640475"/>
                <a:gd name="connsiteY2" fmla="*/ 1087655 h 10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0475" h="1087655">
                  <a:moveTo>
                    <a:pt x="0" y="0"/>
                  </a:moveTo>
                  <a:cubicBezTo>
                    <a:pt x="946484" y="38501"/>
                    <a:pt x="2460858" y="-9624"/>
                    <a:pt x="2839452" y="115504"/>
                  </a:cubicBezTo>
                  <a:cubicBezTo>
                    <a:pt x="3218046" y="240632"/>
                    <a:pt x="3724174" y="687404"/>
                    <a:pt x="3628724" y="10876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Straight Arrow Connector 48"/>
            <p:cNvCxnSpPr>
              <a:stCxn id="20" idx="2"/>
              <a:endCxn id="18" idx="0"/>
            </p:cNvCxnSpPr>
            <p:nvPr/>
          </p:nvCxnSpPr>
          <p:spPr>
            <a:xfrm>
              <a:off x="5377436" y="2860127"/>
              <a:ext cx="760321" cy="156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8" idx="2"/>
              <a:endCxn id="19" idx="0"/>
            </p:cNvCxnSpPr>
            <p:nvPr/>
          </p:nvCxnSpPr>
          <p:spPr>
            <a:xfrm>
              <a:off x="6137757" y="3293685"/>
              <a:ext cx="417645" cy="218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6" idx="0"/>
            </p:cNvCxnSpPr>
            <p:nvPr/>
          </p:nvCxnSpPr>
          <p:spPr>
            <a:xfrm flipH="1">
              <a:off x="6555322" y="3789040"/>
              <a:ext cx="80" cy="364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2"/>
              <a:endCxn id="16" idx="0"/>
            </p:cNvCxnSpPr>
            <p:nvPr/>
          </p:nvCxnSpPr>
          <p:spPr>
            <a:xfrm flipH="1">
              <a:off x="6555322" y="3790221"/>
              <a:ext cx="1851900" cy="363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6" idx="2"/>
              <a:endCxn id="15" idx="0"/>
            </p:cNvCxnSpPr>
            <p:nvPr/>
          </p:nvCxnSpPr>
          <p:spPr>
            <a:xfrm flipH="1">
              <a:off x="5916417" y="4430575"/>
              <a:ext cx="638905" cy="285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2"/>
              <a:endCxn id="15" idx="0"/>
            </p:cNvCxnSpPr>
            <p:nvPr/>
          </p:nvCxnSpPr>
          <p:spPr>
            <a:xfrm>
              <a:off x="5215697" y="4432844"/>
              <a:ext cx="700720" cy="282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0"/>
              <a:endCxn id="13" idx="0"/>
            </p:cNvCxnSpPr>
            <p:nvPr/>
          </p:nvCxnSpPr>
          <p:spPr>
            <a:xfrm>
              <a:off x="4645289" y="2267540"/>
              <a:ext cx="570408" cy="18883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2" idx="2"/>
              <a:endCxn id="22" idx="0"/>
            </p:cNvCxnSpPr>
            <p:nvPr/>
          </p:nvCxnSpPr>
          <p:spPr>
            <a:xfrm flipH="1">
              <a:off x="3744691" y="3789040"/>
              <a:ext cx="569644" cy="382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23" idx="0"/>
            </p:cNvCxnSpPr>
            <p:nvPr/>
          </p:nvCxnSpPr>
          <p:spPr>
            <a:xfrm flipH="1">
              <a:off x="3618400" y="4474480"/>
              <a:ext cx="126291" cy="32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2" idx="0"/>
            </p:cNvCxnSpPr>
            <p:nvPr/>
          </p:nvCxnSpPr>
          <p:spPr>
            <a:xfrm>
              <a:off x="2765539" y="3786677"/>
              <a:ext cx="979152" cy="38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7" idx="2"/>
              <a:endCxn id="21" idx="0"/>
            </p:cNvCxnSpPr>
            <p:nvPr/>
          </p:nvCxnSpPr>
          <p:spPr>
            <a:xfrm flipH="1">
              <a:off x="2765540" y="3051274"/>
              <a:ext cx="698396" cy="458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6" idx="2"/>
              <a:endCxn id="24" idx="0"/>
            </p:cNvCxnSpPr>
            <p:nvPr/>
          </p:nvCxnSpPr>
          <p:spPr>
            <a:xfrm flipH="1">
              <a:off x="1312943" y="3086620"/>
              <a:ext cx="245352" cy="41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4" idx="2"/>
              <a:endCxn id="25" idx="0"/>
            </p:cNvCxnSpPr>
            <p:nvPr/>
          </p:nvCxnSpPr>
          <p:spPr>
            <a:xfrm>
              <a:off x="1312943" y="3805609"/>
              <a:ext cx="488827" cy="36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8" idx="2"/>
              <a:endCxn id="27" idx="0"/>
            </p:cNvCxnSpPr>
            <p:nvPr/>
          </p:nvCxnSpPr>
          <p:spPr>
            <a:xfrm>
              <a:off x="1447807" y="650983"/>
              <a:ext cx="55028" cy="289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7" idx="2"/>
              <a:endCxn id="29" idx="0"/>
            </p:cNvCxnSpPr>
            <p:nvPr/>
          </p:nvCxnSpPr>
          <p:spPr>
            <a:xfrm>
              <a:off x="1502835" y="1248442"/>
              <a:ext cx="98701" cy="895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9" idx="2"/>
              <a:endCxn id="26" idx="0"/>
            </p:cNvCxnSpPr>
            <p:nvPr/>
          </p:nvCxnSpPr>
          <p:spPr>
            <a:xfrm flipH="1">
              <a:off x="1558295" y="2451666"/>
              <a:ext cx="43241" cy="3271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23" idx="1"/>
            </p:cNvCxnSpPr>
            <p:nvPr/>
          </p:nvCxnSpPr>
          <p:spPr>
            <a:xfrm>
              <a:off x="1896598" y="4474480"/>
              <a:ext cx="1331310" cy="482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3" idx="3"/>
              <a:endCxn id="30" idx="1"/>
            </p:cNvCxnSpPr>
            <p:nvPr/>
          </p:nvCxnSpPr>
          <p:spPr>
            <a:xfrm>
              <a:off x="4008891" y="4956767"/>
              <a:ext cx="760764" cy="448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5" idx="2"/>
              <a:endCxn id="30" idx="0"/>
            </p:cNvCxnSpPr>
            <p:nvPr/>
          </p:nvCxnSpPr>
          <p:spPr>
            <a:xfrm flipH="1">
              <a:off x="5144341" y="4992622"/>
              <a:ext cx="772076" cy="258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0" idx="2"/>
              <a:endCxn id="31" idx="0"/>
            </p:cNvCxnSpPr>
            <p:nvPr/>
          </p:nvCxnSpPr>
          <p:spPr>
            <a:xfrm>
              <a:off x="5144341" y="5559077"/>
              <a:ext cx="286331" cy="816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0" idx="2"/>
              <a:endCxn id="35" idx="0"/>
            </p:cNvCxnSpPr>
            <p:nvPr/>
          </p:nvCxnSpPr>
          <p:spPr>
            <a:xfrm flipH="1">
              <a:off x="2940651" y="5559077"/>
              <a:ext cx="2203690" cy="423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0" idx="2"/>
              <a:endCxn id="34" idx="0"/>
            </p:cNvCxnSpPr>
            <p:nvPr/>
          </p:nvCxnSpPr>
          <p:spPr>
            <a:xfrm flipH="1">
              <a:off x="4469380" y="5559077"/>
              <a:ext cx="674961" cy="481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0" idx="2"/>
              <a:endCxn id="33" idx="0"/>
            </p:cNvCxnSpPr>
            <p:nvPr/>
          </p:nvCxnSpPr>
          <p:spPr>
            <a:xfrm>
              <a:off x="5144341" y="5559077"/>
              <a:ext cx="1823908" cy="208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3" idx="2"/>
              <a:endCxn id="32" idx="0"/>
            </p:cNvCxnSpPr>
            <p:nvPr/>
          </p:nvCxnSpPr>
          <p:spPr>
            <a:xfrm>
              <a:off x="6968249" y="6290588"/>
              <a:ext cx="228773" cy="15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2" idx="1"/>
              <a:endCxn id="31" idx="3"/>
            </p:cNvCxnSpPr>
            <p:nvPr/>
          </p:nvCxnSpPr>
          <p:spPr>
            <a:xfrm flipH="1" flipV="1">
              <a:off x="5845208" y="6529618"/>
              <a:ext cx="769827" cy="73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1" idx="2"/>
              <a:endCxn id="19" idx="0"/>
            </p:cNvCxnSpPr>
            <p:nvPr/>
          </p:nvCxnSpPr>
          <p:spPr>
            <a:xfrm flipH="1">
              <a:off x="6555402" y="3155185"/>
              <a:ext cx="1045737" cy="356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0" idx="2"/>
              <a:endCxn id="21" idx="0"/>
            </p:cNvCxnSpPr>
            <p:nvPr/>
          </p:nvCxnSpPr>
          <p:spPr>
            <a:xfrm flipH="1">
              <a:off x="2765540" y="2860127"/>
              <a:ext cx="2611896" cy="649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2555776" y="1928172"/>
            <a:ext cx="511737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VAR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Tested using UKMO </a:t>
            </a:r>
            <a:r>
              <a:rPr lang="en-AU" sz="2400" dirty="0" err="1" smtClean="0"/>
              <a:t>varobs</a:t>
            </a:r>
            <a:r>
              <a:rPr lang="en-AU" sz="2400" dirty="0" smtClean="0"/>
              <a:t> and cx files, with own UM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Ran with no issues.</a:t>
            </a:r>
          </a:p>
        </p:txBody>
      </p:sp>
      <p:sp>
        <p:nvSpPr>
          <p:cNvPr id="2" name="Rectangle 1"/>
          <p:cNvSpPr/>
          <p:nvPr/>
        </p:nvSpPr>
        <p:spPr>
          <a:xfrm>
            <a:off x="5414907" y="4052818"/>
            <a:ext cx="1630427" cy="1190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12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0881" y="260648"/>
            <a:ext cx="8379279" cy="6496645"/>
            <a:chOff x="690881" y="260648"/>
            <a:chExt cx="8379279" cy="6496645"/>
          </a:xfrm>
        </p:grpSpPr>
        <p:sp>
          <p:nvSpPr>
            <p:cNvPr id="4" name="TextBox 3"/>
            <p:cNvSpPr txBox="1"/>
            <p:nvPr/>
          </p:nvSpPr>
          <p:spPr>
            <a:xfrm>
              <a:off x="2555776" y="261376"/>
              <a:ext cx="1188915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start data</a:t>
              </a:r>
              <a:endParaRPr lang="en-AU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823" y="1990540"/>
              <a:ext cx="966931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</a:t>
              </a:r>
              <a:r>
                <a:rPr lang="en-AU" sz="1200" dirty="0" err="1" smtClean="0"/>
                <a:t>fcst</a:t>
              </a:r>
              <a:r>
                <a:rPr lang="en-AU" sz="1200" dirty="0" smtClean="0"/>
                <a:t> cold</a:t>
              </a:r>
              <a:endParaRPr lang="en-AU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2762" y="825692"/>
              <a:ext cx="846129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smow</a:t>
              </a:r>
              <a:endParaRPr lang="en-AU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7193" y="1419166"/>
              <a:ext cx="8654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Recon cold</a:t>
              </a:r>
              <a:endParaRPr lang="en-AU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4676" y="817554"/>
              <a:ext cx="1087285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seaice</a:t>
              </a:r>
              <a:r>
                <a:rPr lang="en-AU" sz="1200" dirty="0" smtClean="0"/>
                <a:t>/</a:t>
              </a:r>
              <a:r>
                <a:rPr lang="en-AU" sz="1200" dirty="0" err="1" smtClean="0"/>
                <a:t>sst</a:t>
              </a:r>
              <a:endParaRPr lang="en-AU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7120" y="260648"/>
              <a:ext cx="853054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cold</a:t>
              </a:r>
              <a:endParaRPr lang="en-AU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2528" y="275276"/>
              <a:ext cx="892680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ostia</a:t>
              </a:r>
              <a:endParaRPr lang="en-AU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5" y="2878186"/>
              <a:ext cx="729687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</a:t>
              </a:r>
              <a:endParaRPr lang="en-AU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3531" y="3512041"/>
              <a:ext cx="1421608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screen</a:t>
              </a:r>
              <a:endParaRPr lang="en-AU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95" y="4155845"/>
              <a:ext cx="128740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n216</a:t>
              </a:r>
              <a:endParaRPr lang="en-AU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284" y="3513222"/>
              <a:ext cx="13258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n108</a:t>
              </a:r>
              <a:endParaRPr lang="en-AU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3255" y="4715623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n216</a:t>
              </a:r>
              <a:endParaRPr lang="en-AU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2160" y="4153576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n108</a:t>
              </a:r>
              <a:endParaRPr lang="en-AU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5698" y="2774275"/>
              <a:ext cx="11764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 screen</a:t>
              </a:r>
              <a:endParaRPr lang="en-AU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1522" y="3016686"/>
              <a:ext cx="1292470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BUFR to ODB</a:t>
              </a:r>
              <a:endParaRPr lang="en-AU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0400" y="3512040"/>
              <a:ext cx="950004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</a:t>
              </a:r>
              <a:endParaRPr lang="en-A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6560" y="2583128"/>
              <a:ext cx="78175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Get BUFR</a:t>
              </a:r>
              <a:endParaRPr lang="en-A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67143" y="3509678"/>
              <a:ext cx="13967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 screen</a:t>
              </a:r>
              <a:endParaRPr lang="en-A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69442" y="4172034"/>
              <a:ext cx="135049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VAR anal screen</a:t>
              </a:r>
              <a:endParaRPr lang="en-A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7908" y="4802878"/>
              <a:ext cx="78098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EKF</a:t>
              </a:r>
              <a:endParaRPr lang="en-A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81" y="3497832"/>
              <a:ext cx="124412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UM JULES</a:t>
              </a:r>
              <a:endParaRPr lang="en-AU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398" y="4166703"/>
              <a:ext cx="934743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JULES</a:t>
              </a:r>
              <a:endParaRPr lang="en-A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7542" y="2778843"/>
              <a:ext cx="128150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ASCAT EKF</a:t>
              </a:r>
              <a:endParaRPr lang="en-AU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0665" y="940665"/>
              <a:ext cx="86433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Build UM</a:t>
              </a:r>
              <a:endParaRPr lang="en-AU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71" y="343206"/>
              <a:ext cx="123867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Prep build UM</a:t>
              </a:r>
              <a:endParaRPr lang="en-AU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94698" y="2143889"/>
              <a:ext cx="101367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Install ostia</a:t>
              </a:r>
              <a:endParaRPr lang="en-A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9655" y="5251300"/>
              <a:ext cx="74937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UM </a:t>
              </a:r>
              <a:r>
                <a:rPr lang="en-AU" sz="1400" dirty="0" err="1" smtClean="0"/>
                <a:t>fcst</a:t>
              </a:r>
              <a:endParaRPr lang="en-AU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6135" y="6375729"/>
              <a:ext cx="8290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ARCHIVE</a:t>
              </a:r>
              <a:endParaRPr lang="en-AU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15035" y="6449516"/>
              <a:ext cx="11639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ODB to ODB2</a:t>
              </a:r>
              <a:endParaRPr lang="en-AU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869" y="5767368"/>
              <a:ext cx="146476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Process Analysis</a:t>
              </a:r>
              <a:br>
                <a:rPr lang="en-AU" sz="1400" dirty="0" smtClean="0"/>
              </a:br>
              <a:r>
                <a:rPr lang="en-AU" sz="1400" dirty="0" smtClean="0"/>
                <a:t>(</a:t>
              </a:r>
              <a:r>
                <a:rPr lang="en-AU" sz="1400" dirty="0" err="1" smtClean="0"/>
                <a:t>mergeback</a:t>
              </a:r>
              <a:r>
                <a:rPr lang="en-AU" sz="1400" dirty="0" smtClean="0"/>
                <a:t> ODB)</a:t>
              </a:r>
              <a:endParaRPr lang="en-AU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32777" y="6041033"/>
              <a:ext cx="47320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VER</a:t>
              </a:r>
              <a:endParaRPr lang="en-AU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2860" y="5982811"/>
              <a:ext cx="1655581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Cycle tasks as above</a:t>
              </a:r>
              <a:endParaRPr lang="en-AU" sz="1400" dirty="0"/>
            </a:p>
          </p:txBody>
        </p:sp>
        <p:cxnSp>
          <p:nvCxnSpPr>
            <p:cNvPr id="36" name="Straight Arrow Connector 35"/>
            <p:cNvCxnSpPr>
              <a:stCxn id="4" idx="2"/>
              <a:endCxn id="6" idx="0"/>
            </p:cNvCxnSpPr>
            <p:nvPr/>
          </p:nvCxnSpPr>
          <p:spPr>
            <a:xfrm>
              <a:off x="3150234" y="538375"/>
              <a:ext cx="435593" cy="2873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2"/>
              <a:endCxn id="6" idx="0"/>
            </p:cNvCxnSpPr>
            <p:nvPr/>
          </p:nvCxnSpPr>
          <p:spPr>
            <a:xfrm flipH="1">
              <a:off x="3585827" y="537647"/>
              <a:ext cx="777820" cy="2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2"/>
              <a:endCxn id="8" idx="0"/>
            </p:cNvCxnSpPr>
            <p:nvPr/>
          </p:nvCxnSpPr>
          <p:spPr>
            <a:xfrm>
              <a:off x="4363647" y="537647"/>
              <a:ext cx="684672" cy="27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2"/>
              <a:endCxn id="8" idx="0"/>
            </p:cNvCxnSpPr>
            <p:nvPr/>
          </p:nvCxnSpPr>
          <p:spPr>
            <a:xfrm flipH="1">
              <a:off x="5048319" y="552275"/>
              <a:ext cx="350549" cy="265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2"/>
              <a:endCxn id="7" idx="0"/>
            </p:cNvCxnSpPr>
            <p:nvPr/>
          </p:nvCxnSpPr>
          <p:spPr>
            <a:xfrm>
              <a:off x="3585827" y="1102691"/>
              <a:ext cx="834113" cy="316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2"/>
              <a:endCxn id="7" idx="0"/>
            </p:cNvCxnSpPr>
            <p:nvPr/>
          </p:nvCxnSpPr>
          <p:spPr>
            <a:xfrm flipH="1">
              <a:off x="4419940" y="1094553"/>
              <a:ext cx="628379" cy="324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2"/>
              <a:endCxn id="5" idx="0"/>
            </p:cNvCxnSpPr>
            <p:nvPr/>
          </p:nvCxnSpPr>
          <p:spPr>
            <a:xfrm>
              <a:off x="4419940" y="1696165"/>
              <a:ext cx="225349" cy="294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2"/>
              <a:endCxn id="20" idx="0"/>
            </p:cNvCxnSpPr>
            <p:nvPr/>
          </p:nvCxnSpPr>
          <p:spPr>
            <a:xfrm>
              <a:off x="4645289" y="2267539"/>
              <a:ext cx="732147" cy="315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" idx="2"/>
              <a:endCxn id="11" idx="0"/>
            </p:cNvCxnSpPr>
            <p:nvPr/>
          </p:nvCxnSpPr>
          <p:spPr>
            <a:xfrm>
              <a:off x="4645289" y="2267539"/>
              <a:ext cx="2955850" cy="610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2"/>
              <a:endCxn id="12" idx="0"/>
            </p:cNvCxnSpPr>
            <p:nvPr/>
          </p:nvCxnSpPr>
          <p:spPr>
            <a:xfrm flipH="1">
              <a:off x="4314335" y="2267539"/>
              <a:ext cx="330954" cy="124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2"/>
              <a:endCxn id="17" idx="0"/>
            </p:cNvCxnSpPr>
            <p:nvPr/>
          </p:nvCxnSpPr>
          <p:spPr>
            <a:xfrm flipH="1">
              <a:off x="3463936" y="2267539"/>
              <a:ext cx="1181353" cy="506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2"/>
              <a:endCxn id="26" idx="0"/>
            </p:cNvCxnSpPr>
            <p:nvPr/>
          </p:nvCxnSpPr>
          <p:spPr>
            <a:xfrm flipH="1">
              <a:off x="1558295" y="2267539"/>
              <a:ext cx="3086994" cy="51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4645289" y="2267540"/>
              <a:ext cx="3815143" cy="1245682"/>
            </a:xfrm>
            <a:custGeom>
              <a:avLst/>
              <a:gdLst>
                <a:gd name="connsiteX0" fmla="*/ 0 w 3699205"/>
                <a:gd name="connsiteY0" fmla="*/ 0 h 1087655"/>
                <a:gd name="connsiteX1" fmla="*/ 3214838 w 3699205"/>
                <a:gd name="connsiteY1" fmla="*/ 105878 h 1087655"/>
                <a:gd name="connsiteX2" fmla="*/ 3628724 w 3699205"/>
                <a:gd name="connsiteY2" fmla="*/ 1087655 h 1087655"/>
                <a:gd name="connsiteX0" fmla="*/ 0 w 3646606"/>
                <a:gd name="connsiteY0" fmla="*/ 0 h 1087655"/>
                <a:gd name="connsiteX1" fmla="*/ 2829827 w 3646606"/>
                <a:gd name="connsiteY1" fmla="*/ 67377 h 1087655"/>
                <a:gd name="connsiteX2" fmla="*/ 3628724 w 3646606"/>
                <a:gd name="connsiteY2" fmla="*/ 1087655 h 1087655"/>
                <a:gd name="connsiteX0" fmla="*/ 0 w 3647031"/>
                <a:gd name="connsiteY0" fmla="*/ 0 h 1087655"/>
                <a:gd name="connsiteX1" fmla="*/ 2839452 w 3647031"/>
                <a:gd name="connsiteY1" fmla="*/ 115504 h 1087655"/>
                <a:gd name="connsiteX2" fmla="*/ 3628724 w 3647031"/>
                <a:gd name="connsiteY2" fmla="*/ 1087655 h 1087655"/>
                <a:gd name="connsiteX0" fmla="*/ 0 w 3679585"/>
                <a:gd name="connsiteY0" fmla="*/ 0 h 1087655"/>
                <a:gd name="connsiteX1" fmla="*/ 2839452 w 3679585"/>
                <a:gd name="connsiteY1" fmla="*/ 115504 h 1087655"/>
                <a:gd name="connsiteX2" fmla="*/ 3628724 w 3679585"/>
                <a:gd name="connsiteY2" fmla="*/ 1087655 h 1087655"/>
                <a:gd name="connsiteX0" fmla="*/ 0 w 3646045"/>
                <a:gd name="connsiteY0" fmla="*/ 0 h 1087655"/>
                <a:gd name="connsiteX1" fmla="*/ 2839452 w 3646045"/>
                <a:gd name="connsiteY1" fmla="*/ 115504 h 1087655"/>
                <a:gd name="connsiteX2" fmla="*/ 3628724 w 3646045"/>
                <a:gd name="connsiteY2" fmla="*/ 1087655 h 1087655"/>
                <a:gd name="connsiteX0" fmla="*/ 0 w 3640475"/>
                <a:gd name="connsiteY0" fmla="*/ 0 h 1087655"/>
                <a:gd name="connsiteX1" fmla="*/ 2839452 w 3640475"/>
                <a:gd name="connsiteY1" fmla="*/ 115504 h 1087655"/>
                <a:gd name="connsiteX2" fmla="*/ 3628724 w 3640475"/>
                <a:gd name="connsiteY2" fmla="*/ 1087655 h 10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0475" h="1087655">
                  <a:moveTo>
                    <a:pt x="0" y="0"/>
                  </a:moveTo>
                  <a:cubicBezTo>
                    <a:pt x="946484" y="38501"/>
                    <a:pt x="2460858" y="-9624"/>
                    <a:pt x="2839452" y="115504"/>
                  </a:cubicBezTo>
                  <a:cubicBezTo>
                    <a:pt x="3218046" y="240632"/>
                    <a:pt x="3724174" y="687404"/>
                    <a:pt x="3628724" y="10876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Straight Arrow Connector 48"/>
            <p:cNvCxnSpPr>
              <a:stCxn id="20" idx="2"/>
              <a:endCxn id="18" idx="0"/>
            </p:cNvCxnSpPr>
            <p:nvPr/>
          </p:nvCxnSpPr>
          <p:spPr>
            <a:xfrm>
              <a:off x="5377436" y="2860127"/>
              <a:ext cx="760321" cy="156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8" idx="2"/>
              <a:endCxn id="19" idx="0"/>
            </p:cNvCxnSpPr>
            <p:nvPr/>
          </p:nvCxnSpPr>
          <p:spPr>
            <a:xfrm>
              <a:off x="6137757" y="3293685"/>
              <a:ext cx="417645" cy="218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6" idx="0"/>
            </p:cNvCxnSpPr>
            <p:nvPr/>
          </p:nvCxnSpPr>
          <p:spPr>
            <a:xfrm flipH="1">
              <a:off x="6555322" y="3789040"/>
              <a:ext cx="80" cy="364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2"/>
              <a:endCxn id="16" idx="0"/>
            </p:cNvCxnSpPr>
            <p:nvPr/>
          </p:nvCxnSpPr>
          <p:spPr>
            <a:xfrm flipH="1">
              <a:off x="6555322" y="3790221"/>
              <a:ext cx="1851900" cy="363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6" idx="2"/>
              <a:endCxn id="15" idx="0"/>
            </p:cNvCxnSpPr>
            <p:nvPr/>
          </p:nvCxnSpPr>
          <p:spPr>
            <a:xfrm flipH="1">
              <a:off x="5916417" y="4430575"/>
              <a:ext cx="638905" cy="285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2"/>
              <a:endCxn id="15" idx="0"/>
            </p:cNvCxnSpPr>
            <p:nvPr/>
          </p:nvCxnSpPr>
          <p:spPr>
            <a:xfrm>
              <a:off x="5215697" y="4432844"/>
              <a:ext cx="700720" cy="282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0"/>
              <a:endCxn id="13" idx="0"/>
            </p:cNvCxnSpPr>
            <p:nvPr/>
          </p:nvCxnSpPr>
          <p:spPr>
            <a:xfrm>
              <a:off x="4645289" y="2267540"/>
              <a:ext cx="570408" cy="18883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2" idx="2"/>
              <a:endCxn id="22" idx="0"/>
            </p:cNvCxnSpPr>
            <p:nvPr/>
          </p:nvCxnSpPr>
          <p:spPr>
            <a:xfrm flipH="1">
              <a:off x="3744691" y="3789040"/>
              <a:ext cx="569644" cy="382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23" idx="0"/>
            </p:cNvCxnSpPr>
            <p:nvPr/>
          </p:nvCxnSpPr>
          <p:spPr>
            <a:xfrm flipH="1">
              <a:off x="3618400" y="4474480"/>
              <a:ext cx="126291" cy="32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2" idx="0"/>
            </p:cNvCxnSpPr>
            <p:nvPr/>
          </p:nvCxnSpPr>
          <p:spPr>
            <a:xfrm>
              <a:off x="2765539" y="3786677"/>
              <a:ext cx="979152" cy="38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7" idx="2"/>
              <a:endCxn id="21" idx="0"/>
            </p:cNvCxnSpPr>
            <p:nvPr/>
          </p:nvCxnSpPr>
          <p:spPr>
            <a:xfrm flipH="1">
              <a:off x="2765540" y="3051274"/>
              <a:ext cx="698396" cy="458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6" idx="2"/>
              <a:endCxn id="24" idx="0"/>
            </p:cNvCxnSpPr>
            <p:nvPr/>
          </p:nvCxnSpPr>
          <p:spPr>
            <a:xfrm flipH="1">
              <a:off x="1312943" y="3086620"/>
              <a:ext cx="245352" cy="41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4" idx="2"/>
              <a:endCxn id="25" idx="0"/>
            </p:cNvCxnSpPr>
            <p:nvPr/>
          </p:nvCxnSpPr>
          <p:spPr>
            <a:xfrm>
              <a:off x="1312943" y="3805609"/>
              <a:ext cx="488827" cy="36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8" idx="2"/>
              <a:endCxn id="27" idx="0"/>
            </p:cNvCxnSpPr>
            <p:nvPr/>
          </p:nvCxnSpPr>
          <p:spPr>
            <a:xfrm>
              <a:off x="1447807" y="650983"/>
              <a:ext cx="55028" cy="289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7" idx="2"/>
              <a:endCxn id="29" idx="0"/>
            </p:cNvCxnSpPr>
            <p:nvPr/>
          </p:nvCxnSpPr>
          <p:spPr>
            <a:xfrm>
              <a:off x="1502835" y="1248442"/>
              <a:ext cx="98701" cy="895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9" idx="2"/>
              <a:endCxn id="26" idx="0"/>
            </p:cNvCxnSpPr>
            <p:nvPr/>
          </p:nvCxnSpPr>
          <p:spPr>
            <a:xfrm flipH="1">
              <a:off x="1558295" y="2451666"/>
              <a:ext cx="43241" cy="3271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23" idx="1"/>
            </p:cNvCxnSpPr>
            <p:nvPr/>
          </p:nvCxnSpPr>
          <p:spPr>
            <a:xfrm>
              <a:off x="1896598" y="4474480"/>
              <a:ext cx="1331310" cy="482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3" idx="3"/>
              <a:endCxn id="30" idx="1"/>
            </p:cNvCxnSpPr>
            <p:nvPr/>
          </p:nvCxnSpPr>
          <p:spPr>
            <a:xfrm>
              <a:off x="4008891" y="4956767"/>
              <a:ext cx="760764" cy="448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5" idx="2"/>
              <a:endCxn id="30" idx="0"/>
            </p:cNvCxnSpPr>
            <p:nvPr/>
          </p:nvCxnSpPr>
          <p:spPr>
            <a:xfrm flipH="1">
              <a:off x="5144341" y="4992622"/>
              <a:ext cx="772076" cy="258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0" idx="2"/>
              <a:endCxn id="31" idx="0"/>
            </p:cNvCxnSpPr>
            <p:nvPr/>
          </p:nvCxnSpPr>
          <p:spPr>
            <a:xfrm>
              <a:off x="5144341" y="5559077"/>
              <a:ext cx="286331" cy="816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0" idx="2"/>
              <a:endCxn id="35" idx="0"/>
            </p:cNvCxnSpPr>
            <p:nvPr/>
          </p:nvCxnSpPr>
          <p:spPr>
            <a:xfrm flipH="1">
              <a:off x="2940651" y="5559077"/>
              <a:ext cx="2203690" cy="423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0" idx="2"/>
              <a:endCxn id="34" idx="0"/>
            </p:cNvCxnSpPr>
            <p:nvPr/>
          </p:nvCxnSpPr>
          <p:spPr>
            <a:xfrm flipH="1">
              <a:off x="4469380" y="5559077"/>
              <a:ext cx="674961" cy="481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0" idx="2"/>
              <a:endCxn id="33" idx="0"/>
            </p:cNvCxnSpPr>
            <p:nvPr/>
          </p:nvCxnSpPr>
          <p:spPr>
            <a:xfrm>
              <a:off x="5144341" y="5559077"/>
              <a:ext cx="1823908" cy="208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3" idx="2"/>
              <a:endCxn id="32" idx="0"/>
            </p:cNvCxnSpPr>
            <p:nvPr/>
          </p:nvCxnSpPr>
          <p:spPr>
            <a:xfrm>
              <a:off x="6968249" y="6290588"/>
              <a:ext cx="228773" cy="15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2" idx="1"/>
              <a:endCxn id="31" idx="3"/>
            </p:cNvCxnSpPr>
            <p:nvPr/>
          </p:nvCxnSpPr>
          <p:spPr>
            <a:xfrm flipH="1" flipV="1">
              <a:off x="5845208" y="6529618"/>
              <a:ext cx="769827" cy="73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1" idx="2"/>
              <a:endCxn id="19" idx="0"/>
            </p:cNvCxnSpPr>
            <p:nvPr/>
          </p:nvCxnSpPr>
          <p:spPr>
            <a:xfrm flipH="1">
              <a:off x="6555402" y="3155185"/>
              <a:ext cx="1045737" cy="356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0" idx="2"/>
              <a:endCxn id="21" idx="0"/>
            </p:cNvCxnSpPr>
            <p:nvPr/>
          </p:nvCxnSpPr>
          <p:spPr>
            <a:xfrm flipH="1">
              <a:off x="2765540" y="2860127"/>
              <a:ext cx="2611896" cy="649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2555776" y="1928172"/>
            <a:ext cx="511737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Archiving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Not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Looking at using moo commands in suite to run own archiving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4812257" y="6093296"/>
            <a:ext cx="1343919" cy="707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0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0881" y="260648"/>
            <a:ext cx="8379279" cy="6496645"/>
            <a:chOff x="690881" y="260648"/>
            <a:chExt cx="8379279" cy="6496645"/>
          </a:xfrm>
        </p:grpSpPr>
        <p:sp>
          <p:nvSpPr>
            <p:cNvPr id="4" name="TextBox 3"/>
            <p:cNvSpPr txBox="1"/>
            <p:nvPr/>
          </p:nvSpPr>
          <p:spPr>
            <a:xfrm>
              <a:off x="2555776" y="261376"/>
              <a:ext cx="1188915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start data</a:t>
              </a:r>
              <a:endParaRPr lang="en-AU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823" y="1990540"/>
              <a:ext cx="966931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</a:t>
              </a:r>
              <a:r>
                <a:rPr lang="en-AU" sz="1200" dirty="0" err="1" smtClean="0"/>
                <a:t>fcst</a:t>
              </a:r>
              <a:r>
                <a:rPr lang="en-AU" sz="1200" dirty="0" smtClean="0"/>
                <a:t> cold</a:t>
              </a:r>
              <a:endParaRPr lang="en-AU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2762" y="825692"/>
              <a:ext cx="846129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smow</a:t>
              </a:r>
              <a:endParaRPr lang="en-AU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7193" y="1419166"/>
              <a:ext cx="8654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Recon cold</a:t>
              </a:r>
              <a:endParaRPr lang="en-AU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4676" y="817554"/>
              <a:ext cx="1087285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seaice</a:t>
              </a:r>
              <a:r>
                <a:rPr lang="en-AU" sz="1200" dirty="0" smtClean="0"/>
                <a:t>/</a:t>
              </a:r>
              <a:r>
                <a:rPr lang="en-AU" sz="1200" dirty="0" err="1" smtClean="0"/>
                <a:t>sst</a:t>
              </a:r>
              <a:endParaRPr lang="en-AU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7120" y="260648"/>
              <a:ext cx="853054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cold</a:t>
              </a:r>
              <a:endParaRPr lang="en-AU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2528" y="275276"/>
              <a:ext cx="892680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ostia</a:t>
              </a:r>
              <a:endParaRPr lang="en-AU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5" y="2878186"/>
              <a:ext cx="729687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</a:t>
              </a:r>
              <a:endParaRPr lang="en-AU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3531" y="3512041"/>
              <a:ext cx="1421608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screen</a:t>
              </a:r>
              <a:endParaRPr lang="en-AU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95" y="4155845"/>
              <a:ext cx="128740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n216</a:t>
              </a:r>
              <a:endParaRPr lang="en-AU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284" y="3513222"/>
              <a:ext cx="13258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n108</a:t>
              </a:r>
              <a:endParaRPr lang="en-AU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3255" y="4715623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n216</a:t>
              </a:r>
              <a:endParaRPr lang="en-AU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2160" y="4153576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n108</a:t>
              </a:r>
              <a:endParaRPr lang="en-AU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5698" y="2774275"/>
              <a:ext cx="11764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 screen</a:t>
              </a:r>
              <a:endParaRPr lang="en-AU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1522" y="3016686"/>
              <a:ext cx="1292470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BUFR to ODB</a:t>
              </a:r>
              <a:endParaRPr lang="en-AU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0400" y="3512040"/>
              <a:ext cx="950004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</a:t>
              </a:r>
              <a:endParaRPr lang="en-A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6560" y="2583128"/>
              <a:ext cx="78175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Get BUFR</a:t>
              </a:r>
              <a:endParaRPr lang="en-A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67143" y="3509678"/>
              <a:ext cx="13967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 screen</a:t>
              </a:r>
              <a:endParaRPr lang="en-A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69442" y="4172034"/>
              <a:ext cx="135049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VAR anal screen</a:t>
              </a:r>
              <a:endParaRPr lang="en-A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7908" y="4802878"/>
              <a:ext cx="78098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EKF</a:t>
              </a:r>
              <a:endParaRPr lang="en-A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81" y="3497832"/>
              <a:ext cx="124412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UM JULES</a:t>
              </a:r>
              <a:endParaRPr lang="en-AU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398" y="4166703"/>
              <a:ext cx="934743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JULES</a:t>
              </a:r>
              <a:endParaRPr lang="en-A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7542" y="2778843"/>
              <a:ext cx="128150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ASCAT EKF</a:t>
              </a:r>
              <a:endParaRPr lang="en-AU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0665" y="940665"/>
              <a:ext cx="86433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Build UM</a:t>
              </a:r>
              <a:endParaRPr lang="en-AU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71" y="343206"/>
              <a:ext cx="123867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Prep build UM</a:t>
              </a:r>
              <a:endParaRPr lang="en-AU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94698" y="2143889"/>
              <a:ext cx="101367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Install ostia</a:t>
              </a:r>
              <a:endParaRPr lang="en-A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9655" y="5251300"/>
              <a:ext cx="74937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UM </a:t>
              </a:r>
              <a:r>
                <a:rPr lang="en-AU" sz="1400" dirty="0" err="1" smtClean="0"/>
                <a:t>fcst</a:t>
              </a:r>
              <a:endParaRPr lang="en-AU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6135" y="6375729"/>
              <a:ext cx="8290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ARCHIVE</a:t>
              </a:r>
              <a:endParaRPr lang="en-AU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15035" y="6449516"/>
              <a:ext cx="11639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ODB to ODB2</a:t>
              </a:r>
              <a:endParaRPr lang="en-AU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869" y="5767368"/>
              <a:ext cx="146476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Process Analysis</a:t>
              </a:r>
              <a:br>
                <a:rPr lang="en-AU" sz="1400" dirty="0" smtClean="0"/>
              </a:br>
              <a:r>
                <a:rPr lang="en-AU" sz="1400" dirty="0" smtClean="0"/>
                <a:t>(</a:t>
              </a:r>
              <a:r>
                <a:rPr lang="en-AU" sz="1400" dirty="0" err="1" smtClean="0"/>
                <a:t>mergeback</a:t>
              </a:r>
              <a:r>
                <a:rPr lang="en-AU" sz="1400" dirty="0" smtClean="0"/>
                <a:t> ODB)</a:t>
              </a:r>
              <a:endParaRPr lang="en-AU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32777" y="6041033"/>
              <a:ext cx="47320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VER</a:t>
              </a:r>
              <a:endParaRPr lang="en-AU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2860" y="5982811"/>
              <a:ext cx="1655581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Cycle tasks as above</a:t>
              </a:r>
              <a:endParaRPr lang="en-AU" sz="1400" dirty="0"/>
            </a:p>
          </p:txBody>
        </p:sp>
        <p:cxnSp>
          <p:nvCxnSpPr>
            <p:cNvPr id="36" name="Straight Arrow Connector 35"/>
            <p:cNvCxnSpPr>
              <a:stCxn id="4" idx="2"/>
              <a:endCxn id="6" idx="0"/>
            </p:cNvCxnSpPr>
            <p:nvPr/>
          </p:nvCxnSpPr>
          <p:spPr>
            <a:xfrm>
              <a:off x="3150234" y="538375"/>
              <a:ext cx="435593" cy="2873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2"/>
              <a:endCxn id="6" idx="0"/>
            </p:cNvCxnSpPr>
            <p:nvPr/>
          </p:nvCxnSpPr>
          <p:spPr>
            <a:xfrm flipH="1">
              <a:off x="3585827" y="537647"/>
              <a:ext cx="777820" cy="2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2"/>
              <a:endCxn id="8" idx="0"/>
            </p:cNvCxnSpPr>
            <p:nvPr/>
          </p:nvCxnSpPr>
          <p:spPr>
            <a:xfrm>
              <a:off x="4363647" y="537647"/>
              <a:ext cx="684672" cy="27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2"/>
              <a:endCxn id="8" idx="0"/>
            </p:cNvCxnSpPr>
            <p:nvPr/>
          </p:nvCxnSpPr>
          <p:spPr>
            <a:xfrm flipH="1">
              <a:off x="5048319" y="552275"/>
              <a:ext cx="350549" cy="265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2"/>
              <a:endCxn id="7" idx="0"/>
            </p:cNvCxnSpPr>
            <p:nvPr/>
          </p:nvCxnSpPr>
          <p:spPr>
            <a:xfrm>
              <a:off x="3585827" y="1102691"/>
              <a:ext cx="834113" cy="316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2"/>
              <a:endCxn id="7" idx="0"/>
            </p:cNvCxnSpPr>
            <p:nvPr/>
          </p:nvCxnSpPr>
          <p:spPr>
            <a:xfrm flipH="1">
              <a:off x="4419940" y="1094553"/>
              <a:ext cx="628379" cy="324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2"/>
              <a:endCxn id="5" idx="0"/>
            </p:cNvCxnSpPr>
            <p:nvPr/>
          </p:nvCxnSpPr>
          <p:spPr>
            <a:xfrm>
              <a:off x="4419940" y="1696165"/>
              <a:ext cx="225349" cy="294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2"/>
              <a:endCxn id="20" idx="0"/>
            </p:cNvCxnSpPr>
            <p:nvPr/>
          </p:nvCxnSpPr>
          <p:spPr>
            <a:xfrm>
              <a:off x="4645289" y="2267539"/>
              <a:ext cx="732147" cy="315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" idx="2"/>
              <a:endCxn id="11" idx="0"/>
            </p:cNvCxnSpPr>
            <p:nvPr/>
          </p:nvCxnSpPr>
          <p:spPr>
            <a:xfrm>
              <a:off x="4645289" y="2267539"/>
              <a:ext cx="2955850" cy="610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2"/>
              <a:endCxn id="12" idx="0"/>
            </p:cNvCxnSpPr>
            <p:nvPr/>
          </p:nvCxnSpPr>
          <p:spPr>
            <a:xfrm flipH="1">
              <a:off x="4314335" y="2267539"/>
              <a:ext cx="330954" cy="124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2"/>
              <a:endCxn id="17" idx="0"/>
            </p:cNvCxnSpPr>
            <p:nvPr/>
          </p:nvCxnSpPr>
          <p:spPr>
            <a:xfrm flipH="1">
              <a:off x="3463936" y="2267539"/>
              <a:ext cx="1181353" cy="506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2"/>
              <a:endCxn id="26" idx="0"/>
            </p:cNvCxnSpPr>
            <p:nvPr/>
          </p:nvCxnSpPr>
          <p:spPr>
            <a:xfrm flipH="1">
              <a:off x="1558295" y="2267539"/>
              <a:ext cx="3086994" cy="51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4645289" y="2267540"/>
              <a:ext cx="3815143" cy="1245682"/>
            </a:xfrm>
            <a:custGeom>
              <a:avLst/>
              <a:gdLst>
                <a:gd name="connsiteX0" fmla="*/ 0 w 3699205"/>
                <a:gd name="connsiteY0" fmla="*/ 0 h 1087655"/>
                <a:gd name="connsiteX1" fmla="*/ 3214838 w 3699205"/>
                <a:gd name="connsiteY1" fmla="*/ 105878 h 1087655"/>
                <a:gd name="connsiteX2" fmla="*/ 3628724 w 3699205"/>
                <a:gd name="connsiteY2" fmla="*/ 1087655 h 1087655"/>
                <a:gd name="connsiteX0" fmla="*/ 0 w 3646606"/>
                <a:gd name="connsiteY0" fmla="*/ 0 h 1087655"/>
                <a:gd name="connsiteX1" fmla="*/ 2829827 w 3646606"/>
                <a:gd name="connsiteY1" fmla="*/ 67377 h 1087655"/>
                <a:gd name="connsiteX2" fmla="*/ 3628724 w 3646606"/>
                <a:gd name="connsiteY2" fmla="*/ 1087655 h 1087655"/>
                <a:gd name="connsiteX0" fmla="*/ 0 w 3647031"/>
                <a:gd name="connsiteY0" fmla="*/ 0 h 1087655"/>
                <a:gd name="connsiteX1" fmla="*/ 2839452 w 3647031"/>
                <a:gd name="connsiteY1" fmla="*/ 115504 h 1087655"/>
                <a:gd name="connsiteX2" fmla="*/ 3628724 w 3647031"/>
                <a:gd name="connsiteY2" fmla="*/ 1087655 h 1087655"/>
                <a:gd name="connsiteX0" fmla="*/ 0 w 3679585"/>
                <a:gd name="connsiteY0" fmla="*/ 0 h 1087655"/>
                <a:gd name="connsiteX1" fmla="*/ 2839452 w 3679585"/>
                <a:gd name="connsiteY1" fmla="*/ 115504 h 1087655"/>
                <a:gd name="connsiteX2" fmla="*/ 3628724 w 3679585"/>
                <a:gd name="connsiteY2" fmla="*/ 1087655 h 1087655"/>
                <a:gd name="connsiteX0" fmla="*/ 0 w 3646045"/>
                <a:gd name="connsiteY0" fmla="*/ 0 h 1087655"/>
                <a:gd name="connsiteX1" fmla="*/ 2839452 w 3646045"/>
                <a:gd name="connsiteY1" fmla="*/ 115504 h 1087655"/>
                <a:gd name="connsiteX2" fmla="*/ 3628724 w 3646045"/>
                <a:gd name="connsiteY2" fmla="*/ 1087655 h 1087655"/>
                <a:gd name="connsiteX0" fmla="*/ 0 w 3640475"/>
                <a:gd name="connsiteY0" fmla="*/ 0 h 1087655"/>
                <a:gd name="connsiteX1" fmla="*/ 2839452 w 3640475"/>
                <a:gd name="connsiteY1" fmla="*/ 115504 h 1087655"/>
                <a:gd name="connsiteX2" fmla="*/ 3628724 w 3640475"/>
                <a:gd name="connsiteY2" fmla="*/ 1087655 h 10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0475" h="1087655">
                  <a:moveTo>
                    <a:pt x="0" y="0"/>
                  </a:moveTo>
                  <a:cubicBezTo>
                    <a:pt x="946484" y="38501"/>
                    <a:pt x="2460858" y="-9624"/>
                    <a:pt x="2839452" y="115504"/>
                  </a:cubicBezTo>
                  <a:cubicBezTo>
                    <a:pt x="3218046" y="240632"/>
                    <a:pt x="3724174" y="687404"/>
                    <a:pt x="3628724" y="10876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Straight Arrow Connector 48"/>
            <p:cNvCxnSpPr>
              <a:stCxn id="20" idx="2"/>
              <a:endCxn id="18" idx="0"/>
            </p:cNvCxnSpPr>
            <p:nvPr/>
          </p:nvCxnSpPr>
          <p:spPr>
            <a:xfrm>
              <a:off x="5377436" y="2860127"/>
              <a:ext cx="760321" cy="156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8" idx="2"/>
              <a:endCxn id="19" idx="0"/>
            </p:cNvCxnSpPr>
            <p:nvPr/>
          </p:nvCxnSpPr>
          <p:spPr>
            <a:xfrm>
              <a:off x="6137757" y="3293685"/>
              <a:ext cx="417645" cy="218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6" idx="0"/>
            </p:cNvCxnSpPr>
            <p:nvPr/>
          </p:nvCxnSpPr>
          <p:spPr>
            <a:xfrm flipH="1">
              <a:off x="6555322" y="3789040"/>
              <a:ext cx="80" cy="364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2"/>
              <a:endCxn id="16" idx="0"/>
            </p:cNvCxnSpPr>
            <p:nvPr/>
          </p:nvCxnSpPr>
          <p:spPr>
            <a:xfrm flipH="1">
              <a:off x="6555322" y="3790221"/>
              <a:ext cx="1851900" cy="363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6" idx="2"/>
              <a:endCxn id="15" idx="0"/>
            </p:cNvCxnSpPr>
            <p:nvPr/>
          </p:nvCxnSpPr>
          <p:spPr>
            <a:xfrm flipH="1">
              <a:off x="5916417" y="4430575"/>
              <a:ext cx="638905" cy="285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2"/>
              <a:endCxn id="15" idx="0"/>
            </p:cNvCxnSpPr>
            <p:nvPr/>
          </p:nvCxnSpPr>
          <p:spPr>
            <a:xfrm>
              <a:off x="5215697" y="4432844"/>
              <a:ext cx="700720" cy="282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0"/>
              <a:endCxn id="13" idx="0"/>
            </p:cNvCxnSpPr>
            <p:nvPr/>
          </p:nvCxnSpPr>
          <p:spPr>
            <a:xfrm>
              <a:off x="4645289" y="2267540"/>
              <a:ext cx="570408" cy="18883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2" idx="2"/>
              <a:endCxn id="22" idx="0"/>
            </p:cNvCxnSpPr>
            <p:nvPr/>
          </p:nvCxnSpPr>
          <p:spPr>
            <a:xfrm flipH="1">
              <a:off x="3744691" y="3789040"/>
              <a:ext cx="569644" cy="382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23" idx="0"/>
            </p:cNvCxnSpPr>
            <p:nvPr/>
          </p:nvCxnSpPr>
          <p:spPr>
            <a:xfrm flipH="1">
              <a:off x="3618400" y="4474480"/>
              <a:ext cx="126291" cy="32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2" idx="0"/>
            </p:cNvCxnSpPr>
            <p:nvPr/>
          </p:nvCxnSpPr>
          <p:spPr>
            <a:xfrm>
              <a:off x="2765539" y="3786677"/>
              <a:ext cx="979152" cy="38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7" idx="2"/>
              <a:endCxn id="21" idx="0"/>
            </p:cNvCxnSpPr>
            <p:nvPr/>
          </p:nvCxnSpPr>
          <p:spPr>
            <a:xfrm flipH="1">
              <a:off x="2765540" y="3051274"/>
              <a:ext cx="698396" cy="458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6" idx="2"/>
              <a:endCxn id="24" idx="0"/>
            </p:cNvCxnSpPr>
            <p:nvPr/>
          </p:nvCxnSpPr>
          <p:spPr>
            <a:xfrm flipH="1">
              <a:off x="1312943" y="3086620"/>
              <a:ext cx="245352" cy="41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4" idx="2"/>
              <a:endCxn id="25" idx="0"/>
            </p:cNvCxnSpPr>
            <p:nvPr/>
          </p:nvCxnSpPr>
          <p:spPr>
            <a:xfrm>
              <a:off x="1312943" y="3805609"/>
              <a:ext cx="488827" cy="36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8" idx="2"/>
              <a:endCxn id="27" idx="0"/>
            </p:cNvCxnSpPr>
            <p:nvPr/>
          </p:nvCxnSpPr>
          <p:spPr>
            <a:xfrm>
              <a:off x="1447807" y="650983"/>
              <a:ext cx="55028" cy="289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7" idx="2"/>
              <a:endCxn id="29" idx="0"/>
            </p:cNvCxnSpPr>
            <p:nvPr/>
          </p:nvCxnSpPr>
          <p:spPr>
            <a:xfrm>
              <a:off x="1502835" y="1248442"/>
              <a:ext cx="98701" cy="895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9" idx="2"/>
              <a:endCxn id="26" idx="0"/>
            </p:cNvCxnSpPr>
            <p:nvPr/>
          </p:nvCxnSpPr>
          <p:spPr>
            <a:xfrm flipH="1">
              <a:off x="1558295" y="2451666"/>
              <a:ext cx="43241" cy="3271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23" idx="1"/>
            </p:cNvCxnSpPr>
            <p:nvPr/>
          </p:nvCxnSpPr>
          <p:spPr>
            <a:xfrm>
              <a:off x="1896598" y="4474480"/>
              <a:ext cx="1331310" cy="482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3" idx="3"/>
              <a:endCxn id="30" idx="1"/>
            </p:cNvCxnSpPr>
            <p:nvPr/>
          </p:nvCxnSpPr>
          <p:spPr>
            <a:xfrm>
              <a:off x="4008891" y="4956767"/>
              <a:ext cx="760764" cy="448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5" idx="2"/>
              <a:endCxn id="30" idx="0"/>
            </p:cNvCxnSpPr>
            <p:nvPr/>
          </p:nvCxnSpPr>
          <p:spPr>
            <a:xfrm flipH="1">
              <a:off x="5144341" y="4992622"/>
              <a:ext cx="772076" cy="258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0" idx="2"/>
              <a:endCxn id="31" idx="0"/>
            </p:cNvCxnSpPr>
            <p:nvPr/>
          </p:nvCxnSpPr>
          <p:spPr>
            <a:xfrm>
              <a:off x="5144341" y="5559077"/>
              <a:ext cx="286331" cy="816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0" idx="2"/>
              <a:endCxn id="35" idx="0"/>
            </p:cNvCxnSpPr>
            <p:nvPr/>
          </p:nvCxnSpPr>
          <p:spPr>
            <a:xfrm flipH="1">
              <a:off x="2940651" y="5559077"/>
              <a:ext cx="2203690" cy="423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0" idx="2"/>
              <a:endCxn id="34" idx="0"/>
            </p:cNvCxnSpPr>
            <p:nvPr/>
          </p:nvCxnSpPr>
          <p:spPr>
            <a:xfrm flipH="1">
              <a:off x="4469380" y="5559077"/>
              <a:ext cx="674961" cy="481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0" idx="2"/>
              <a:endCxn id="33" idx="0"/>
            </p:cNvCxnSpPr>
            <p:nvPr/>
          </p:nvCxnSpPr>
          <p:spPr>
            <a:xfrm>
              <a:off x="5144341" y="5559077"/>
              <a:ext cx="1823908" cy="208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3" idx="2"/>
              <a:endCxn id="32" idx="0"/>
            </p:cNvCxnSpPr>
            <p:nvPr/>
          </p:nvCxnSpPr>
          <p:spPr>
            <a:xfrm>
              <a:off x="6968249" y="6290588"/>
              <a:ext cx="228773" cy="15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2" idx="1"/>
              <a:endCxn id="31" idx="3"/>
            </p:cNvCxnSpPr>
            <p:nvPr/>
          </p:nvCxnSpPr>
          <p:spPr>
            <a:xfrm flipH="1" flipV="1">
              <a:off x="5845208" y="6529618"/>
              <a:ext cx="769827" cy="73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1" idx="2"/>
              <a:endCxn id="19" idx="0"/>
            </p:cNvCxnSpPr>
            <p:nvPr/>
          </p:nvCxnSpPr>
          <p:spPr>
            <a:xfrm flipH="1">
              <a:off x="6555402" y="3155185"/>
              <a:ext cx="1045737" cy="356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0" idx="2"/>
              <a:endCxn id="21" idx="0"/>
            </p:cNvCxnSpPr>
            <p:nvPr/>
          </p:nvCxnSpPr>
          <p:spPr>
            <a:xfrm flipH="1">
              <a:off x="2765540" y="2860127"/>
              <a:ext cx="2611896" cy="649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2538881" y="3293685"/>
            <a:ext cx="5117371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VER/verification</a:t>
            </a:r>
          </a:p>
          <a:p>
            <a:r>
              <a:rPr lang="en-AU" sz="2400" dirty="0" smtClean="0"/>
              <a:t>Not started. Discussion needed.</a:t>
            </a:r>
          </a:p>
          <a:p>
            <a:endParaRPr lang="en-AU" sz="2400" dirty="0"/>
          </a:p>
          <a:p>
            <a:r>
              <a:rPr lang="en-AU" sz="2400" dirty="0" err="1" smtClean="0"/>
              <a:t>Mergeback</a:t>
            </a:r>
            <a:r>
              <a:rPr lang="en-AU" sz="2400" dirty="0" smtClean="0"/>
              <a:t> ODB and ODB2 archiving</a:t>
            </a:r>
          </a:p>
          <a:p>
            <a:r>
              <a:rPr lang="en-AU" sz="2400" dirty="0" smtClean="0"/>
              <a:t>Expect OPS parts to work easily.</a:t>
            </a:r>
          </a:p>
        </p:txBody>
      </p:sp>
      <p:sp>
        <p:nvSpPr>
          <p:cNvPr id="2" name="Rectangle 1"/>
          <p:cNvSpPr/>
          <p:nvPr/>
        </p:nvSpPr>
        <p:spPr>
          <a:xfrm>
            <a:off x="3974738" y="5877272"/>
            <a:ext cx="955756" cy="599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/>
          <p:cNvSpPr/>
          <p:nvPr/>
        </p:nvSpPr>
        <p:spPr>
          <a:xfrm>
            <a:off x="6152428" y="5584130"/>
            <a:ext cx="1731940" cy="1273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06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All discussions are linked to MOSRS/roses-u ticket #1 in the Ticket Summary.</a:t>
            </a:r>
          </a:p>
          <a:p>
            <a:pPr lvl="1"/>
            <a:r>
              <a:rPr lang="en-AU" dirty="0" smtClean="0"/>
              <a:t>Tables of tasks to do are in the summary too.</a:t>
            </a:r>
          </a:p>
          <a:p>
            <a:r>
              <a:rPr lang="en-AU" dirty="0" smtClean="0"/>
              <a:t>Suite portability is a major discussion point.</a:t>
            </a:r>
          </a:p>
          <a:p>
            <a:r>
              <a:rPr lang="en-AU" dirty="0" smtClean="0"/>
              <a:t>Looking forward: upgrade to u-aa437 and see also nesting suite u-aa425 to see how UKMO is developing their suites.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773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6372200" y="480977"/>
            <a:ext cx="2708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92D050"/>
                </a:solidFill>
              </a:rPr>
              <a:t>Working</a:t>
            </a:r>
          </a:p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Working, not fully resolved</a:t>
            </a:r>
          </a:p>
          <a:p>
            <a:r>
              <a:rPr lang="en-A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working, in progress</a:t>
            </a:r>
          </a:p>
          <a:p>
            <a:r>
              <a:rPr lang="en-AU" dirty="0" smtClean="0">
                <a:solidFill>
                  <a:srgbClr val="00B0F0"/>
                </a:solidFill>
              </a:rPr>
              <a:t>Not started/tested</a:t>
            </a:r>
            <a:endParaRPr lang="en-AU" dirty="0">
              <a:solidFill>
                <a:srgbClr val="00B0F0"/>
              </a:solidFill>
            </a:endParaRPr>
          </a:p>
        </p:txBody>
      </p:sp>
      <p:grpSp>
        <p:nvGrpSpPr>
          <p:cNvPr id="272" name="Group 271"/>
          <p:cNvGrpSpPr/>
          <p:nvPr/>
        </p:nvGrpSpPr>
        <p:grpSpPr>
          <a:xfrm>
            <a:off x="690881" y="260648"/>
            <a:ext cx="8379279" cy="6496645"/>
            <a:chOff x="690881" y="260648"/>
            <a:chExt cx="8379279" cy="6496645"/>
          </a:xfrm>
        </p:grpSpPr>
        <p:sp>
          <p:nvSpPr>
            <p:cNvPr id="273" name="TextBox 272"/>
            <p:cNvSpPr txBox="1"/>
            <p:nvPr/>
          </p:nvSpPr>
          <p:spPr>
            <a:xfrm>
              <a:off x="2555776" y="261376"/>
              <a:ext cx="1188915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start data</a:t>
              </a:r>
              <a:endParaRPr lang="en-AU" sz="1200" dirty="0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4161823" y="1990540"/>
              <a:ext cx="966931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</a:t>
              </a:r>
              <a:r>
                <a:rPr lang="en-AU" sz="1200" dirty="0" err="1" smtClean="0"/>
                <a:t>fcst</a:t>
              </a:r>
              <a:r>
                <a:rPr lang="en-AU" sz="1200" dirty="0" smtClean="0"/>
                <a:t> cold</a:t>
              </a:r>
              <a:endParaRPr lang="en-AU" sz="1200" dirty="0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162762" y="825692"/>
              <a:ext cx="846129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smow</a:t>
              </a:r>
              <a:endParaRPr lang="en-AU" sz="1200" dirty="0"/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987193" y="1419166"/>
              <a:ext cx="8654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Recon cold</a:t>
              </a:r>
              <a:endParaRPr lang="en-AU" sz="1200" dirty="0"/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4504676" y="817554"/>
              <a:ext cx="1087285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seaice</a:t>
              </a:r>
              <a:r>
                <a:rPr lang="en-AU" sz="1200" dirty="0" smtClean="0"/>
                <a:t>/</a:t>
              </a:r>
              <a:r>
                <a:rPr lang="en-AU" sz="1200" dirty="0" err="1" smtClean="0"/>
                <a:t>sst</a:t>
              </a:r>
              <a:endParaRPr lang="en-AU" sz="1200" dirty="0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3937120" y="260648"/>
              <a:ext cx="853054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cold</a:t>
              </a:r>
              <a:endParaRPr lang="en-AU" sz="1200" dirty="0"/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4952528" y="275276"/>
              <a:ext cx="892680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ostia</a:t>
              </a:r>
              <a:endParaRPr lang="en-AU" sz="1200" dirty="0"/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7236295" y="2878186"/>
              <a:ext cx="729687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</a:t>
              </a:r>
              <a:endParaRPr lang="en-AU" sz="1200" dirty="0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603531" y="3512041"/>
              <a:ext cx="1421608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screen</a:t>
              </a:r>
              <a:endParaRPr lang="en-AU" sz="1200" dirty="0"/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4571995" y="4155845"/>
              <a:ext cx="128740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n216</a:t>
              </a:r>
              <a:endParaRPr lang="en-AU" sz="1200" dirty="0"/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744284" y="3513222"/>
              <a:ext cx="13258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n108</a:t>
              </a:r>
              <a:endParaRPr lang="en-AU" sz="1200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5373255" y="4715623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n216</a:t>
              </a:r>
              <a:endParaRPr lang="en-AU" sz="1200" dirty="0"/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6012160" y="4153576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n108</a:t>
              </a:r>
              <a:endParaRPr lang="en-AU" sz="1200" dirty="0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2875698" y="2774275"/>
              <a:ext cx="11764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 screen</a:t>
              </a:r>
              <a:endParaRPr lang="en-AU" sz="12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5491522" y="3016686"/>
              <a:ext cx="1292470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BUFR to ODB</a:t>
              </a:r>
              <a:endParaRPr lang="en-AU" sz="12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6080400" y="3512040"/>
              <a:ext cx="950004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</a:t>
              </a:r>
              <a:endParaRPr lang="en-AU" sz="1200" dirty="0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986560" y="2583128"/>
              <a:ext cx="78175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Get BUFR</a:t>
              </a:r>
              <a:endParaRPr lang="en-AU" sz="12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2067143" y="3509678"/>
              <a:ext cx="13967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 screen</a:t>
              </a:r>
              <a:endParaRPr lang="en-AU" sz="12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69442" y="4172034"/>
              <a:ext cx="135049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VAR anal screen</a:t>
              </a:r>
              <a:endParaRPr lang="en-AU" sz="14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227908" y="4802878"/>
              <a:ext cx="78098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EKF</a:t>
              </a:r>
              <a:endParaRPr lang="en-AU" sz="1400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690881" y="3497832"/>
              <a:ext cx="124412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UM JULES</a:t>
              </a:r>
              <a:endParaRPr lang="en-AU" sz="1400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34398" y="4166703"/>
              <a:ext cx="934743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JULES</a:t>
              </a:r>
              <a:endParaRPr lang="en-AU" sz="14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917542" y="2778843"/>
              <a:ext cx="128150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ASCAT EKF</a:t>
              </a:r>
              <a:endParaRPr lang="en-AU" sz="1400" dirty="0"/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070665" y="940665"/>
              <a:ext cx="86433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Build UM</a:t>
              </a:r>
              <a:endParaRPr lang="en-AU" sz="1400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828471" y="343206"/>
              <a:ext cx="123867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Prep build UM</a:t>
              </a:r>
              <a:endParaRPr lang="en-AU" sz="1400" dirty="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094698" y="2143889"/>
              <a:ext cx="101367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Install ostia</a:t>
              </a:r>
              <a:endParaRPr lang="en-AU" sz="1400" dirty="0"/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769655" y="5251300"/>
              <a:ext cx="74937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UM </a:t>
              </a:r>
              <a:r>
                <a:rPr lang="en-AU" sz="1400" dirty="0" err="1" smtClean="0"/>
                <a:t>fcst</a:t>
              </a:r>
              <a:endParaRPr lang="en-AU" sz="1400" dirty="0"/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5016135" y="6375729"/>
              <a:ext cx="829073" cy="307777"/>
            </a:xfrm>
            <a:prstGeom prst="rect">
              <a:avLst/>
            </a:prstGeom>
            <a:solidFill>
              <a:srgbClr val="00B0F0"/>
            </a:solidFill>
            <a:ln w="76200" cmpd="dbl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ARCHIVE</a:t>
              </a:r>
              <a:endParaRPr lang="en-AU" sz="1400" dirty="0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615035" y="6449516"/>
              <a:ext cx="11639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ODB to ODB2</a:t>
              </a:r>
              <a:endParaRPr lang="en-AU" sz="1400" dirty="0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6235869" y="5767368"/>
              <a:ext cx="146476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Process Analysis</a:t>
              </a:r>
              <a:br>
                <a:rPr lang="en-AU" sz="1400" dirty="0" smtClean="0"/>
              </a:br>
              <a:r>
                <a:rPr lang="en-AU" sz="1400" dirty="0" smtClean="0"/>
                <a:t>(</a:t>
              </a:r>
              <a:r>
                <a:rPr lang="en-AU" sz="1400" dirty="0" err="1" smtClean="0"/>
                <a:t>mergeback</a:t>
              </a:r>
              <a:r>
                <a:rPr lang="en-AU" sz="1400" dirty="0" smtClean="0"/>
                <a:t> ODB)</a:t>
              </a:r>
              <a:endParaRPr lang="en-AU" sz="1400" dirty="0"/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232777" y="6041033"/>
              <a:ext cx="473206" cy="307777"/>
            </a:xfrm>
            <a:prstGeom prst="rect">
              <a:avLst/>
            </a:prstGeom>
            <a:solidFill>
              <a:srgbClr val="00B0F0"/>
            </a:solidFill>
            <a:ln w="76200" cmpd="dbl"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VER</a:t>
              </a:r>
              <a:endParaRPr lang="en-AU" sz="1400" dirty="0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2112860" y="5982811"/>
              <a:ext cx="1655581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Cycle tasks as above</a:t>
              </a:r>
              <a:endParaRPr lang="en-AU" sz="1400" dirty="0"/>
            </a:p>
          </p:txBody>
        </p:sp>
        <p:cxnSp>
          <p:nvCxnSpPr>
            <p:cNvPr id="305" name="Straight Arrow Connector 304"/>
            <p:cNvCxnSpPr>
              <a:stCxn id="273" idx="2"/>
              <a:endCxn id="275" idx="0"/>
            </p:cNvCxnSpPr>
            <p:nvPr/>
          </p:nvCxnSpPr>
          <p:spPr>
            <a:xfrm>
              <a:off x="3150234" y="538375"/>
              <a:ext cx="435593" cy="2873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278" idx="2"/>
              <a:endCxn id="275" idx="0"/>
            </p:cNvCxnSpPr>
            <p:nvPr/>
          </p:nvCxnSpPr>
          <p:spPr>
            <a:xfrm flipH="1">
              <a:off x="3585827" y="537647"/>
              <a:ext cx="777820" cy="2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78" idx="2"/>
              <a:endCxn id="277" idx="0"/>
            </p:cNvCxnSpPr>
            <p:nvPr/>
          </p:nvCxnSpPr>
          <p:spPr>
            <a:xfrm>
              <a:off x="4363647" y="537647"/>
              <a:ext cx="684672" cy="27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279" idx="2"/>
              <a:endCxn id="277" idx="0"/>
            </p:cNvCxnSpPr>
            <p:nvPr/>
          </p:nvCxnSpPr>
          <p:spPr>
            <a:xfrm flipH="1">
              <a:off x="5048319" y="552275"/>
              <a:ext cx="350549" cy="265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>
              <a:stCxn id="275" idx="2"/>
              <a:endCxn id="276" idx="0"/>
            </p:cNvCxnSpPr>
            <p:nvPr/>
          </p:nvCxnSpPr>
          <p:spPr>
            <a:xfrm>
              <a:off x="3585827" y="1102691"/>
              <a:ext cx="834113" cy="316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>
              <a:stCxn id="277" idx="2"/>
              <a:endCxn id="276" idx="0"/>
            </p:cNvCxnSpPr>
            <p:nvPr/>
          </p:nvCxnSpPr>
          <p:spPr>
            <a:xfrm flipH="1">
              <a:off x="4419940" y="1094553"/>
              <a:ext cx="628379" cy="324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>
              <a:stCxn id="276" idx="2"/>
              <a:endCxn id="274" idx="0"/>
            </p:cNvCxnSpPr>
            <p:nvPr/>
          </p:nvCxnSpPr>
          <p:spPr>
            <a:xfrm>
              <a:off x="4419940" y="1696165"/>
              <a:ext cx="225349" cy="294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>
              <a:stCxn id="274" idx="2"/>
              <a:endCxn id="289" idx="0"/>
            </p:cNvCxnSpPr>
            <p:nvPr/>
          </p:nvCxnSpPr>
          <p:spPr>
            <a:xfrm>
              <a:off x="4645289" y="2267539"/>
              <a:ext cx="732147" cy="315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/>
            <p:cNvCxnSpPr>
              <a:stCxn id="274" idx="2"/>
              <a:endCxn id="280" idx="0"/>
            </p:cNvCxnSpPr>
            <p:nvPr/>
          </p:nvCxnSpPr>
          <p:spPr>
            <a:xfrm>
              <a:off x="4645289" y="2267539"/>
              <a:ext cx="2955850" cy="610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>
              <a:stCxn id="274" idx="2"/>
              <a:endCxn id="281" idx="0"/>
            </p:cNvCxnSpPr>
            <p:nvPr/>
          </p:nvCxnSpPr>
          <p:spPr>
            <a:xfrm flipH="1">
              <a:off x="4314335" y="2267539"/>
              <a:ext cx="330954" cy="124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/>
            <p:cNvCxnSpPr>
              <a:stCxn id="274" idx="2"/>
              <a:endCxn id="286" idx="0"/>
            </p:cNvCxnSpPr>
            <p:nvPr/>
          </p:nvCxnSpPr>
          <p:spPr>
            <a:xfrm flipH="1">
              <a:off x="3463936" y="2267539"/>
              <a:ext cx="1181353" cy="506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/>
            <p:cNvCxnSpPr>
              <a:stCxn id="274" idx="2"/>
              <a:endCxn id="295" idx="0"/>
            </p:cNvCxnSpPr>
            <p:nvPr/>
          </p:nvCxnSpPr>
          <p:spPr>
            <a:xfrm flipH="1">
              <a:off x="1558295" y="2267539"/>
              <a:ext cx="3086994" cy="51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Freeform 316"/>
            <p:cNvSpPr/>
            <p:nvPr/>
          </p:nvSpPr>
          <p:spPr>
            <a:xfrm>
              <a:off x="4645289" y="2267540"/>
              <a:ext cx="3815143" cy="1245682"/>
            </a:xfrm>
            <a:custGeom>
              <a:avLst/>
              <a:gdLst>
                <a:gd name="connsiteX0" fmla="*/ 0 w 3699205"/>
                <a:gd name="connsiteY0" fmla="*/ 0 h 1087655"/>
                <a:gd name="connsiteX1" fmla="*/ 3214838 w 3699205"/>
                <a:gd name="connsiteY1" fmla="*/ 105878 h 1087655"/>
                <a:gd name="connsiteX2" fmla="*/ 3628724 w 3699205"/>
                <a:gd name="connsiteY2" fmla="*/ 1087655 h 1087655"/>
                <a:gd name="connsiteX0" fmla="*/ 0 w 3646606"/>
                <a:gd name="connsiteY0" fmla="*/ 0 h 1087655"/>
                <a:gd name="connsiteX1" fmla="*/ 2829827 w 3646606"/>
                <a:gd name="connsiteY1" fmla="*/ 67377 h 1087655"/>
                <a:gd name="connsiteX2" fmla="*/ 3628724 w 3646606"/>
                <a:gd name="connsiteY2" fmla="*/ 1087655 h 1087655"/>
                <a:gd name="connsiteX0" fmla="*/ 0 w 3647031"/>
                <a:gd name="connsiteY0" fmla="*/ 0 h 1087655"/>
                <a:gd name="connsiteX1" fmla="*/ 2839452 w 3647031"/>
                <a:gd name="connsiteY1" fmla="*/ 115504 h 1087655"/>
                <a:gd name="connsiteX2" fmla="*/ 3628724 w 3647031"/>
                <a:gd name="connsiteY2" fmla="*/ 1087655 h 1087655"/>
                <a:gd name="connsiteX0" fmla="*/ 0 w 3679585"/>
                <a:gd name="connsiteY0" fmla="*/ 0 h 1087655"/>
                <a:gd name="connsiteX1" fmla="*/ 2839452 w 3679585"/>
                <a:gd name="connsiteY1" fmla="*/ 115504 h 1087655"/>
                <a:gd name="connsiteX2" fmla="*/ 3628724 w 3679585"/>
                <a:gd name="connsiteY2" fmla="*/ 1087655 h 1087655"/>
                <a:gd name="connsiteX0" fmla="*/ 0 w 3646045"/>
                <a:gd name="connsiteY0" fmla="*/ 0 h 1087655"/>
                <a:gd name="connsiteX1" fmla="*/ 2839452 w 3646045"/>
                <a:gd name="connsiteY1" fmla="*/ 115504 h 1087655"/>
                <a:gd name="connsiteX2" fmla="*/ 3628724 w 3646045"/>
                <a:gd name="connsiteY2" fmla="*/ 1087655 h 1087655"/>
                <a:gd name="connsiteX0" fmla="*/ 0 w 3640475"/>
                <a:gd name="connsiteY0" fmla="*/ 0 h 1087655"/>
                <a:gd name="connsiteX1" fmla="*/ 2839452 w 3640475"/>
                <a:gd name="connsiteY1" fmla="*/ 115504 h 1087655"/>
                <a:gd name="connsiteX2" fmla="*/ 3628724 w 3640475"/>
                <a:gd name="connsiteY2" fmla="*/ 1087655 h 10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0475" h="1087655">
                  <a:moveTo>
                    <a:pt x="0" y="0"/>
                  </a:moveTo>
                  <a:cubicBezTo>
                    <a:pt x="946484" y="38501"/>
                    <a:pt x="2460858" y="-9624"/>
                    <a:pt x="2839452" y="115504"/>
                  </a:cubicBezTo>
                  <a:cubicBezTo>
                    <a:pt x="3218046" y="240632"/>
                    <a:pt x="3724174" y="687404"/>
                    <a:pt x="3628724" y="10876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8" name="Straight Arrow Connector 317"/>
            <p:cNvCxnSpPr>
              <a:stCxn id="289" idx="2"/>
              <a:endCxn id="287" idx="0"/>
            </p:cNvCxnSpPr>
            <p:nvPr/>
          </p:nvCxnSpPr>
          <p:spPr>
            <a:xfrm>
              <a:off x="5377436" y="2860127"/>
              <a:ext cx="760321" cy="156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/>
            <p:cNvCxnSpPr>
              <a:stCxn id="287" idx="2"/>
              <a:endCxn id="288" idx="0"/>
            </p:cNvCxnSpPr>
            <p:nvPr/>
          </p:nvCxnSpPr>
          <p:spPr>
            <a:xfrm>
              <a:off x="6137757" y="3293685"/>
              <a:ext cx="417645" cy="218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/>
            <p:cNvCxnSpPr>
              <a:endCxn id="285" idx="0"/>
            </p:cNvCxnSpPr>
            <p:nvPr/>
          </p:nvCxnSpPr>
          <p:spPr>
            <a:xfrm flipH="1">
              <a:off x="6555322" y="3789040"/>
              <a:ext cx="80" cy="364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/>
            <p:cNvCxnSpPr>
              <a:stCxn id="283" idx="2"/>
              <a:endCxn id="285" idx="0"/>
            </p:cNvCxnSpPr>
            <p:nvPr/>
          </p:nvCxnSpPr>
          <p:spPr>
            <a:xfrm flipH="1">
              <a:off x="6555322" y="3790221"/>
              <a:ext cx="1851900" cy="363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/>
            <p:cNvCxnSpPr>
              <a:stCxn id="285" idx="2"/>
              <a:endCxn id="284" idx="0"/>
            </p:cNvCxnSpPr>
            <p:nvPr/>
          </p:nvCxnSpPr>
          <p:spPr>
            <a:xfrm flipH="1">
              <a:off x="5916417" y="4430575"/>
              <a:ext cx="638905" cy="285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/>
            <p:cNvCxnSpPr>
              <a:stCxn id="282" idx="2"/>
              <a:endCxn id="284" idx="0"/>
            </p:cNvCxnSpPr>
            <p:nvPr/>
          </p:nvCxnSpPr>
          <p:spPr>
            <a:xfrm>
              <a:off x="5215697" y="4432844"/>
              <a:ext cx="700720" cy="282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>
              <a:stCxn id="317" idx="0"/>
              <a:endCxn id="282" idx="0"/>
            </p:cNvCxnSpPr>
            <p:nvPr/>
          </p:nvCxnSpPr>
          <p:spPr>
            <a:xfrm>
              <a:off x="4645289" y="2267540"/>
              <a:ext cx="570408" cy="18883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>
              <a:stCxn id="281" idx="2"/>
              <a:endCxn id="291" idx="0"/>
            </p:cNvCxnSpPr>
            <p:nvPr/>
          </p:nvCxnSpPr>
          <p:spPr>
            <a:xfrm flipH="1">
              <a:off x="3744691" y="3789040"/>
              <a:ext cx="569644" cy="382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endCxn id="292" idx="0"/>
            </p:cNvCxnSpPr>
            <p:nvPr/>
          </p:nvCxnSpPr>
          <p:spPr>
            <a:xfrm flipH="1">
              <a:off x="3618400" y="4474480"/>
              <a:ext cx="126291" cy="32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>
              <a:endCxn id="291" idx="0"/>
            </p:cNvCxnSpPr>
            <p:nvPr/>
          </p:nvCxnSpPr>
          <p:spPr>
            <a:xfrm>
              <a:off x="2765539" y="3786677"/>
              <a:ext cx="979152" cy="38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>
              <a:stCxn id="286" idx="2"/>
              <a:endCxn id="290" idx="0"/>
            </p:cNvCxnSpPr>
            <p:nvPr/>
          </p:nvCxnSpPr>
          <p:spPr>
            <a:xfrm flipH="1">
              <a:off x="2765540" y="3051274"/>
              <a:ext cx="698396" cy="458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295" idx="2"/>
              <a:endCxn id="293" idx="0"/>
            </p:cNvCxnSpPr>
            <p:nvPr/>
          </p:nvCxnSpPr>
          <p:spPr>
            <a:xfrm flipH="1">
              <a:off x="1312943" y="3086620"/>
              <a:ext cx="245352" cy="41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>
              <a:stCxn id="293" idx="2"/>
              <a:endCxn id="294" idx="0"/>
            </p:cNvCxnSpPr>
            <p:nvPr/>
          </p:nvCxnSpPr>
          <p:spPr>
            <a:xfrm>
              <a:off x="1312943" y="3805609"/>
              <a:ext cx="488827" cy="36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>
              <a:stCxn id="297" idx="2"/>
              <a:endCxn id="296" idx="0"/>
            </p:cNvCxnSpPr>
            <p:nvPr/>
          </p:nvCxnSpPr>
          <p:spPr>
            <a:xfrm>
              <a:off x="1447807" y="650983"/>
              <a:ext cx="55028" cy="289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296" idx="2"/>
              <a:endCxn id="298" idx="0"/>
            </p:cNvCxnSpPr>
            <p:nvPr/>
          </p:nvCxnSpPr>
          <p:spPr>
            <a:xfrm>
              <a:off x="1502835" y="1248442"/>
              <a:ext cx="98701" cy="895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>
              <a:stCxn id="298" idx="2"/>
              <a:endCxn id="295" idx="0"/>
            </p:cNvCxnSpPr>
            <p:nvPr/>
          </p:nvCxnSpPr>
          <p:spPr>
            <a:xfrm flipH="1">
              <a:off x="1558295" y="2451666"/>
              <a:ext cx="43241" cy="3271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>
              <a:endCxn id="292" idx="1"/>
            </p:cNvCxnSpPr>
            <p:nvPr/>
          </p:nvCxnSpPr>
          <p:spPr>
            <a:xfrm>
              <a:off x="1896598" y="4474480"/>
              <a:ext cx="1331310" cy="482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>
              <a:stCxn id="292" idx="3"/>
              <a:endCxn id="299" idx="1"/>
            </p:cNvCxnSpPr>
            <p:nvPr/>
          </p:nvCxnSpPr>
          <p:spPr>
            <a:xfrm>
              <a:off x="4008891" y="4956767"/>
              <a:ext cx="760764" cy="448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284" idx="2"/>
              <a:endCxn id="299" idx="0"/>
            </p:cNvCxnSpPr>
            <p:nvPr/>
          </p:nvCxnSpPr>
          <p:spPr>
            <a:xfrm flipH="1">
              <a:off x="5144341" y="4992622"/>
              <a:ext cx="772076" cy="258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>
              <a:stCxn id="299" idx="2"/>
              <a:endCxn id="300" idx="0"/>
            </p:cNvCxnSpPr>
            <p:nvPr/>
          </p:nvCxnSpPr>
          <p:spPr>
            <a:xfrm>
              <a:off x="5144341" y="5559077"/>
              <a:ext cx="286331" cy="816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Arrow Connector 337"/>
            <p:cNvCxnSpPr>
              <a:stCxn id="299" idx="2"/>
              <a:endCxn id="304" idx="0"/>
            </p:cNvCxnSpPr>
            <p:nvPr/>
          </p:nvCxnSpPr>
          <p:spPr>
            <a:xfrm flipH="1">
              <a:off x="2940651" y="5559077"/>
              <a:ext cx="2203690" cy="423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299" idx="2"/>
              <a:endCxn id="303" idx="0"/>
            </p:cNvCxnSpPr>
            <p:nvPr/>
          </p:nvCxnSpPr>
          <p:spPr>
            <a:xfrm flipH="1">
              <a:off x="4469380" y="5559077"/>
              <a:ext cx="674961" cy="481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Arrow Connector 339"/>
            <p:cNvCxnSpPr>
              <a:stCxn id="299" idx="2"/>
              <a:endCxn id="302" idx="0"/>
            </p:cNvCxnSpPr>
            <p:nvPr/>
          </p:nvCxnSpPr>
          <p:spPr>
            <a:xfrm>
              <a:off x="5144341" y="5559077"/>
              <a:ext cx="1823908" cy="208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/>
            <p:cNvCxnSpPr>
              <a:stCxn id="302" idx="2"/>
              <a:endCxn id="301" idx="0"/>
            </p:cNvCxnSpPr>
            <p:nvPr/>
          </p:nvCxnSpPr>
          <p:spPr>
            <a:xfrm>
              <a:off x="6968249" y="6290588"/>
              <a:ext cx="228773" cy="15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301" idx="1"/>
              <a:endCxn id="300" idx="3"/>
            </p:cNvCxnSpPr>
            <p:nvPr/>
          </p:nvCxnSpPr>
          <p:spPr>
            <a:xfrm flipH="1" flipV="1">
              <a:off x="5845208" y="6529618"/>
              <a:ext cx="769827" cy="73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>
              <a:stCxn id="280" idx="2"/>
              <a:endCxn id="288" idx="0"/>
            </p:cNvCxnSpPr>
            <p:nvPr/>
          </p:nvCxnSpPr>
          <p:spPr>
            <a:xfrm flipH="1">
              <a:off x="6555402" y="3155185"/>
              <a:ext cx="1045737" cy="356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>
              <a:stCxn id="289" idx="2"/>
              <a:endCxn id="290" idx="0"/>
            </p:cNvCxnSpPr>
            <p:nvPr/>
          </p:nvCxnSpPr>
          <p:spPr>
            <a:xfrm flipH="1">
              <a:off x="2765540" y="2860127"/>
              <a:ext cx="2611896" cy="649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43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Overview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Only running update suite to start with</a:t>
            </a:r>
          </a:p>
          <a:p>
            <a:r>
              <a:rPr lang="en-AU" dirty="0" smtClean="0"/>
              <a:t>Primary suite u-aa116 developed by everyone</a:t>
            </a:r>
          </a:p>
          <a:p>
            <a:r>
              <a:rPr lang="en-AU" dirty="0" smtClean="0"/>
              <a:t>Based on PS36 prototype mi-ae510 (at u-aa115)</a:t>
            </a:r>
          </a:p>
          <a:p>
            <a:r>
              <a:rPr lang="en-AU" dirty="0" smtClean="0"/>
              <a:t>OPS/VAR/Surf 32 </a:t>
            </a:r>
          </a:p>
          <a:p>
            <a:pPr lvl="1"/>
            <a:r>
              <a:rPr lang="en-AU" dirty="0" smtClean="0"/>
              <a:t>VAR from trunk (@112 or later) </a:t>
            </a:r>
          </a:p>
          <a:p>
            <a:pPr lvl="1"/>
            <a:r>
              <a:rPr lang="en-AU" dirty="0" smtClean="0"/>
              <a:t>OPS from Xiao's branch for now</a:t>
            </a:r>
          </a:p>
          <a:p>
            <a:pPr lvl="1"/>
            <a:r>
              <a:rPr lang="en-AU" dirty="0" smtClean="0"/>
              <a:t>Surf patched version from Imtiaz</a:t>
            </a:r>
          </a:p>
          <a:p>
            <a:r>
              <a:rPr lang="en-AU" dirty="0" smtClean="0"/>
              <a:t>UM 10.1</a:t>
            </a:r>
          </a:p>
        </p:txBody>
      </p:sp>
    </p:spTree>
    <p:extLst>
      <p:ext uri="{BB962C8B-B14F-4D97-AF65-F5344CB8AC3E}">
        <p14:creationId xmlns:p14="http://schemas.microsoft.com/office/powerpoint/2010/main" val="18961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Common Development approach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48" y="69269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700" dirty="0" smtClean="0"/>
              <a:t>From </a:t>
            </a:r>
            <a:r>
              <a:rPr lang="en-AU" sz="1700" dirty="0" err="1" smtClean="0"/>
              <a:t>rosie</a:t>
            </a:r>
            <a:r>
              <a:rPr lang="en-AU" sz="1700" dirty="0" smtClean="0"/>
              <a:t> go:</a:t>
            </a:r>
          </a:p>
          <a:p>
            <a:pPr marL="0" indent="0">
              <a:buNone/>
            </a:pPr>
            <a:r>
              <a:rPr lang="en-AU" sz="1700" dirty="0" smtClean="0"/>
              <a:t>1) Checkout suite </a:t>
            </a:r>
            <a:r>
              <a:rPr lang="en-AU" sz="1700" dirty="0" smtClean="0">
                <a:sym typeface="Wingdings" panose="05000000000000000000" pitchFamily="2" charset="2"/>
              </a:rPr>
              <a:t> to create your local working copy of u-aa116</a:t>
            </a:r>
            <a:endParaRPr lang="en-AU" sz="1700" dirty="0" smtClean="0"/>
          </a:p>
          <a:p>
            <a:pPr marL="0" indent="0">
              <a:buNone/>
            </a:pPr>
            <a:r>
              <a:rPr lang="en-AU" sz="1700" dirty="0" smtClean="0"/>
              <a:t>2) Copy Suite </a:t>
            </a:r>
            <a:r>
              <a:rPr lang="en-AU" sz="1700" dirty="0" smtClean="0">
                <a:sym typeface="Wingdings" panose="05000000000000000000" pitchFamily="2" charset="2"/>
              </a:rPr>
              <a:t> to create your suite (new trunk under share repository + local working copy), e.g. u-</a:t>
            </a:r>
            <a:r>
              <a:rPr lang="en-AU" sz="1700" dirty="0" err="1" smtClean="0">
                <a:sym typeface="Wingdings" panose="05000000000000000000" pitchFamily="2" charset="2"/>
              </a:rPr>
              <a:t>aaNNN</a:t>
            </a:r>
            <a:endParaRPr lang="en-AU" sz="17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AU" sz="1700" dirty="0" smtClean="0"/>
          </a:p>
          <a:p>
            <a:pPr marL="0" indent="0">
              <a:buNone/>
            </a:pPr>
            <a:r>
              <a:rPr lang="en-AU" sz="1800" dirty="0"/>
              <a:t>The </a:t>
            </a:r>
            <a:r>
              <a:rPr lang="en-AU" sz="1800" dirty="0" smtClean="0"/>
              <a:t>approach can </a:t>
            </a:r>
            <a:r>
              <a:rPr lang="en-AU" sz="1800" dirty="0"/>
              <a:t>be simplified as </a:t>
            </a:r>
            <a:r>
              <a:rPr lang="en-AU" sz="1800" dirty="0" smtClean="0"/>
              <a:t>follows:</a:t>
            </a:r>
            <a:endParaRPr lang="en-AU" sz="1800" dirty="0"/>
          </a:p>
          <a:p>
            <a:r>
              <a:rPr lang="en-AU" sz="1700" dirty="0" smtClean="0"/>
              <a:t>Development and testing within your suite (</a:t>
            </a:r>
            <a:r>
              <a:rPr lang="en-AU" sz="1700" dirty="0" smtClean="0">
                <a:sym typeface="Wingdings" panose="05000000000000000000" pitchFamily="2" charset="2"/>
              </a:rPr>
              <a:t>u-</a:t>
            </a:r>
            <a:r>
              <a:rPr lang="en-AU" sz="1700" dirty="0" err="1" smtClean="0">
                <a:sym typeface="Wingdings" panose="05000000000000000000" pitchFamily="2" charset="2"/>
              </a:rPr>
              <a:t>aaNNN</a:t>
            </a:r>
            <a:r>
              <a:rPr lang="en-AU" sz="1700" dirty="0" smtClean="0">
                <a:sym typeface="Wingdings" panose="05000000000000000000" pitchFamily="2" charset="2"/>
              </a:rPr>
              <a:t>)</a:t>
            </a:r>
            <a:endParaRPr lang="en-AU" sz="1700" dirty="0">
              <a:sym typeface="Wingdings" panose="05000000000000000000" pitchFamily="2" charset="2"/>
            </a:endParaRPr>
          </a:p>
          <a:p>
            <a:r>
              <a:rPr lang="en-AU" sz="1700" dirty="0" smtClean="0"/>
              <a:t>Discuss/Review/Approval of changes in your </a:t>
            </a:r>
            <a:r>
              <a:rPr lang="en-AU" sz="1700" dirty="0"/>
              <a:t>suite (</a:t>
            </a:r>
            <a:r>
              <a:rPr lang="en-AU" sz="1700" dirty="0">
                <a:sym typeface="Wingdings" panose="05000000000000000000" pitchFamily="2" charset="2"/>
              </a:rPr>
              <a:t>u-</a:t>
            </a:r>
            <a:r>
              <a:rPr lang="en-AU" sz="1700" dirty="0" err="1">
                <a:sym typeface="Wingdings" panose="05000000000000000000" pitchFamily="2" charset="2"/>
              </a:rPr>
              <a:t>aaNNN</a:t>
            </a:r>
            <a:r>
              <a:rPr lang="en-AU" sz="1700" dirty="0" smtClean="0">
                <a:sym typeface="Wingdings" panose="05000000000000000000" pitchFamily="2" charset="2"/>
              </a:rPr>
              <a:t>) with other team members</a:t>
            </a:r>
          </a:p>
          <a:p>
            <a:r>
              <a:rPr lang="en-AU" sz="1700" dirty="0" smtClean="0">
                <a:sym typeface="Wingdings" panose="05000000000000000000" pitchFamily="2" charset="2"/>
              </a:rPr>
              <a:t>Commit changes back </a:t>
            </a:r>
            <a:r>
              <a:rPr lang="en-AU" sz="1700" dirty="0">
                <a:sym typeface="Wingdings" panose="05000000000000000000" pitchFamily="2" charset="2"/>
              </a:rPr>
              <a:t>to </a:t>
            </a:r>
            <a:r>
              <a:rPr lang="en-AU" sz="1700" dirty="0" smtClean="0">
                <a:sym typeface="Wingdings" panose="05000000000000000000" pitchFamily="2" charset="2"/>
              </a:rPr>
              <a:t>u-aa116 and notify other member that an update of the control suite is available</a:t>
            </a:r>
          </a:p>
          <a:p>
            <a:pPr marL="0" indent="0">
              <a:buNone/>
            </a:pPr>
            <a:r>
              <a:rPr lang="en-AU" sz="1800" dirty="0" smtClean="0"/>
              <a:t>At any time of the development phase:</a:t>
            </a:r>
            <a:endParaRPr lang="en-AU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7544" y="4304770"/>
            <a:ext cx="547260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2160" y="4077072"/>
            <a:ext cx="24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</a:t>
            </a:r>
            <a:r>
              <a:rPr lang="en-AU" dirty="0" smtClean="0"/>
              <a:t>-aa116 (trunk, control)</a:t>
            </a:r>
            <a:endParaRPr lang="en-AU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79712" y="5816938"/>
            <a:ext cx="518457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36296" y="559162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u-</a:t>
            </a:r>
            <a:r>
              <a:rPr lang="en-AU" dirty="0" err="1" smtClean="0">
                <a:solidFill>
                  <a:srgbClr val="FF0000"/>
                </a:solidFill>
              </a:rPr>
              <a:t>aaXXX</a:t>
            </a:r>
            <a:r>
              <a:rPr lang="en-AU" dirty="0" smtClean="0">
                <a:solidFill>
                  <a:srgbClr val="FF0000"/>
                </a:solidFill>
              </a:rPr>
              <a:t> (trunk)</a:t>
            </a:r>
            <a:endParaRPr lang="en-AU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08104" y="4448786"/>
            <a:ext cx="0" cy="1274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615601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ym typeface="Wingdings" panose="05000000000000000000" pitchFamily="2" charset="2"/>
              </a:rPr>
              <a:t>All testing done considering 1 </a:t>
            </a:r>
            <a:r>
              <a:rPr lang="en-AU" dirty="0" err="1" smtClean="0">
                <a:sym typeface="Wingdings" panose="05000000000000000000" pitchFamily="2" charset="2"/>
              </a:rPr>
              <a:t>basedate</a:t>
            </a:r>
            <a:r>
              <a:rPr lang="en-AU" dirty="0" smtClean="0">
                <a:sym typeface="Wingdings" panose="05000000000000000000" pitchFamily="2" charset="2"/>
              </a:rPr>
              <a:t> (YYYYMMDDHH) as a fixed reference (</a:t>
            </a:r>
            <a:r>
              <a:rPr lang="en-AU" dirty="0" err="1" smtClean="0">
                <a:sym typeface="Wingdings" panose="05000000000000000000" pitchFamily="2" charset="2"/>
              </a:rPr>
              <a:t>install_cold</a:t>
            </a:r>
            <a:r>
              <a:rPr lang="en-AU" dirty="0" smtClean="0">
                <a:sym typeface="Wingdings" panose="05000000000000000000" pitchFamily="2" charset="2"/>
              </a:rPr>
              <a:t>) to run 1 full assimilation  cycle (OPS/VAR/SURF/UM)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03848" y="4448786"/>
            <a:ext cx="0" cy="1274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195736" y="4448786"/>
            <a:ext cx="0" cy="1234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47864" y="4448786"/>
            <a:ext cx="201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"</a:t>
            </a:r>
            <a:r>
              <a:rPr lang="en-AU" dirty="0" err="1" smtClean="0"/>
              <a:t>svn</a:t>
            </a:r>
            <a:r>
              <a:rPr lang="en-AU" dirty="0" smtClean="0"/>
              <a:t> merge" to bring changes from other developers into your suite</a:t>
            </a:r>
            <a:endParaRPr lang="en-AU" dirty="0"/>
          </a:p>
        </p:txBody>
      </p:sp>
      <p:sp>
        <p:nvSpPr>
          <p:cNvPr id="24" name="TextBox 23"/>
          <p:cNvSpPr txBox="1"/>
          <p:nvPr/>
        </p:nvSpPr>
        <p:spPr>
          <a:xfrm>
            <a:off x="251520" y="4448786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"</a:t>
            </a:r>
            <a:r>
              <a:rPr lang="en-AU" dirty="0" err="1" smtClean="0"/>
              <a:t>svn</a:t>
            </a:r>
            <a:r>
              <a:rPr lang="en-AU" dirty="0" smtClean="0"/>
              <a:t> merge" to bring your changes into the control suite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90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Suite-level changes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smtClean="0"/>
              <a:t>Use a site variable "</a:t>
            </a:r>
            <a:r>
              <a:rPr lang="en-AU" dirty="0" err="1" smtClean="0"/>
              <a:t>bom</a:t>
            </a:r>
            <a:r>
              <a:rPr lang="en-AU" dirty="0" smtClean="0"/>
              <a:t>" to identify local changes</a:t>
            </a:r>
          </a:p>
          <a:p>
            <a:r>
              <a:rPr lang="en-AU" dirty="0" smtClean="0"/>
              <a:t>In suite*</a:t>
            </a:r>
            <a:r>
              <a:rPr lang="en-AU" dirty="0" err="1" smtClean="0"/>
              <a:t>rc</a:t>
            </a:r>
            <a:r>
              <a:rPr lang="en-AU" dirty="0" smtClean="0"/>
              <a:t>, insert extra </a:t>
            </a:r>
            <a:r>
              <a:rPr lang="en-AU" dirty="0" err="1" smtClean="0"/>
              <a:t>bufr</a:t>
            </a:r>
            <a:r>
              <a:rPr lang="en-AU" dirty="0" smtClean="0"/>
              <a:t> tasks (get </a:t>
            </a:r>
            <a:r>
              <a:rPr lang="en-AU" dirty="0" err="1" smtClean="0"/>
              <a:t>bufr</a:t>
            </a:r>
            <a:r>
              <a:rPr lang="en-AU" dirty="0" smtClean="0"/>
              <a:t>, bufr2odb replacing metdb2odb) via if </a:t>
            </a:r>
            <a:r>
              <a:rPr lang="en-AU" dirty="0"/>
              <a:t>{</a:t>
            </a:r>
            <a:r>
              <a:rPr lang="en-AU" dirty="0" smtClean="0"/>
              <a:t>site} clause</a:t>
            </a:r>
          </a:p>
          <a:p>
            <a:r>
              <a:rPr lang="en-AU" dirty="0" smtClean="0"/>
              <a:t>Create new apps with suffix "_</a:t>
            </a:r>
            <a:r>
              <a:rPr lang="en-AU" dirty="0" err="1" smtClean="0"/>
              <a:t>bom</a:t>
            </a:r>
            <a:r>
              <a:rPr lang="en-AU" dirty="0" smtClean="0"/>
              <a:t>" for any tasks with changes</a:t>
            </a:r>
          </a:p>
          <a:p>
            <a:r>
              <a:rPr lang="en-AU" dirty="0" smtClean="0"/>
              <a:t>Comment out UK computing directives, add in PBS directives.</a:t>
            </a:r>
          </a:p>
          <a:p>
            <a:r>
              <a:rPr lang="en-AU" dirty="0" smtClean="0"/>
              <a:t>Add pre-scripting (modules etc.) to set up UM runtime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26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/>
          <p:cNvGrpSpPr/>
          <p:nvPr/>
        </p:nvGrpSpPr>
        <p:grpSpPr>
          <a:xfrm>
            <a:off x="690881" y="260648"/>
            <a:ext cx="8379279" cy="6496645"/>
            <a:chOff x="690881" y="260648"/>
            <a:chExt cx="8379279" cy="6496645"/>
          </a:xfrm>
        </p:grpSpPr>
        <p:sp>
          <p:nvSpPr>
            <p:cNvPr id="153" name="TextBox 152"/>
            <p:cNvSpPr txBox="1"/>
            <p:nvPr/>
          </p:nvSpPr>
          <p:spPr>
            <a:xfrm>
              <a:off x="2555776" y="261376"/>
              <a:ext cx="1188915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start data</a:t>
              </a:r>
              <a:endParaRPr lang="en-AU" sz="12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4161823" y="1990540"/>
              <a:ext cx="966931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</a:t>
              </a:r>
              <a:r>
                <a:rPr lang="en-AU" sz="1200" dirty="0" err="1" smtClean="0"/>
                <a:t>fcst</a:t>
              </a:r>
              <a:r>
                <a:rPr lang="en-AU" sz="1200" dirty="0" smtClean="0"/>
                <a:t> cold</a:t>
              </a:r>
              <a:endParaRPr lang="en-AU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3162762" y="825692"/>
              <a:ext cx="846129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smow</a:t>
              </a:r>
              <a:endParaRPr lang="en-AU" sz="12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87193" y="1419166"/>
              <a:ext cx="8654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Recon cold</a:t>
              </a:r>
              <a:endParaRPr lang="en-AU" sz="12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504676" y="817554"/>
              <a:ext cx="1087285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seaice</a:t>
              </a:r>
              <a:r>
                <a:rPr lang="en-AU" sz="1200" dirty="0" smtClean="0"/>
                <a:t>/</a:t>
              </a:r>
              <a:r>
                <a:rPr lang="en-AU" sz="1200" dirty="0" err="1" smtClean="0"/>
                <a:t>sst</a:t>
              </a:r>
              <a:endParaRPr lang="en-AU" sz="12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937120" y="260648"/>
              <a:ext cx="853054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cold</a:t>
              </a:r>
              <a:endParaRPr lang="en-AU" sz="1200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952528" y="275276"/>
              <a:ext cx="892680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ostia</a:t>
              </a:r>
              <a:endParaRPr lang="en-AU" sz="1200" dirty="0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7236295" y="2878186"/>
              <a:ext cx="729687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</a:t>
              </a:r>
              <a:endParaRPr lang="en-AU" sz="1200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603531" y="3512041"/>
              <a:ext cx="1421608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screen</a:t>
              </a:r>
              <a:endParaRPr lang="en-AU" sz="12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4571995" y="4155845"/>
              <a:ext cx="128740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n216</a:t>
              </a:r>
              <a:endParaRPr lang="en-AU" sz="12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744284" y="3513222"/>
              <a:ext cx="13258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n108</a:t>
              </a:r>
              <a:endParaRPr lang="en-AU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373255" y="4715623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n216</a:t>
              </a:r>
              <a:endParaRPr lang="en-AU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012160" y="4153576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n108</a:t>
              </a:r>
              <a:endParaRPr lang="en-AU" sz="1200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2875698" y="2774275"/>
              <a:ext cx="11764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 screen</a:t>
              </a:r>
              <a:endParaRPr lang="en-AU" sz="1200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491522" y="3016686"/>
              <a:ext cx="1292470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BUFR to ODB</a:t>
              </a:r>
              <a:endParaRPr lang="en-AU" sz="12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080400" y="3512040"/>
              <a:ext cx="950004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</a:t>
              </a:r>
              <a:endParaRPr lang="en-AU" sz="12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986560" y="2583128"/>
              <a:ext cx="78175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Get BUFR</a:t>
              </a:r>
              <a:endParaRPr lang="en-AU" sz="12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067143" y="3509678"/>
              <a:ext cx="13967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 screen</a:t>
              </a:r>
              <a:endParaRPr lang="en-AU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069442" y="4172034"/>
              <a:ext cx="135049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VAR anal screen</a:t>
              </a:r>
              <a:endParaRPr lang="en-AU" sz="1400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227908" y="4802878"/>
              <a:ext cx="78098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EKF</a:t>
              </a:r>
              <a:endParaRPr lang="en-AU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690881" y="3497832"/>
              <a:ext cx="124412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UM JULES</a:t>
              </a:r>
              <a:endParaRPr lang="en-AU" sz="14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334398" y="4166703"/>
              <a:ext cx="934743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JULES</a:t>
              </a:r>
              <a:endParaRPr lang="en-AU" sz="14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917542" y="2778843"/>
              <a:ext cx="128150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ASCAT EKF</a:t>
              </a:r>
              <a:endParaRPr lang="en-AU" sz="14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70665" y="940665"/>
              <a:ext cx="86433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Build UM</a:t>
              </a:r>
              <a:endParaRPr lang="en-AU" sz="14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28471" y="343206"/>
              <a:ext cx="123867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Prep build UM</a:t>
              </a:r>
              <a:endParaRPr lang="en-AU" sz="1400" dirty="0"/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94698" y="2143889"/>
              <a:ext cx="101367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Install ostia</a:t>
              </a:r>
              <a:endParaRPr lang="en-AU" sz="14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769655" y="5251300"/>
              <a:ext cx="74937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UM </a:t>
              </a:r>
              <a:r>
                <a:rPr lang="en-AU" sz="1400" dirty="0" err="1" smtClean="0"/>
                <a:t>fcst</a:t>
              </a:r>
              <a:endParaRPr lang="en-AU" sz="1400" dirty="0"/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016135" y="6375729"/>
              <a:ext cx="8290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ARCHIVE</a:t>
              </a:r>
              <a:endParaRPr lang="en-AU" sz="14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615035" y="6449516"/>
              <a:ext cx="11639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ODB to ODB2</a:t>
              </a:r>
              <a:endParaRPr lang="en-AU" sz="1400" dirty="0"/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235869" y="5767368"/>
              <a:ext cx="146476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Process Analysis</a:t>
              </a:r>
              <a:br>
                <a:rPr lang="en-AU" sz="1400" dirty="0" smtClean="0"/>
              </a:br>
              <a:r>
                <a:rPr lang="en-AU" sz="1400" dirty="0" smtClean="0"/>
                <a:t>(</a:t>
              </a:r>
              <a:r>
                <a:rPr lang="en-AU" sz="1400" dirty="0" err="1" smtClean="0"/>
                <a:t>mergeback</a:t>
              </a:r>
              <a:r>
                <a:rPr lang="en-AU" sz="1400" dirty="0" smtClean="0"/>
                <a:t> ODB)</a:t>
              </a:r>
              <a:endParaRPr lang="en-AU" sz="14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232777" y="6041033"/>
              <a:ext cx="47320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VER</a:t>
              </a:r>
              <a:endParaRPr lang="en-AU" sz="1400" dirty="0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112860" y="5982811"/>
              <a:ext cx="1655581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Cycle tasks as above</a:t>
              </a:r>
              <a:endParaRPr lang="en-AU" sz="1400" dirty="0"/>
            </a:p>
          </p:txBody>
        </p:sp>
        <p:cxnSp>
          <p:nvCxnSpPr>
            <p:cNvPr id="185" name="Straight Arrow Connector 184"/>
            <p:cNvCxnSpPr>
              <a:stCxn id="153" idx="2"/>
              <a:endCxn id="155" idx="0"/>
            </p:cNvCxnSpPr>
            <p:nvPr/>
          </p:nvCxnSpPr>
          <p:spPr>
            <a:xfrm>
              <a:off x="3150234" y="538375"/>
              <a:ext cx="435593" cy="2873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58" idx="2"/>
              <a:endCxn id="155" idx="0"/>
            </p:cNvCxnSpPr>
            <p:nvPr/>
          </p:nvCxnSpPr>
          <p:spPr>
            <a:xfrm flipH="1">
              <a:off x="3585827" y="537647"/>
              <a:ext cx="777820" cy="2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>
              <a:stCxn id="158" idx="2"/>
              <a:endCxn id="157" idx="0"/>
            </p:cNvCxnSpPr>
            <p:nvPr/>
          </p:nvCxnSpPr>
          <p:spPr>
            <a:xfrm>
              <a:off x="4363647" y="537647"/>
              <a:ext cx="684672" cy="27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>
              <a:stCxn id="159" idx="2"/>
              <a:endCxn id="157" idx="0"/>
            </p:cNvCxnSpPr>
            <p:nvPr/>
          </p:nvCxnSpPr>
          <p:spPr>
            <a:xfrm flipH="1">
              <a:off x="5048319" y="552275"/>
              <a:ext cx="350549" cy="265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>
              <a:stCxn id="155" idx="2"/>
              <a:endCxn id="156" idx="0"/>
            </p:cNvCxnSpPr>
            <p:nvPr/>
          </p:nvCxnSpPr>
          <p:spPr>
            <a:xfrm>
              <a:off x="3585827" y="1102691"/>
              <a:ext cx="834113" cy="316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57" idx="2"/>
              <a:endCxn id="156" idx="0"/>
            </p:cNvCxnSpPr>
            <p:nvPr/>
          </p:nvCxnSpPr>
          <p:spPr>
            <a:xfrm flipH="1">
              <a:off x="4419940" y="1094553"/>
              <a:ext cx="628379" cy="324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>
              <a:stCxn id="156" idx="2"/>
              <a:endCxn id="154" idx="0"/>
            </p:cNvCxnSpPr>
            <p:nvPr/>
          </p:nvCxnSpPr>
          <p:spPr>
            <a:xfrm>
              <a:off x="4419940" y="1696165"/>
              <a:ext cx="225349" cy="294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>
              <a:stCxn id="154" idx="2"/>
              <a:endCxn id="169" idx="0"/>
            </p:cNvCxnSpPr>
            <p:nvPr/>
          </p:nvCxnSpPr>
          <p:spPr>
            <a:xfrm>
              <a:off x="4645289" y="2267539"/>
              <a:ext cx="732147" cy="315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>
              <a:stCxn id="154" idx="2"/>
              <a:endCxn id="160" idx="0"/>
            </p:cNvCxnSpPr>
            <p:nvPr/>
          </p:nvCxnSpPr>
          <p:spPr>
            <a:xfrm>
              <a:off x="4645289" y="2267539"/>
              <a:ext cx="2955850" cy="610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54" idx="2"/>
              <a:endCxn id="161" idx="0"/>
            </p:cNvCxnSpPr>
            <p:nvPr/>
          </p:nvCxnSpPr>
          <p:spPr>
            <a:xfrm flipH="1">
              <a:off x="4314335" y="2267539"/>
              <a:ext cx="330954" cy="124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54" idx="2"/>
              <a:endCxn id="166" idx="0"/>
            </p:cNvCxnSpPr>
            <p:nvPr/>
          </p:nvCxnSpPr>
          <p:spPr>
            <a:xfrm flipH="1">
              <a:off x="3463936" y="2267539"/>
              <a:ext cx="1181353" cy="506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54" idx="2"/>
              <a:endCxn id="175" idx="0"/>
            </p:cNvCxnSpPr>
            <p:nvPr/>
          </p:nvCxnSpPr>
          <p:spPr>
            <a:xfrm flipH="1">
              <a:off x="1558295" y="2267539"/>
              <a:ext cx="3086994" cy="51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Freeform 196"/>
            <p:cNvSpPr/>
            <p:nvPr/>
          </p:nvSpPr>
          <p:spPr>
            <a:xfrm>
              <a:off x="4645289" y="2267540"/>
              <a:ext cx="3815143" cy="1245682"/>
            </a:xfrm>
            <a:custGeom>
              <a:avLst/>
              <a:gdLst>
                <a:gd name="connsiteX0" fmla="*/ 0 w 3699205"/>
                <a:gd name="connsiteY0" fmla="*/ 0 h 1087655"/>
                <a:gd name="connsiteX1" fmla="*/ 3214838 w 3699205"/>
                <a:gd name="connsiteY1" fmla="*/ 105878 h 1087655"/>
                <a:gd name="connsiteX2" fmla="*/ 3628724 w 3699205"/>
                <a:gd name="connsiteY2" fmla="*/ 1087655 h 1087655"/>
                <a:gd name="connsiteX0" fmla="*/ 0 w 3646606"/>
                <a:gd name="connsiteY0" fmla="*/ 0 h 1087655"/>
                <a:gd name="connsiteX1" fmla="*/ 2829827 w 3646606"/>
                <a:gd name="connsiteY1" fmla="*/ 67377 h 1087655"/>
                <a:gd name="connsiteX2" fmla="*/ 3628724 w 3646606"/>
                <a:gd name="connsiteY2" fmla="*/ 1087655 h 1087655"/>
                <a:gd name="connsiteX0" fmla="*/ 0 w 3647031"/>
                <a:gd name="connsiteY0" fmla="*/ 0 h 1087655"/>
                <a:gd name="connsiteX1" fmla="*/ 2839452 w 3647031"/>
                <a:gd name="connsiteY1" fmla="*/ 115504 h 1087655"/>
                <a:gd name="connsiteX2" fmla="*/ 3628724 w 3647031"/>
                <a:gd name="connsiteY2" fmla="*/ 1087655 h 1087655"/>
                <a:gd name="connsiteX0" fmla="*/ 0 w 3679585"/>
                <a:gd name="connsiteY0" fmla="*/ 0 h 1087655"/>
                <a:gd name="connsiteX1" fmla="*/ 2839452 w 3679585"/>
                <a:gd name="connsiteY1" fmla="*/ 115504 h 1087655"/>
                <a:gd name="connsiteX2" fmla="*/ 3628724 w 3679585"/>
                <a:gd name="connsiteY2" fmla="*/ 1087655 h 1087655"/>
                <a:gd name="connsiteX0" fmla="*/ 0 w 3646045"/>
                <a:gd name="connsiteY0" fmla="*/ 0 h 1087655"/>
                <a:gd name="connsiteX1" fmla="*/ 2839452 w 3646045"/>
                <a:gd name="connsiteY1" fmla="*/ 115504 h 1087655"/>
                <a:gd name="connsiteX2" fmla="*/ 3628724 w 3646045"/>
                <a:gd name="connsiteY2" fmla="*/ 1087655 h 1087655"/>
                <a:gd name="connsiteX0" fmla="*/ 0 w 3640475"/>
                <a:gd name="connsiteY0" fmla="*/ 0 h 1087655"/>
                <a:gd name="connsiteX1" fmla="*/ 2839452 w 3640475"/>
                <a:gd name="connsiteY1" fmla="*/ 115504 h 1087655"/>
                <a:gd name="connsiteX2" fmla="*/ 3628724 w 3640475"/>
                <a:gd name="connsiteY2" fmla="*/ 1087655 h 10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0475" h="1087655">
                  <a:moveTo>
                    <a:pt x="0" y="0"/>
                  </a:moveTo>
                  <a:cubicBezTo>
                    <a:pt x="946484" y="38501"/>
                    <a:pt x="2460858" y="-9624"/>
                    <a:pt x="2839452" y="115504"/>
                  </a:cubicBezTo>
                  <a:cubicBezTo>
                    <a:pt x="3218046" y="240632"/>
                    <a:pt x="3724174" y="687404"/>
                    <a:pt x="3628724" y="10876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98" name="Straight Arrow Connector 197"/>
            <p:cNvCxnSpPr>
              <a:stCxn id="169" idx="2"/>
              <a:endCxn id="167" idx="0"/>
            </p:cNvCxnSpPr>
            <p:nvPr/>
          </p:nvCxnSpPr>
          <p:spPr>
            <a:xfrm>
              <a:off x="5377436" y="2860127"/>
              <a:ext cx="760321" cy="156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67" idx="2"/>
              <a:endCxn id="168" idx="0"/>
            </p:cNvCxnSpPr>
            <p:nvPr/>
          </p:nvCxnSpPr>
          <p:spPr>
            <a:xfrm>
              <a:off x="6137757" y="3293685"/>
              <a:ext cx="417645" cy="218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165" idx="0"/>
            </p:cNvCxnSpPr>
            <p:nvPr/>
          </p:nvCxnSpPr>
          <p:spPr>
            <a:xfrm flipH="1">
              <a:off x="6555322" y="3789040"/>
              <a:ext cx="80" cy="364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63" idx="2"/>
              <a:endCxn id="165" idx="0"/>
            </p:cNvCxnSpPr>
            <p:nvPr/>
          </p:nvCxnSpPr>
          <p:spPr>
            <a:xfrm flipH="1">
              <a:off x="6555322" y="3790221"/>
              <a:ext cx="1851900" cy="363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>
              <a:stCxn id="165" idx="2"/>
              <a:endCxn id="164" idx="0"/>
            </p:cNvCxnSpPr>
            <p:nvPr/>
          </p:nvCxnSpPr>
          <p:spPr>
            <a:xfrm flipH="1">
              <a:off x="5916417" y="4430575"/>
              <a:ext cx="638905" cy="285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62" idx="2"/>
              <a:endCxn id="164" idx="0"/>
            </p:cNvCxnSpPr>
            <p:nvPr/>
          </p:nvCxnSpPr>
          <p:spPr>
            <a:xfrm>
              <a:off x="5215697" y="4432844"/>
              <a:ext cx="700720" cy="282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stCxn id="197" idx="0"/>
              <a:endCxn id="162" idx="0"/>
            </p:cNvCxnSpPr>
            <p:nvPr/>
          </p:nvCxnSpPr>
          <p:spPr>
            <a:xfrm>
              <a:off x="4645289" y="2267540"/>
              <a:ext cx="570408" cy="18883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61" idx="2"/>
              <a:endCxn id="171" idx="0"/>
            </p:cNvCxnSpPr>
            <p:nvPr/>
          </p:nvCxnSpPr>
          <p:spPr>
            <a:xfrm flipH="1">
              <a:off x="3744691" y="3789040"/>
              <a:ext cx="569644" cy="382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endCxn id="172" idx="0"/>
            </p:cNvCxnSpPr>
            <p:nvPr/>
          </p:nvCxnSpPr>
          <p:spPr>
            <a:xfrm flipH="1">
              <a:off x="3618400" y="4474480"/>
              <a:ext cx="126291" cy="32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endCxn id="171" idx="0"/>
            </p:cNvCxnSpPr>
            <p:nvPr/>
          </p:nvCxnSpPr>
          <p:spPr>
            <a:xfrm>
              <a:off x="2765539" y="3786677"/>
              <a:ext cx="979152" cy="38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>
              <a:stCxn id="166" idx="2"/>
              <a:endCxn id="170" idx="0"/>
            </p:cNvCxnSpPr>
            <p:nvPr/>
          </p:nvCxnSpPr>
          <p:spPr>
            <a:xfrm flipH="1">
              <a:off x="2765540" y="3051274"/>
              <a:ext cx="698396" cy="458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175" idx="2"/>
              <a:endCxn id="173" idx="0"/>
            </p:cNvCxnSpPr>
            <p:nvPr/>
          </p:nvCxnSpPr>
          <p:spPr>
            <a:xfrm flipH="1">
              <a:off x="1312943" y="3086620"/>
              <a:ext cx="245352" cy="41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>
              <a:stCxn id="173" idx="2"/>
              <a:endCxn id="174" idx="0"/>
            </p:cNvCxnSpPr>
            <p:nvPr/>
          </p:nvCxnSpPr>
          <p:spPr>
            <a:xfrm>
              <a:off x="1312943" y="3805609"/>
              <a:ext cx="488827" cy="36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177" idx="2"/>
              <a:endCxn id="176" idx="0"/>
            </p:cNvCxnSpPr>
            <p:nvPr/>
          </p:nvCxnSpPr>
          <p:spPr>
            <a:xfrm>
              <a:off x="1447807" y="650983"/>
              <a:ext cx="55028" cy="289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176" idx="2"/>
              <a:endCxn id="178" idx="0"/>
            </p:cNvCxnSpPr>
            <p:nvPr/>
          </p:nvCxnSpPr>
          <p:spPr>
            <a:xfrm>
              <a:off x="1502835" y="1248442"/>
              <a:ext cx="98701" cy="895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stCxn id="178" idx="2"/>
              <a:endCxn id="175" idx="0"/>
            </p:cNvCxnSpPr>
            <p:nvPr/>
          </p:nvCxnSpPr>
          <p:spPr>
            <a:xfrm flipH="1">
              <a:off x="1558295" y="2451666"/>
              <a:ext cx="43241" cy="3271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>
              <a:endCxn id="172" idx="1"/>
            </p:cNvCxnSpPr>
            <p:nvPr/>
          </p:nvCxnSpPr>
          <p:spPr>
            <a:xfrm>
              <a:off x="1896598" y="4474480"/>
              <a:ext cx="1331310" cy="482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172" idx="3"/>
              <a:endCxn id="179" idx="1"/>
            </p:cNvCxnSpPr>
            <p:nvPr/>
          </p:nvCxnSpPr>
          <p:spPr>
            <a:xfrm>
              <a:off x="4008891" y="4956767"/>
              <a:ext cx="760764" cy="448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164" idx="2"/>
              <a:endCxn id="179" idx="0"/>
            </p:cNvCxnSpPr>
            <p:nvPr/>
          </p:nvCxnSpPr>
          <p:spPr>
            <a:xfrm flipH="1">
              <a:off x="5144341" y="4992622"/>
              <a:ext cx="772076" cy="258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179" idx="2"/>
              <a:endCxn id="180" idx="0"/>
            </p:cNvCxnSpPr>
            <p:nvPr/>
          </p:nvCxnSpPr>
          <p:spPr>
            <a:xfrm>
              <a:off x="5144341" y="5559077"/>
              <a:ext cx="286331" cy="816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79" idx="2"/>
              <a:endCxn id="184" idx="0"/>
            </p:cNvCxnSpPr>
            <p:nvPr/>
          </p:nvCxnSpPr>
          <p:spPr>
            <a:xfrm flipH="1">
              <a:off x="2940651" y="5559077"/>
              <a:ext cx="2203690" cy="423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179" idx="2"/>
              <a:endCxn id="183" idx="0"/>
            </p:cNvCxnSpPr>
            <p:nvPr/>
          </p:nvCxnSpPr>
          <p:spPr>
            <a:xfrm flipH="1">
              <a:off x="4469380" y="5559077"/>
              <a:ext cx="674961" cy="481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>
              <a:stCxn id="179" idx="2"/>
              <a:endCxn id="182" idx="0"/>
            </p:cNvCxnSpPr>
            <p:nvPr/>
          </p:nvCxnSpPr>
          <p:spPr>
            <a:xfrm>
              <a:off x="5144341" y="5559077"/>
              <a:ext cx="1823908" cy="208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182" idx="2"/>
              <a:endCxn id="181" idx="0"/>
            </p:cNvCxnSpPr>
            <p:nvPr/>
          </p:nvCxnSpPr>
          <p:spPr>
            <a:xfrm>
              <a:off x="6968249" y="6290588"/>
              <a:ext cx="228773" cy="15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>
              <a:stCxn id="181" idx="1"/>
              <a:endCxn id="180" idx="3"/>
            </p:cNvCxnSpPr>
            <p:nvPr/>
          </p:nvCxnSpPr>
          <p:spPr>
            <a:xfrm flipH="1" flipV="1">
              <a:off x="5845208" y="6529618"/>
              <a:ext cx="769827" cy="73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>
              <a:stCxn id="160" idx="2"/>
              <a:endCxn id="168" idx="0"/>
            </p:cNvCxnSpPr>
            <p:nvPr/>
          </p:nvCxnSpPr>
          <p:spPr>
            <a:xfrm flipH="1">
              <a:off x="6555402" y="3155185"/>
              <a:ext cx="1045737" cy="356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>
              <a:stCxn id="169" idx="2"/>
              <a:endCxn id="170" idx="0"/>
            </p:cNvCxnSpPr>
            <p:nvPr/>
          </p:nvCxnSpPr>
          <p:spPr>
            <a:xfrm flipH="1">
              <a:off x="2765540" y="2860127"/>
              <a:ext cx="2611896" cy="649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917542" y="772829"/>
            <a:ext cx="7326866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Install cold: Not all components available yet</a:t>
            </a:r>
          </a:p>
          <a:p>
            <a:r>
              <a:rPr lang="en-AU" sz="2400" dirty="0" smtClean="0"/>
              <a:t>e.g. control files. Aim is to use JASMIN mirror on </a:t>
            </a:r>
            <a:r>
              <a:rPr lang="en-AU" sz="2400" dirty="0" err="1" smtClean="0"/>
              <a:t>raijin</a:t>
            </a:r>
            <a:r>
              <a:rPr lang="en-AU" sz="2400" dirty="0" smtClean="0"/>
              <a:t>, if archived on JASMIN. Otherwise put in MOSRS?</a:t>
            </a:r>
          </a:p>
          <a:p>
            <a:endParaRPr lang="en-AU" sz="2400" dirty="0"/>
          </a:p>
          <a:p>
            <a:r>
              <a:rPr lang="en-AU" sz="2400" dirty="0" smtClean="0"/>
              <a:t>Install start data: UK cold start files can be copied from MASS via JASMIN and archived locally. Manually at present.</a:t>
            </a:r>
          </a:p>
          <a:p>
            <a:endParaRPr lang="en-AU" sz="2400" dirty="0"/>
          </a:p>
          <a:p>
            <a:r>
              <a:rPr lang="en-AU" sz="2400" dirty="0" smtClean="0"/>
              <a:t>Install ostia: Can get UK versions from MASS via JASMIN. </a:t>
            </a:r>
          </a:p>
          <a:p>
            <a:r>
              <a:rPr lang="en-AU" sz="2400" dirty="0" smtClean="0"/>
              <a:t>Alternatives, get files archived on JASMIN or use our own.</a:t>
            </a:r>
          </a:p>
          <a:p>
            <a:endParaRPr lang="en-AU" sz="2400" dirty="0"/>
          </a:p>
          <a:p>
            <a:r>
              <a:rPr lang="en-AU" sz="2400" dirty="0" smtClean="0"/>
              <a:t>ENGL cold start files need to be sourced similarly.</a:t>
            </a:r>
            <a:endParaRPr lang="en-AU" sz="2400" dirty="0"/>
          </a:p>
        </p:txBody>
      </p:sp>
      <p:sp>
        <p:nvSpPr>
          <p:cNvPr id="78" name="Rectangle 77"/>
          <p:cNvSpPr/>
          <p:nvPr/>
        </p:nvSpPr>
        <p:spPr>
          <a:xfrm>
            <a:off x="2199047" y="116632"/>
            <a:ext cx="4260531" cy="56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70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0881" y="260648"/>
            <a:ext cx="8379279" cy="6496645"/>
            <a:chOff x="690881" y="260648"/>
            <a:chExt cx="8379279" cy="6496645"/>
          </a:xfrm>
        </p:grpSpPr>
        <p:sp>
          <p:nvSpPr>
            <p:cNvPr id="4" name="TextBox 3"/>
            <p:cNvSpPr txBox="1"/>
            <p:nvPr/>
          </p:nvSpPr>
          <p:spPr>
            <a:xfrm>
              <a:off x="2555776" y="261376"/>
              <a:ext cx="1188915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start data</a:t>
              </a:r>
              <a:endParaRPr lang="en-AU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823" y="1990540"/>
              <a:ext cx="966931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</a:t>
              </a:r>
              <a:r>
                <a:rPr lang="en-AU" sz="1200" dirty="0" err="1" smtClean="0"/>
                <a:t>fcst</a:t>
              </a:r>
              <a:r>
                <a:rPr lang="en-AU" sz="1200" dirty="0" smtClean="0"/>
                <a:t> cold</a:t>
              </a:r>
              <a:endParaRPr lang="en-AU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2762" y="825692"/>
              <a:ext cx="846129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smow</a:t>
              </a:r>
              <a:endParaRPr lang="en-AU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7193" y="1419166"/>
              <a:ext cx="8654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Recon cold</a:t>
              </a:r>
              <a:endParaRPr lang="en-AU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4676" y="817554"/>
              <a:ext cx="1087285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seaice</a:t>
              </a:r>
              <a:r>
                <a:rPr lang="en-AU" sz="1200" dirty="0" smtClean="0"/>
                <a:t>/</a:t>
              </a:r>
              <a:r>
                <a:rPr lang="en-AU" sz="1200" dirty="0" err="1" smtClean="0"/>
                <a:t>sst</a:t>
              </a:r>
              <a:endParaRPr lang="en-AU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7120" y="260648"/>
              <a:ext cx="853054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cold</a:t>
              </a:r>
              <a:endParaRPr lang="en-AU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2528" y="275276"/>
              <a:ext cx="892680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ostia</a:t>
              </a:r>
              <a:endParaRPr lang="en-AU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5" y="2878186"/>
              <a:ext cx="729687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</a:t>
              </a:r>
              <a:endParaRPr lang="en-AU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3531" y="3512041"/>
              <a:ext cx="1421608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screen</a:t>
              </a:r>
              <a:endParaRPr lang="en-AU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95" y="4155845"/>
              <a:ext cx="128740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n216</a:t>
              </a:r>
              <a:endParaRPr lang="en-AU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284" y="3513222"/>
              <a:ext cx="13258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n108</a:t>
              </a:r>
              <a:endParaRPr lang="en-AU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3255" y="4715623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n216</a:t>
              </a:r>
              <a:endParaRPr lang="en-AU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2160" y="4153576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n108</a:t>
              </a:r>
              <a:endParaRPr lang="en-AU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5698" y="2774275"/>
              <a:ext cx="11764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 screen</a:t>
              </a:r>
              <a:endParaRPr lang="en-AU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1522" y="3016686"/>
              <a:ext cx="1292470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BUFR to ODB</a:t>
              </a:r>
              <a:endParaRPr lang="en-AU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0400" y="3512040"/>
              <a:ext cx="950004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</a:t>
              </a:r>
              <a:endParaRPr lang="en-A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6560" y="2583128"/>
              <a:ext cx="78175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Get BUFR</a:t>
              </a:r>
              <a:endParaRPr lang="en-A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67143" y="3509678"/>
              <a:ext cx="13967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 screen</a:t>
              </a:r>
              <a:endParaRPr lang="en-A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69442" y="4172034"/>
              <a:ext cx="135049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VAR anal screen</a:t>
              </a:r>
              <a:endParaRPr lang="en-A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7908" y="4802878"/>
              <a:ext cx="78098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EKF</a:t>
              </a:r>
              <a:endParaRPr lang="en-A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81" y="3497832"/>
              <a:ext cx="124412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UM JULES</a:t>
              </a:r>
              <a:endParaRPr lang="en-AU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398" y="4166703"/>
              <a:ext cx="934743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JULES</a:t>
              </a:r>
              <a:endParaRPr lang="en-A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7542" y="2778843"/>
              <a:ext cx="128150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ASCAT EKF</a:t>
              </a:r>
              <a:endParaRPr lang="en-AU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0665" y="940665"/>
              <a:ext cx="86433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Build UM</a:t>
              </a:r>
              <a:endParaRPr lang="en-AU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71" y="343206"/>
              <a:ext cx="123867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Prep build UM</a:t>
              </a:r>
              <a:endParaRPr lang="en-AU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94698" y="2143889"/>
              <a:ext cx="101367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Install ostia</a:t>
              </a:r>
              <a:endParaRPr lang="en-A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9655" y="5251300"/>
              <a:ext cx="74937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UM </a:t>
              </a:r>
              <a:r>
                <a:rPr lang="en-AU" sz="1400" dirty="0" err="1" smtClean="0"/>
                <a:t>fcst</a:t>
              </a:r>
              <a:endParaRPr lang="en-AU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6135" y="6375729"/>
              <a:ext cx="8290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ARCHIVE</a:t>
              </a:r>
              <a:endParaRPr lang="en-AU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15035" y="6449516"/>
              <a:ext cx="11639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ODB to ODB2</a:t>
              </a:r>
              <a:endParaRPr lang="en-AU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869" y="5767368"/>
              <a:ext cx="146476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Process Analysis</a:t>
              </a:r>
              <a:br>
                <a:rPr lang="en-AU" sz="1400" dirty="0" smtClean="0"/>
              </a:br>
              <a:r>
                <a:rPr lang="en-AU" sz="1400" dirty="0" smtClean="0"/>
                <a:t>(</a:t>
              </a:r>
              <a:r>
                <a:rPr lang="en-AU" sz="1400" dirty="0" err="1" smtClean="0"/>
                <a:t>mergeback</a:t>
              </a:r>
              <a:r>
                <a:rPr lang="en-AU" sz="1400" dirty="0" smtClean="0"/>
                <a:t> ODB)</a:t>
              </a:r>
              <a:endParaRPr lang="en-AU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32777" y="6041033"/>
              <a:ext cx="47320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VER</a:t>
              </a:r>
              <a:endParaRPr lang="en-AU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2860" y="5982811"/>
              <a:ext cx="1655581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Cycle tasks as above</a:t>
              </a:r>
              <a:endParaRPr lang="en-AU" sz="1400" dirty="0"/>
            </a:p>
          </p:txBody>
        </p:sp>
        <p:cxnSp>
          <p:nvCxnSpPr>
            <p:cNvPr id="36" name="Straight Arrow Connector 35"/>
            <p:cNvCxnSpPr>
              <a:stCxn id="4" idx="2"/>
              <a:endCxn id="6" idx="0"/>
            </p:cNvCxnSpPr>
            <p:nvPr/>
          </p:nvCxnSpPr>
          <p:spPr>
            <a:xfrm>
              <a:off x="3150234" y="538375"/>
              <a:ext cx="435593" cy="2873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2"/>
              <a:endCxn id="6" idx="0"/>
            </p:cNvCxnSpPr>
            <p:nvPr/>
          </p:nvCxnSpPr>
          <p:spPr>
            <a:xfrm flipH="1">
              <a:off x="3585827" y="537647"/>
              <a:ext cx="777820" cy="2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2"/>
              <a:endCxn id="8" idx="0"/>
            </p:cNvCxnSpPr>
            <p:nvPr/>
          </p:nvCxnSpPr>
          <p:spPr>
            <a:xfrm>
              <a:off x="4363647" y="537647"/>
              <a:ext cx="684672" cy="27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2"/>
              <a:endCxn id="8" idx="0"/>
            </p:cNvCxnSpPr>
            <p:nvPr/>
          </p:nvCxnSpPr>
          <p:spPr>
            <a:xfrm flipH="1">
              <a:off x="5048319" y="552275"/>
              <a:ext cx="350549" cy="265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2"/>
              <a:endCxn id="7" idx="0"/>
            </p:cNvCxnSpPr>
            <p:nvPr/>
          </p:nvCxnSpPr>
          <p:spPr>
            <a:xfrm>
              <a:off x="3585827" y="1102691"/>
              <a:ext cx="834113" cy="316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2"/>
              <a:endCxn id="7" idx="0"/>
            </p:cNvCxnSpPr>
            <p:nvPr/>
          </p:nvCxnSpPr>
          <p:spPr>
            <a:xfrm flipH="1">
              <a:off x="4419940" y="1094553"/>
              <a:ext cx="628379" cy="324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2"/>
              <a:endCxn id="5" idx="0"/>
            </p:cNvCxnSpPr>
            <p:nvPr/>
          </p:nvCxnSpPr>
          <p:spPr>
            <a:xfrm>
              <a:off x="4419940" y="1696165"/>
              <a:ext cx="225349" cy="294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2"/>
              <a:endCxn id="20" idx="0"/>
            </p:cNvCxnSpPr>
            <p:nvPr/>
          </p:nvCxnSpPr>
          <p:spPr>
            <a:xfrm>
              <a:off x="4645289" y="2267539"/>
              <a:ext cx="732147" cy="315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" idx="2"/>
              <a:endCxn id="11" idx="0"/>
            </p:cNvCxnSpPr>
            <p:nvPr/>
          </p:nvCxnSpPr>
          <p:spPr>
            <a:xfrm>
              <a:off x="4645289" y="2267539"/>
              <a:ext cx="2955850" cy="610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2"/>
              <a:endCxn id="12" idx="0"/>
            </p:cNvCxnSpPr>
            <p:nvPr/>
          </p:nvCxnSpPr>
          <p:spPr>
            <a:xfrm flipH="1">
              <a:off x="4314335" y="2267539"/>
              <a:ext cx="330954" cy="124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2"/>
              <a:endCxn id="17" idx="0"/>
            </p:cNvCxnSpPr>
            <p:nvPr/>
          </p:nvCxnSpPr>
          <p:spPr>
            <a:xfrm flipH="1">
              <a:off x="3463936" y="2267539"/>
              <a:ext cx="1181353" cy="506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2"/>
              <a:endCxn id="26" idx="0"/>
            </p:cNvCxnSpPr>
            <p:nvPr/>
          </p:nvCxnSpPr>
          <p:spPr>
            <a:xfrm flipH="1">
              <a:off x="1558295" y="2267539"/>
              <a:ext cx="3086994" cy="51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4645289" y="2267540"/>
              <a:ext cx="3815143" cy="1245682"/>
            </a:xfrm>
            <a:custGeom>
              <a:avLst/>
              <a:gdLst>
                <a:gd name="connsiteX0" fmla="*/ 0 w 3699205"/>
                <a:gd name="connsiteY0" fmla="*/ 0 h 1087655"/>
                <a:gd name="connsiteX1" fmla="*/ 3214838 w 3699205"/>
                <a:gd name="connsiteY1" fmla="*/ 105878 h 1087655"/>
                <a:gd name="connsiteX2" fmla="*/ 3628724 w 3699205"/>
                <a:gd name="connsiteY2" fmla="*/ 1087655 h 1087655"/>
                <a:gd name="connsiteX0" fmla="*/ 0 w 3646606"/>
                <a:gd name="connsiteY0" fmla="*/ 0 h 1087655"/>
                <a:gd name="connsiteX1" fmla="*/ 2829827 w 3646606"/>
                <a:gd name="connsiteY1" fmla="*/ 67377 h 1087655"/>
                <a:gd name="connsiteX2" fmla="*/ 3628724 w 3646606"/>
                <a:gd name="connsiteY2" fmla="*/ 1087655 h 1087655"/>
                <a:gd name="connsiteX0" fmla="*/ 0 w 3647031"/>
                <a:gd name="connsiteY0" fmla="*/ 0 h 1087655"/>
                <a:gd name="connsiteX1" fmla="*/ 2839452 w 3647031"/>
                <a:gd name="connsiteY1" fmla="*/ 115504 h 1087655"/>
                <a:gd name="connsiteX2" fmla="*/ 3628724 w 3647031"/>
                <a:gd name="connsiteY2" fmla="*/ 1087655 h 1087655"/>
                <a:gd name="connsiteX0" fmla="*/ 0 w 3679585"/>
                <a:gd name="connsiteY0" fmla="*/ 0 h 1087655"/>
                <a:gd name="connsiteX1" fmla="*/ 2839452 w 3679585"/>
                <a:gd name="connsiteY1" fmla="*/ 115504 h 1087655"/>
                <a:gd name="connsiteX2" fmla="*/ 3628724 w 3679585"/>
                <a:gd name="connsiteY2" fmla="*/ 1087655 h 1087655"/>
                <a:gd name="connsiteX0" fmla="*/ 0 w 3646045"/>
                <a:gd name="connsiteY0" fmla="*/ 0 h 1087655"/>
                <a:gd name="connsiteX1" fmla="*/ 2839452 w 3646045"/>
                <a:gd name="connsiteY1" fmla="*/ 115504 h 1087655"/>
                <a:gd name="connsiteX2" fmla="*/ 3628724 w 3646045"/>
                <a:gd name="connsiteY2" fmla="*/ 1087655 h 1087655"/>
                <a:gd name="connsiteX0" fmla="*/ 0 w 3640475"/>
                <a:gd name="connsiteY0" fmla="*/ 0 h 1087655"/>
                <a:gd name="connsiteX1" fmla="*/ 2839452 w 3640475"/>
                <a:gd name="connsiteY1" fmla="*/ 115504 h 1087655"/>
                <a:gd name="connsiteX2" fmla="*/ 3628724 w 3640475"/>
                <a:gd name="connsiteY2" fmla="*/ 1087655 h 10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0475" h="1087655">
                  <a:moveTo>
                    <a:pt x="0" y="0"/>
                  </a:moveTo>
                  <a:cubicBezTo>
                    <a:pt x="946484" y="38501"/>
                    <a:pt x="2460858" y="-9624"/>
                    <a:pt x="2839452" y="115504"/>
                  </a:cubicBezTo>
                  <a:cubicBezTo>
                    <a:pt x="3218046" y="240632"/>
                    <a:pt x="3724174" y="687404"/>
                    <a:pt x="3628724" y="10876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Straight Arrow Connector 48"/>
            <p:cNvCxnSpPr>
              <a:stCxn id="20" idx="2"/>
              <a:endCxn id="18" idx="0"/>
            </p:cNvCxnSpPr>
            <p:nvPr/>
          </p:nvCxnSpPr>
          <p:spPr>
            <a:xfrm>
              <a:off x="5377436" y="2860127"/>
              <a:ext cx="760321" cy="156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8" idx="2"/>
              <a:endCxn id="19" idx="0"/>
            </p:cNvCxnSpPr>
            <p:nvPr/>
          </p:nvCxnSpPr>
          <p:spPr>
            <a:xfrm>
              <a:off x="6137757" y="3293685"/>
              <a:ext cx="417645" cy="218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6" idx="0"/>
            </p:cNvCxnSpPr>
            <p:nvPr/>
          </p:nvCxnSpPr>
          <p:spPr>
            <a:xfrm flipH="1">
              <a:off x="6555322" y="3789040"/>
              <a:ext cx="80" cy="364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2"/>
              <a:endCxn id="16" idx="0"/>
            </p:cNvCxnSpPr>
            <p:nvPr/>
          </p:nvCxnSpPr>
          <p:spPr>
            <a:xfrm flipH="1">
              <a:off x="6555322" y="3790221"/>
              <a:ext cx="1851900" cy="363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6" idx="2"/>
              <a:endCxn id="15" idx="0"/>
            </p:cNvCxnSpPr>
            <p:nvPr/>
          </p:nvCxnSpPr>
          <p:spPr>
            <a:xfrm flipH="1">
              <a:off x="5916417" y="4430575"/>
              <a:ext cx="638905" cy="285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2"/>
              <a:endCxn id="15" idx="0"/>
            </p:cNvCxnSpPr>
            <p:nvPr/>
          </p:nvCxnSpPr>
          <p:spPr>
            <a:xfrm>
              <a:off x="5215697" y="4432844"/>
              <a:ext cx="700720" cy="282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0"/>
              <a:endCxn id="13" idx="0"/>
            </p:cNvCxnSpPr>
            <p:nvPr/>
          </p:nvCxnSpPr>
          <p:spPr>
            <a:xfrm>
              <a:off x="4645289" y="2267540"/>
              <a:ext cx="570408" cy="18883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2" idx="2"/>
              <a:endCxn id="22" idx="0"/>
            </p:cNvCxnSpPr>
            <p:nvPr/>
          </p:nvCxnSpPr>
          <p:spPr>
            <a:xfrm flipH="1">
              <a:off x="3744691" y="3789040"/>
              <a:ext cx="569644" cy="382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23" idx="0"/>
            </p:cNvCxnSpPr>
            <p:nvPr/>
          </p:nvCxnSpPr>
          <p:spPr>
            <a:xfrm flipH="1">
              <a:off x="3618400" y="4474480"/>
              <a:ext cx="126291" cy="32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2" idx="0"/>
            </p:cNvCxnSpPr>
            <p:nvPr/>
          </p:nvCxnSpPr>
          <p:spPr>
            <a:xfrm>
              <a:off x="2765539" y="3786677"/>
              <a:ext cx="979152" cy="38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7" idx="2"/>
              <a:endCxn id="21" idx="0"/>
            </p:cNvCxnSpPr>
            <p:nvPr/>
          </p:nvCxnSpPr>
          <p:spPr>
            <a:xfrm flipH="1">
              <a:off x="2765540" y="3051274"/>
              <a:ext cx="698396" cy="458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6" idx="2"/>
              <a:endCxn id="24" idx="0"/>
            </p:cNvCxnSpPr>
            <p:nvPr/>
          </p:nvCxnSpPr>
          <p:spPr>
            <a:xfrm flipH="1">
              <a:off x="1312943" y="3086620"/>
              <a:ext cx="245352" cy="41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4" idx="2"/>
              <a:endCxn id="25" idx="0"/>
            </p:cNvCxnSpPr>
            <p:nvPr/>
          </p:nvCxnSpPr>
          <p:spPr>
            <a:xfrm>
              <a:off x="1312943" y="3805609"/>
              <a:ext cx="488827" cy="36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8" idx="2"/>
              <a:endCxn id="27" idx="0"/>
            </p:cNvCxnSpPr>
            <p:nvPr/>
          </p:nvCxnSpPr>
          <p:spPr>
            <a:xfrm>
              <a:off x="1447807" y="650983"/>
              <a:ext cx="55028" cy="289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7" idx="2"/>
              <a:endCxn id="29" idx="0"/>
            </p:cNvCxnSpPr>
            <p:nvPr/>
          </p:nvCxnSpPr>
          <p:spPr>
            <a:xfrm>
              <a:off x="1502835" y="1248442"/>
              <a:ext cx="98701" cy="895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9" idx="2"/>
              <a:endCxn id="26" idx="0"/>
            </p:cNvCxnSpPr>
            <p:nvPr/>
          </p:nvCxnSpPr>
          <p:spPr>
            <a:xfrm flipH="1">
              <a:off x="1558295" y="2451666"/>
              <a:ext cx="43241" cy="3271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23" idx="1"/>
            </p:cNvCxnSpPr>
            <p:nvPr/>
          </p:nvCxnSpPr>
          <p:spPr>
            <a:xfrm>
              <a:off x="1896598" y="4474480"/>
              <a:ext cx="1331310" cy="482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3" idx="3"/>
              <a:endCxn id="30" idx="1"/>
            </p:cNvCxnSpPr>
            <p:nvPr/>
          </p:nvCxnSpPr>
          <p:spPr>
            <a:xfrm>
              <a:off x="4008891" y="4956767"/>
              <a:ext cx="760764" cy="448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5" idx="2"/>
              <a:endCxn id="30" idx="0"/>
            </p:cNvCxnSpPr>
            <p:nvPr/>
          </p:nvCxnSpPr>
          <p:spPr>
            <a:xfrm flipH="1">
              <a:off x="5144341" y="4992622"/>
              <a:ext cx="772076" cy="258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0" idx="2"/>
              <a:endCxn id="31" idx="0"/>
            </p:cNvCxnSpPr>
            <p:nvPr/>
          </p:nvCxnSpPr>
          <p:spPr>
            <a:xfrm>
              <a:off x="5144341" y="5559077"/>
              <a:ext cx="286331" cy="816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0" idx="2"/>
              <a:endCxn id="35" idx="0"/>
            </p:cNvCxnSpPr>
            <p:nvPr/>
          </p:nvCxnSpPr>
          <p:spPr>
            <a:xfrm flipH="1">
              <a:off x="2940651" y="5559077"/>
              <a:ext cx="2203690" cy="423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0" idx="2"/>
              <a:endCxn id="34" idx="0"/>
            </p:cNvCxnSpPr>
            <p:nvPr/>
          </p:nvCxnSpPr>
          <p:spPr>
            <a:xfrm flipH="1">
              <a:off x="4469380" y="5559077"/>
              <a:ext cx="674961" cy="481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0" idx="2"/>
              <a:endCxn id="33" idx="0"/>
            </p:cNvCxnSpPr>
            <p:nvPr/>
          </p:nvCxnSpPr>
          <p:spPr>
            <a:xfrm>
              <a:off x="5144341" y="5559077"/>
              <a:ext cx="1823908" cy="208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3" idx="2"/>
              <a:endCxn id="32" idx="0"/>
            </p:cNvCxnSpPr>
            <p:nvPr/>
          </p:nvCxnSpPr>
          <p:spPr>
            <a:xfrm>
              <a:off x="6968249" y="6290588"/>
              <a:ext cx="228773" cy="15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2" idx="1"/>
              <a:endCxn id="31" idx="3"/>
            </p:cNvCxnSpPr>
            <p:nvPr/>
          </p:nvCxnSpPr>
          <p:spPr>
            <a:xfrm flipH="1" flipV="1">
              <a:off x="5845208" y="6529618"/>
              <a:ext cx="769827" cy="73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1" idx="2"/>
              <a:endCxn id="19" idx="0"/>
            </p:cNvCxnSpPr>
            <p:nvPr/>
          </p:nvCxnSpPr>
          <p:spPr>
            <a:xfrm flipH="1">
              <a:off x="6555402" y="3155185"/>
              <a:ext cx="1045737" cy="356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0" idx="2"/>
              <a:endCxn id="21" idx="0"/>
            </p:cNvCxnSpPr>
            <p:nvPr/>
          </p:nvCxnSpPr>
          <p:spPr>
            <a:xfrm flipH="1">
              <a:off x="2765540" y="2860127"/>
              <a:ext cx="2611896" cy="649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2765540" y="1742162"/>
            <a:ext cx="5117371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Surf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Issue with reading very large ASCAT files. A source code change is necessary.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We don’t have the latest Jules input files, so the Surf EKF has only ¼ of perturbations in suite.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Otherwise runs okay.</a:t>
            </a:r>
            <a:endParaRPr lang="en-AU" sz="2400" dirty="0"/>
          </a:p>
        </p:txBody>
      </p:sp>
      <p:sp>
        <p:nvSpPr>
          <p:cNvPr id="81" name="Rectangle 80"/>
          <p:cNvSpPr/>
          <p:nvPr/>
        </p:nvSpPr>
        <p:spPr>
          <a:xfrm>
            <a:off x="2875698" y="684914"/>
            <a:ext cx="3040718" cy="563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Rectangle 81"/>
          <p:cNvSpPr/>
          <p:nvPr/>
        </p:nvSpPr>
        <p:spPr>
          <a:xfrm>
            <a:off x="539552" y="2520907"/>
            <a:ext cx="1872208" cy="2117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5" name="Straight Arrow Connector 84"/>
          <p:cNvCxnSpPr>
            <a:endCxn id="26" idx="3"/>
          </p:cNvCxnSpPr>
          <p:nvPr/>
        </p:nvCxnSpPr>
        <p:spPr>
          <a:xfrm flipH="1">
            <a:off x="2199047" y="2297777"/>
            <a:ext cx="741603" cy="6349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25" idx="3"/>
          </p:cNvCxnSpPr>
          <p:nvPr/>
        </p:nvCxnSpPr>
        <p:spPr>
          <a:xfrm flipH="1">
            <a:off x="2269141" y="3402862"/>
            <a:ext cx="671509" cy="917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24" idx="3"/>
          </p:cNvCxnSpPr>
          <p:nvPr/>
        </p:nvCxnSpPr>
        <p:spPr>
          <a:xfrm flipH="1">
            <a:off x="1935004" y="3402862"/>
            <a:ext cx="1005646" cy="2488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0881" y="260648"/>
            <a:ext cx="8379279" cy="6496645"/>
            <a:chOff x="690881" y="260648"/>
            <a:chExt cx="8379279" cy="6496645"/>
          </a:xfrm>
        </p:grpSpPr>
        <p:sp>
          <p:nvSpPr>
            <p:cNvPr id="4" name="TextBox 3"/>
            <p:cNvSpPr txBox="1"/>
            <p:nvPr/>
          </p:nvSpPr>
          <p:spPr>
            <a:xfrm>
              <a:off x="2555776" y="261376"/>
              <a:ext cx="1188915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start data</a:t>
              </a:r>
              <a:endParaRPr lang="en-AU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823" y="1990540"/>
              <a:ext cx="966931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</a:t>
              </a:r>
              <a:r>
                <a:rPr lang="en-AU" sz="1200" dirty="0" err="1" smtClean="0"/>
                <a:t>fcst</a:t>
              </a:r>
              <a:r>
                <a:rPr lang="en-AU" sz="1200" dirty="0" smtClean="0"/>
                <a:t> cold</a:t>
              </a:r>
              <a:endParaRPr lang="en-AU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2762" y="825692"/>
              <a:ext cx="846129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smow</a:t>
              </a:r>
              <a:endParaRPr lang="en-AU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7193" y="1419166"/>
              <a:ext cx="8654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Recon cold</a:t>
              </a:r>
              <a:endParaRPr lang="en-AU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4676" y="817554"/>
              <a:ext cx="1087285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seaice</a:t>
              </a:r>
              <a:r>
                <a:rPr lang="en-AU" sz="1200" dirty="0" smtClean="0"/>
                <a:t>/</a:t>
              </a:r>
              <a:r>
                <a:rPr lang="en-AU" sz="1200" dirty="0" err="1" smtClean="0"/>
                <a:t>sst</a:t>
              </a:r>
              <a:endParaRPr lang="en-AU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7120" y="260648"/>
              <a:ext cx="853054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cold</a:t>
              </a:r>
              <a:endParaRPr lang="en-AU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2528" y="275276"/>
              <a:ext cx="892680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ostia</a:t>
              </a:r>
              <a:endParaRPr lang="en-AU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5" y="2878186"/>
              <a:ext cx="729687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</a:t>
              </a:r>
              <a:endParaRPr lang="en-AU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3531" y="3512041"/>
              <a:ext cx="1421608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screen</a:t>
              </a:r>
              <a:endParaRPr lang="en-AU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95" y="4155845"/>
              <a:ext cx="128740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n216</a:t>
              </a:r>
              <a:endParaRPr lang="en-AU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284" y="3513222"/>
              <a:ext cx="13258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n108</a:t>
              </a:r>
              <a:endParaRPr lang="en-AU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3255" y="4715623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n216</a:t>
              </a:r>
              <a:endParaRPr lang="en-AU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2160" y="4153576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n108</a:t>
              </a:r>
              <a:endParaRPr lang="en-AU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5698" y="2774275"/>
              <a:ext cx="11764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 screen</a:t>
              </a:r>
              <a:endParaRPr lang="en-AU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1522" y="3016686"/>
              <a:ext cx="1292470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BUFR to ODB</a:t>
              </a:r>
              <a:endParaRPr lang="en-AU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0400" y="3512040"/>
              <a:ext cx="950004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</a:t>
              </a:r>
              <a:endParaRPr lang="en-A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6560" y="2583128"/>
              <a:ext cx="78175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Get BUFR</a:t>
              </a:r>
              <a:endParaRPr lang="en-A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67143" y="3509678"/>
              <a:ext cx="13967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 screen</a:t>
              </a:r>
              <a:endParaRPr lang="en-A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69442" y="4172034"/>
              <a:ext cx="135049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VAR anal screen</a:t>
              </a:r>
              <a:endParaRPr lang="en-A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7908" y="4802878"/>
              <a:ext cx="78098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EKF</a:t>
              </a:r>
              <a:endParaRPr lang="en-A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81" y="3497832"/>
              <a:ext cx="124412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UM JULES</a:t>
              </a:r>
              <a:endParaRPr lang="en-AU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398" y="4166703"/>
              <a:ext cx="934743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JULES</a:t>
              </a:r>
              <a:endParaRPr lang="en-A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7542" y="2778843"/>
              <a:ext cx="128150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ASCAT EKF</a:t>
              </a:r>
              <a:endParaRPr lang="en-AU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0665" y="940665"/>
              <a:ext cx="86433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Build UM</a:t>
              </a:r>
              <a:endParaRPr lang="en-AU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71" y="343206"/>
              <a:ext cx="123867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Prep build UM</a:t>
              </a:r>
              <a:endParaRPr lang="en-AU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94698" y="2143889"/>
              <a:ext cx="101367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Install ostia</a:t>
              </a:r>
              <a:endParaRPr lang="en-A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9655" y="5251300"/>
              <a:ext cx="74937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UM </a:t>
              </a:r>
              <a:r>
                <a:rPr lang="en-AU" sz="1400" dirty="0" err="1" smtClean="0"/>
                <a:t>fcst</a:t>
              </a:r>
              <a:endParaRPr lang="en-AU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6135" y="6375729"/>
              <a:ext cx="8290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ARCHIVE</a:t>
              </a:r>
              <a:endParaRPr lang="en-AU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15035" y="6449516"/>
              <a:ext cx="11639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ODB to ODB2</a:t>
              </a:r>
              <a:endParaRPr lang="en-AU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869" y="5767368"/>
              <a:ext cx="146476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Process Analysis</a:t>
              </a:r>
              <a:br>
                <a:rPr lang="en-AU" sz="1400" dirty="0" smtClean="0"/>
              </a:br>
              <a:r>
                <a:rPr lang="en-AU" sz="1400" dirty="0" smtClean="0"/>
                <a:t>(</a:t>
              </a:r>
              <a:r>
                <a:rPr lang="en-AU" sz="1400" dirty="0" err="1" smtClean="0"/>
                <a:t>mergeback</a:t>
              </a:r>
              <a:r>
                <a:rPr lang="en-AU" sz="1400" dirty="0" smtClean="0"/>
                <a:t> ODB)</a:t>
              </a:r>
              <a:endParaRPr lang="en-AU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32777" y="6041033"/>
              <a:ext cx="47320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VER</a:t>
              </a:r>
              <a:endParaRPr lang="en-AU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2860" y="5982811"/>
              <a:ext cx="1655581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Cycle tasks as above</a:t>
              </a:r>
              <a:endParaRPr lang="en-AU" sz="1400" dirty="0"/>
            </a:p>
          </p:txBody>
        </p:sp>
        <p:cxnSp>
          <p:nvCxnSpPr>
            <p:cNvPr id="36" name="Straight Arrow Connector 35"/>
            <p:cNvCxnSpPr>
              <a:stCxn id="4" idx="2"/>
              <a:endCxn id="6" idx="0"/>
            </p:cNvCxnSpPr>
            <p:nvPr/>
          </p:nvCxnSpPr>
          <p:spPr>
            <a:xfrm>
              <a:off x="3150234" y="538375"/>
              <a:ext cx="435593" cy="2873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2"/>
              <a:endCxn id="6" idx="0"/>
            </p:cNvCxnSpPr>
            <p:nvPr/>
          </p:nvCxnSpPr>
          <p:spPr>
            <a:xfrm flipH="1">
              <a:off x="3585827" y="537647"/>
              <a:ext cx="777820" cy="2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2"/>
              <a:endCxn id="8" idx="0"/>
            </p:cNvCxnSpPr>
            <p:nvPr/>
          </p:nvCxnSpPr>
          <p:spPr>
            <a:xfrm>
              <a:off x="4363647" y="537647"/>
              <a:ext cx="684672" cy="27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2"/>
              <a:endCxn id="8" idx="0"/>
            </p:cNvCxnSpPr>
            <p:nvPr/>
          </p:nvCxnSpPr>
          <p:spPr>
            <a:xfrm flipH="1">
              <a:off x="5048319" y="552275"/>
              <a:ext cx="350549" cy="265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2"/>
              <a:endCxn id="7" idx="0"/>
            </p:cNvCxnSpPr>
            <p:nvPr/>
          </p:nvCxnSpPr>
          <p:spPr>
            <a:xfrm>
              <a:off x="3585827" y="1102691"/>
              <a:ext cx="834113" cy="316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2"/>
              <a:endCxn id="7" idx="0"/>
            </p:cNvCxnSpPr>
            <p:nvPr/>
          </p:nvCxnSpPr>
          <p:spPr>
            <a:xfrm flipH="1">
              <a:off x="4419940" y="1094553"/>
              <a:ext cx="628379" cy="324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2"/>
              <a:endCxn id="5" idx="0"/>
            </p:cNvCxnSpPr>
            <p:nvPr/>
          </p:nvCxnSpPr>
          <p:spPr>
            <a:xfrm>
              <a:off x="4419940" y="1696165"/>
              <a:ext cx="225349" cy="294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2"/>
              <a:endCxn id="20" idx="0"/>
            </p:cNvCxnSpPr>
            <p:nvPr/>
          </p:nvCxnSpPr>
          <p:spPr>
            <a:xfrm>
              <a:off x="4645289" y="2267539"/>
              <a:ext cx="732147" cy="315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" idx="2"/>
              <a:endCxn id="11" idx="0"/>
            </p:cNvCxnSpPr>
            <p:nvPr/>
          </p:nvCxnSpPr>
          <p:spPr>
            <a:xfrm>
              <a:off x="4645289" y="2267539"/>
              <a:ext cx="2955850" cy="610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2"/>
              <a:endCxn id="12" idx="0"/>
            </p:cNvCxnSpPr>
            <p:nvPr/>
          </p:nvCxnSpPr>
          <p:spPr>
            <a:xfrm flipH="1">
              <a:off x="4314335" y="2267539"/>
              <a:ext cx="330954" cy="124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2"/>
              <a:endCxn id="17" idx="0"/>
            </p:cNvCxnSpPr>
            <p:nvPr/>
          </p:nvCxnSpPr>
          <p:spPr>
            <a:xfrm flipH="1">
              <a:off x="3463936" y="2267539"/>
              <a:ext cx="1181353" cy="506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2"/>
              <a:endCxn id="26" idx="0"/>
            </p:cNvCxnSpPr>
            <p:nvPr/>
          </p:nvCxnSpPr>
          <p:spPr>
            <a:xfrm flipH="1">
              <a:off x="1558295" y="2267539"/>
              <a:ext cx="3086994" cy="51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4645289" y="2267540"/>
              <a:ext cx="3815143" cy="1245682"/>
            </a:xfrm>
            <a:custGeom>
              <a:avLst/>
              <a:gdLst>
                <a:gd name="connsiteX0" fmla="*/ 0 w 3699205"/>
                <a:gd name="connsiteY0" fmla="*/ 0 h 1087655"/>
                <a:gd name="connsiteX1" fmla="*/ 3214838 w 3699205"/>
                <a:gd name="connsiteY1" fmla="*/ 105878 h 1087655"/>
                <a:gd name="connsiteX2" fmla="*/ 3628724 w 3699205"/>
                <a:gd name="connsiteY2" fmla="*/ 1087655 h 1087655"/>
                <a:gd name="connsiteX0" fmla="*/ 0 w 3646606"/>
                <a:gd name="connsiteY0" fmla="*/ 0 h 1087655"/>
                <a:gd name="connsiteX1" fmla="*/ 2829827 w 3646606"/>
                <a:gd name="connsiteY1" fmla="*/ 67377 h 1087655"/>
                <a:gd name="connsiteX2" fmla="*/ 3628724 w 3646606"/>
                <a:gd name="connsiteY2" fmla="*/ 1087655 h 1087655"/>
                <a:gd name="connsiteX0" fmla="*/ 0 w 3647031"/>
                <a:gd name="connsiteY0" fmla="*/ 0 h 1087655"/>
                <a:gd name="connsiteX1" fmla="*/ 2839452 w 3647031"/>
                <a:gd name="connsiteY1" fmla="*/ 115504 h 1087655"/>
                <a:gd name="connsiteX2" fmla="*/ 3628724 w 3647031"/>
                <a:gd name="connsiteY2" fmla="*/ 1087655 h 1087655"/>
                <a:gd name="connsiteX0" fmla="*/ 0 w 3679585"/>
                <a:gd name="connsiteY0" fmla="*/ 0 h 1087655"/>
                <a:gd name="connsiteX1" fmla="*/ 2839452 w 3679585"/>
                <a:gd name="connsiteY1" fmla="*/ 115504 h 1087655"/>
                <a:gd name="connsiteX2" fmla="*/ 3628724 w 3679585"/>
                <a:gd name="connsiteY2" fmla="*/ 1087655 h 1087655"/>
                <a:gd name="connsiteX0" fmla="*/ 0 w 3646045"/>
                <a:gd name="connsiteY0" fmla="*/ 0 h 1087655"/>
                <a:gd name="connsiteX1" fmla="*/ 2839452 w 3646045"/>
                <a:gd name="connsiteY1" fmla="*/ 115504 h 1087655"/>
                <a:gd name="connsiteX2" fmla="*/ 3628724 w 3646045"/>
                <a:gd name="connsiteY2" fmla="*/ 1087655 h 1087655"/>
                <a:gd name="connsiteX0" fmla="*/ 0 w 3640475"/>
                <a:gd name="connsiteY0" fmla="*/ 0 h 1087655"/>
                <a:gd name="connsiteX1" fmla="*/ 2839452 w 3640475"/>
                <a:gd name="connsiteY1" fmla="*/ 115504 h 1087655"/>
                <a:gd name="connsiteX2" fmla="*/ 3628724 w 3640475"/>
                <a:gd name="connsiteY2" fmla="*/ 1087655 h 10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0475" h="1087655">
                  <a:moveTo>
                    <a:pt x="0" y="0"/>
                  </a:moveTo>
                  <a:cubicBezTo>
                    <a:pt x="946484" y="38501"/>
                    <a:pt x="2460858" y="-9624"/>
                    <a:pt x="2839452" y="115504"/>
                  </a:cubicBezTo>
                  <a:cubicBezTo>
                    <a:pt x="3218046" y="240632"/>
                    <a:pt x="3724174" y="687404"/>
                    <a:pt x="3628724" y="10876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Straight Arrow Connector 48"/>
            <p:cNvCxnSpPr>
              <a:stCxn id="20" idx="2"/>
              <a:endCxn id="18" idx="0"/>
            </p:cNvCxnSpPr>
            <p:nvPr/>
          </p:nvCxnSpPr>
          <p:spPr>
            <a:xfrm>
              <a:off x="5377436" y="2860127"/>
              <a:ext cx="760321" cy="156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8" idx="2"/>
              <a:endCxn id="19" idx="0"/>
            </p:cNvCxnSpPr>
            <p:nvPr/>
          </p:nvCxnSpPr>
          <p:spPr>
            <a:xfrm>
              <a:off x="6137757" y="3293685"/>
              <a:ext cx="417645" cy="218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6" idx="0"/>
            </p:cNvCxnSpPr>
            <p:nvPr/>
          </p:nvCxnSpPr>
          <p:spPr>
            <a:xfrm flipH="1">
              <a:off x="6555322" y="3789040"/>
              <a:ext cx="80" cy="364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2"/>
              <a:endCxn id="16" idx="0"/>
            </p:cNvCxnSpPr>
            <p:nvPr/>
          </p:nvCxnSpPr>
          <p:spPr>
            <a:xfrm flipH="1">
              <a:off x="6555322" y="3790221"/>
              <a:ext cx="1851900" cy="363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6" idx="2"/>
              <a:endCxn id="15" idx="0"/>
            </p:cNvCxnSpPr>
            <p:nvPr/>
          </p:nvCxnSpPr>
          <p:spPr>
            <a:xfrm flipH="1">
              <a:off x="5916417" y="4430575"/>
              <a:ext cx="638905" cy="285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2"/>
              <a:endCxn id="15" idx="0"/>
            </p:cNvCxnSpPr>
            <p:nvPr/>
          </p:nvCxnSpPr>
          <p:spPr>
            <a:xfrm>
              <a:off x="5215697" y="4432844"/>
              <a:ext cx="700720" cy="282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0"/>
              <a:endCxn id="13" idx="0"/>
            </p:cNvCxnSpPr>
            <p:nvPr/>
          </p:nvCxnSpPr>
          <p:spPr>
            <a:xfrm>
              <a:off x="4645289" y="2267540"/>
              <a:ext cx="570408" cy="18883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2" idx="2"/>
              <a:endCxn id="22" idx="0"/>
            </p:cNvCxnSpPr>
            <p:nvPr/>
          </p:nvCxnSpPr>
          <p:spPr>
            <a:xfrm flipH="1">
              <a:off x="3744691" y="3789040"/>
              <a:ext cx="569644" cy="382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23" idx="0"/>
            </p:cNvCxnSpPr>
            <p:nvPr/>
          </p:nvCxnSpPr>
          <p:spPr>
            <a:xfrm flipH="1">
              <a:off x="3618400" y="4474480"/>
              <a:ext cx="126291" cy="32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2" idx="0"/>
            </p:cNvCxnSpPr>
            <p:nvPr/>
          </p:nvCxnSpPr>
          <p:spPr>
            <a:xfrm>
              <a:off x="2765539" y="3786677"/>
              <a:ext cx="979152" cy="38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7" idx="2"/>
              <a:endCxn id="21" idx="0"/>
            </p:cNvCxnSpPr>
            <p:nvPr/>
          </p:nvCxnSpPr>
          <p:spPr>
            <a:xfrm flipH="1">
              <a:off x="2765540" y="3051274"/>
              <a:ext cx="698396" cy="458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6" idx="2"/>
              <a:endCxn id="24" idx="0"/>
            </p:cNvCxnSpPr>
            <p:nvPr/>
          </p:nvCxnSpPr>
          <p:spPr>
            <a:xfrm flipH="1">
              <a:off x="1312943" y="3086620"/>
              <a:ext cx="245352" cy="41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4" idx="2"/>
              <a:endCxn id="25" idx="0"/>
            </p:cNvCxnSpPr>
            <p:nvPr/>
          </p:nvCxnSpPr>
          <p:spPr>
            <a:xfrm>
              <a:off x="1312943" y="3805609"/>
              <a:ext cx="488827" cy="36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8" idx="2"/>
              <a:endCxn id="27" idx="0"/>
            </p:cNvCxnSpPr>
            <p:nvPr/>
          </p:nvCxnSpPr>
          <p:spPr>
            <a:xfrm>
              <a:off x="1447807" y="650983"/>
              <a:ext cx="55028" cy="289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7" idx="2"/>
              <a:endCxn id="29" idx="0"/>
            </p:cNvCxnSpPr>
            <p:nvPr/>
          </p:nvCxnSpPr>
          <p:spPr>
            <a:xfrm>
              <a:off x="1502835" y="1248442"/>
              <a:ext cx="98701" cy="895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9" idx="2"/>
              <a:endCxn id="26" idx="0"/>
            </p:cNvCxnSpPr>
            <p:nvPr/>
          </p:nvCxnSpPr>
          <p:spPr>
            <a:xfrm flipH="1">
              <a:off x="1558295" y="2451666"/>
              <a:ext cx="43241" cy="3271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23" idx="1"/>
            </p:cNvCxnSpPr>
            <p:nvPr/>
          </p:nvCxnSpPr>
          <p:spPr>
            <a:xfrm>
              <a:off x="1896598" y="4474480"/>
              <a:ext cx="1331310" cy="482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3" idx="3"/>
              <a:endCxn id="30" idx="1"/>
            </p:cNvCxnSpPr>
            <p:nvPr/>
          </p:nvCxnSpPr>
          <p:spPr>
            <a:xfrm>
              <a:off x="4008891" y="4956767"/>
              <a:ext cx="760764" cy="448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5" idx="2"/>
              <a:endCxn id="30" idx="0"/>
            </p:cNvCxnSpPr>
            <p:nvPr/>
          </p:nvCxnSpPr>
          <p:spPr>
            <a:xfrm flipH="1">
              <a:off x="5144341" y="4992622"/>
              <a:ext cx="772076" cy="258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0" idx="2"/>
              <a:endCxn id="31" idx="0"/>
            </p:cNvCxnSpPr>
            <p:nvPr/>
          </p:nvCxnSpPr>
          <p:spPr>
            <a:xfrm>
              <a:off x="5144341" y="5559077"/>
              <a:ext cx="286331" cy="816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0" idx="2"/>
              <a:endCxn id="35" idx="0"/>
            </p:cNvCxnSpPr>
            <p:nvPr/>
          </p:nvCxnSpPr>
          <p:spPr>
            <a:xfrm flipH="1">
              <a:off x="2940651" y="5559077"/>
              <a:ext cx="2203690" cy="423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0" idx="2"/>
              <a:endCxn id="34" idx="0"/>
            </p:cNvCxnSpPr>
            <p:nvPr/>
          </p:nvCxnSpPr>
          <p:spPr>
            <a:xfrm flipH="1">
              <a:off x="4469380" y="5559077"/>
              <a:ext cx="674961" cy="481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0" idx="2"/>
              <a:endCxn id="33" idx="0"/>
            </p:cNvCxnSpPr>
            <p:nvPr/>
          </p:nvCxnSpPr>
          <p:spPr>
            <a:xfrm>
              <a:off x="5144341" y="5559077"/>
              <a:ext cx="1823908" cy="208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3" idx="2"/>
              <a:endCxn id="32" idx="0"/>
            </p:cNvCxnSpPr>
            <p:nvPr/>
          </p:nvCxnSpPr>
          <p:spPr>
            <a:xfrm>
              <a:off x="6968249" y="6290588"/>
              <a:ext cx="228773" cy="15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2" idx="1"/>
              <a:endCxn id="31" idx="3"/>
            </p:cNvCxnSpPr>
            <p:nvPr/>
          </p:nvCxnSpPr>
          <p:spPr>
            <a:xfrm flipH="1" flipV="1">
              <a:off x="5845208" y="6529618"/>
              <a:ext cx="769827" cy="73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1" idx="2"/>
              <a:endCxn id="19" idx="0"/>
            </p:cNvCxnSpPr>
            <p:nvPr/>
          </p:nvCxnSpPr>
          <p:spPr>
            <a:xfrm flipH="1">
              <a:off x="6555402" y="3155185"/>
              <a:ext cx="1045737" cy="356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0" idx="2"/>
              <a:endCxn id="21" idx="0"/>
            </p:cNvCxnSpPr>
            <p:nvPr/>
          </p:nvCxnSpPr>
          <p:spPr>
            <a:xfrm flipH="1">
              <a:off x="2765540" y="2860127"/>
              <a:ext cx="2611896" cy="649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896598" y="4509060"/>
            <a:ext cx="5584674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UM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Reconfiguration and forecast run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Specification of </a:t>
            </a:r>
            <a:r>
              <a:rPr lang="en-AU" sz="2400" dirty="0" err="1" smtClean="0"/>
              <a:t>ulimit</a:t>
            </a:r>
            <a:r>
              <a:rPr lang="en-AU" sz="2400" dirty="0" smtClean="0"/>
              <a:t> in suite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Upgrade recon wrapper script from later suite (u-aa437) as it is portable</a:t>
            </a:r>
          </a:p>
        </p:txBody>
      </p:sp>
      <p:sp>
        <p:nvSpPr>
          <p:cNvPr id="2" name="Rectangle 1"/>
          <p:cNvSpPr/>
          <p:nvPr/>
        </p:nvSpPr>
        <p:spPr>
          <a:xfrm>
            <a:off x="3768441" y="1260928"/>
            <a:ext cx="1630427" cy="1190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/>
          <p:cNvSpPr/>
          <p:nvPr/>
        </p:nvSpPr>
        <p:spPr>
          <a:xfrm>
            <a:off x="7601138" y="3284984"/>
            <a:ext cx="1542862" cy="769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 77"/>
          <p:cNvSpPr/>
          <p:nvPr/>
        </p:nvSpPr>
        <p:spPr>
          <a:xfrm>
            <a:off x="3585826" y="3293685"/>
            <a:ext cx="2330590" cy="1139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3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0881" y="260648"/>
            <a:ext cx="8379279" cy="6496645"/>
            <a:chOff x="690881" y="260648"/>
            <a:chExt cx="8379279" cy="6496645"/>
          </a:xfrm>
        </p:grpSpPr>
        <p:sp>
          <p:nvSpPr>
            <p:cNvPr id="4" name="TextBox 3"/>
            <p:cNvSpPr txBox="1"/>
            <p:nvPr/>
          </p:nvSpPr>
          <p:spPr>
            <a:xfrm>
              <a:off x="2555776" y="261376"/>
              <a:ext cx="1188915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start data</a:t>
              </a:r>
              <a:endParaRPr lang="en-AU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1823" y="1990540"/>
              <a:ext cx="966931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</a:t>
              </a:r>
              <a:r>
                <a:rPr lang="en-AU" sz="1200" dirty="0" err="1" smtClean="0"/>
                <a:t>fcst</a:t>
              </a:r>
              <a:r>
                <a:rPr lang="en-AU" sz="1200" dirty="0" smtClean="0"/>
                <a:t> cold</a:t>
              </a:r>
              <a:endParaRPr lang="en-AU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62762" y="825692"/>
              <a:ext cx="846129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smow</a:t>
              </a:r>
              <a:endParaRPr lang="en-AU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7193" y="1419166"/>
              <a:ext cx="8654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Recon cold</a:t>
              </a:r>
              <a:endParaRPr lang="en-AU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04676" y="817554"/>
              <a:ext cx="1087285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Surf </a:t>
              </a:r>
              <a:r>
                <a:rPr lang="en-AU" sz="1200" dirty="0" err="1" smtClean="0"/>
                <a:t>seaice</a:t>
              </a:r>
              <a:r>
                <a:rPr lang="en-AU" sz="1200" dirty="0" smtClean="0"/>
                <a:t>/</a:t>
              </a:r>
              <a:r>
                <a:rPr lang="en-AU" sz="1200" dirty="0" err="1" smtClean="0"/>
                <a:t>sst</a:t>
              </a:r>
              <a:endParaRPr lang="en-AU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7120" y="260648"/>
              <a:ext cx="853054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cold</a:t>
              </a:r>
              <a:endParaRPr lang="en-AU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52528" y="275276"/>
              <a:ext cx="892680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Install ostia</a:t>
              </a:r>
              <a:endParaRPr lang="en-AU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5" y="2878186"/>
              <a:ext cx="729687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</a:t>
              </a:r>
              <a:endParaRPr lang="en-AU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03531" y="3512041"/>
              <a:ext cx="1421608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screen</a:t>
              </a:r>
              <a:endParaRPr lang="en-AU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95" y="4155845"/>
              <a:ext cx="1287404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n216</a:t>
              </a:r>
              <a:endParaRPr lang="en-AU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284" y="3513222"/>
              <a:ext cx="13258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UM recon LS n108</a:t>
              </a:r>
              <a:endParaRPr lang="en-AU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73255" y="4715623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n216</a:t>
              </a:r>
              <a:endParaRPr lang="en-AU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12160" y="4153576"/>
              <a:ext cx="108632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VAR anal n108</a:t>
              </a:r>
              <a:endParaRPr lang="en-AU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75698" y="2774275"/>
              <a:ext cx="1176476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BGE screen</a:t>
              </a:r>
              <a:endParaRPr lang="en-AU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91522" y="3016686"/>
              <a:ext cx="1292470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BUFR to ODB</a:t>
              </a:r>
              <a:endParaRPr lang="en-AU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80400" y="3512040"/>
              <a:ext cx="950004" cy="276999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</a:t>
              </a:r>
              <a:endParaRPr lang="en-AU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86560" y="2583128"/>
              <a:ext cx="78175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Get BUFR</a:t>
              </a:r>
              <a:endParaRPr lang="en-AU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67143" y="3509678"/>
              <a:ext cx="1396793" cy="27699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200" dirty="0" smtClean="0"/>
                <a:t>OPS process screen</a:t>
              </a:r>
              <a:endParaRPr lang="en-AU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69442" y="4172034"/>
              <a:ext cx="1350498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VAR anal screen</a:t>
              </a:r>
              <a:endParaRPr lang="en-AU" sz="1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27908" y="4802878"/>
              <a:ext cx="78098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EKF</a:t>
              </a:r>
              <a:endParaRPr lang="en-AU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90881" y="3497832"/>
              <a:ext cx="1244123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UM JULES</a:t>
              </a:r>
              <a:endParaRPr lang="en-AU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34398" y="4166703"/>
              <a:ext cx="934743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JULES</a:t>
              </a:r>
              <a:endParaRPr lang="en-AU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7542" y="2778843"/>
              <a:ext cx="128150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Surf ASCAT EKF</a:t>
              </a:r>
              <a:endParaRPr lang="en-AU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70665" y="940665"/>
              <a:ext cx="864339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Build UM</a:t>
              </a:r>
              <a:endParaRPr lang="en-AU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8471" y="343206"/>
              <a:ext cx="1238672" cy="30777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Prep build UM</a:t>
              </a:r>
              <a:endParaRPr lang="en-AU" sz="1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94698" y="2143889"/>
              <a:ext cx="1013675" cy="3077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Install ostia</a:t>
              </a:r>
              <a:endParaRPr lang="en-AU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9655" y="5251300"/>
              <a:ext cx="749372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UM </a:t>
              </a:r>
              <a:r>
                <a:rPr lang="en-AU" sz="1400" dirty="0" err="1" smtClean="0"/>
                <a:t>fcst</a:t>
              </a:r>
              <a:endParaRPr lang="en-AU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16135" y="6375729"/>
              <a:ext cx="8290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ARCHIVE</a:t>
              </a:r>
              <a:endParaRPr lang="en-AU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15035" y="6449516"/>
              <a:ext cx="1163973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ODB to ODB2</a:t>
              </a:r>
              <a:endParaRPr lang="en-AU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35869" y="5767368"/>
              <a:ext cx="1464760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Process Analysis</a:t>
              </a:r>
              <a:br>
                <a:rPr lang="en-AU" sz="1400" dirty="0" smtClean="0"/>
              </a:br>
              <a:r>
                <a:rPr lang="en-AU" sz="1400" dirty="0" smtClean="0"/>
                <a:t>(</a:t>
              </a:r>
              <a:r>
                <a:rPr lang="en-AU" sz="1400" dirty="0" err="1" smtClean="0"/>
                <a:t>mergeback</a:t>
              </a:r>
              <a:r>
                <a:rPr lang="en-AU" sz="1400" dirty="0" smtClean="0"/>
                <a:t> ODB)</a:t>
              </a:r>
              <a:endParaRPr lang="en-AU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32777" y="6041033"/>
              <a:ext cx="47320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VER</a:t>
              </a:r>
              <a:endParaRPr lang="en-AU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12860" y="5982811"/>
              <a:ext cx="1655581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AU" sz="1400" dirty="0" smtClean="0"/>
                <a:t>Cycle tasks as above</a:t>
              </a:r>
              <a:endParaRPr lang="en-AU" sz="1400" dirty="0"/>
            </a:p>
          </p:txBody>
        </p:sp>
        <p:cxnSp>
          <p:nvCxnSpPr>
            <p:cNvPr id="36" name="Straight Arrow Connector 35"/>
            <p:cNvCxnSpPr>
              <a:stCxn id="4" idx="2"/>
              <a:endCxn id="6" idx="0"/>
            </p:cNvCxnSpPr>
            <p:nvPr/>
          </p:nvCxnSpPr>
          <p:spPr>
            <a:xfrm>
              <a:off x="3150234" y="538375"/>
              <a:ext cx="435593" cy="287317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9" idx="2"/>
              <a:endCxn id="6" idx="0"/>
            </p:cNvCxnSpPr>
            <p:nvPr/>
          </p:nvCxnSpPr>
          <p:spPr>
            <a:xfrm flipH="1">
              <a:off x="3585827" y="537647"/>
              <a:ext cx="777820" cy="288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2"/>
              <a:endCxn id="8" idx="0"/>
            </p:cNvCxnSpPr>
            <p:nvPr/>
          </p:nvCxnSpPr>
          <p:spPr>
            <a:xfrm>
              <a:off x="4363647" y="537647"/>
              <a:ext cx="684672" cy="279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0" idx="2"/>
              <a:endCxn id="8" idx="0"/>
            </p:cNvCxnSpPr>
            <p:nvPr/>
          </p:nvCxnSpPr>
          <p:spPr>
            <a:xfrm flipH="1">
              <a:off x="5048319" y="552275"/>
              <a:ext cx="350549" cy="265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6" idx="2"/>
              <a:endCxn id="7" idx="0"/>
            </p:cNvCxnSpPr>
            <p:nvPr/>
          </p:nvCxnSpPr>
          <p:spPr>
            <a:xfrm>
              <a:off x="3585827" y="1102691"/>
              <a:ext cx="834113" cy="316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8" idx="2"/>
              <a:endCxn id="7" idx="0"/>
            </p:cNvCxnSpPr>
            <p:nvPr/>
          </p:nvCxnSpPr>
          <p:spPr>
            <a:xfrm flipH="1">
              <a:off x="4419940" y="1094553"/>
              <a:ext cx="628379" cy="3246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7" idx="2"/>
              <a:endCxn id="5" idx="0"/>
            </p:cNvCxnSpPr>
            <p:nvPr/>
          </p:nvCxnSpPr>
          <p:spPr>
            <a:xfrm>
              <a:off x="4419940" y="1696165"/>
              <a:ext cx="225349" cy="2943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" idx="2"/>
              <a:endCxn id="20" idx="0"/>
            </p:cNvCxnSpPr>
            <p:nvPr/>
          </p:nvCxnSpPr>
          <p:spPr>
            <a:xfrm>
              <a:off x="4645289" y="2267539"/>
              <a:ext cx="732147" cy="315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5" idx="2"/>
              <a:endCxn id="11" idx="0"/>
            </p:cNvCxnSpPr>
            <p:nvPr/>
          </p:nvCxnSpPr>
          <p:spPr>
            <a:xfrm>
              <a:off x="4645289" y="2267539"/>
              <a:ext cx="2955850" cy="610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" idx="2"/>
              <a:endCxn id="12" idx="0"/>
            </p:cNvCxnSpPr>
            <p:nvPr/>
          </p:nvCxnSpPr>
          <p:spPr>
            <a:xfrm flipH="1">
              <a:off x="4314335" y="2267539"/>
              <a:ext cx="330954" cy="124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2"/>
              <a:endCxn id="17" idx="0"/>
            </p:cNvCxnSpPr>
            <p:nvPr/>
          </p:nvCxnSpPr>
          <p:spPr>
            <a:xfrm flipH="1">
              <a:off x="3463936" y="2267539"/>
              <a:ext cx="1181353" cy="506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" idx="2"/>
              <a:endCxn id="26" idx="0"/>
            </p:cNvCxnSpPr>
            <p:nvPr/>
          </p:nvCxnSpPr>
          <p:spPr>
            <a:xfrm flipH="1">
              <a:off x="1558295" y="2267539"/>
              <a:ext cx="3086994" cy="5113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4645289" y="2267540"/>
              <a:ext cx="3815143" cy="1245682"/>
            </a:xfrm>
            <a:custGeom>
              <a:avLst/>
              <a:gdLst>
                <a:gd name="connsiteX0" fmla="*/ 0 w 3699205"/>
                <a:gd name="connsiteY0" fmla="*/ 0 h 1087655"/>
                <a:gd name="connsiteX1" fmla="*/ 3214838 w 3699205"/>
                <a:gd name="connsiteY1" fmla="*/ 105878 h 1087655"/>
                <a:gd name="connsiteX2" fmla="*/ 3628724 w 3699205"/>
                <a:gd name="connsiteY2" fmla="*/ 1087655 h 1087655"/>
                <a:gd name="connsiteX0" fmla="*/ 0 w 3646606"/>
                <a:gd name="connsiteY0" fmla="*/ 0 h 1087655"/>
                <a:gd name="connsiteX1" fmla="*/ 2829827 w 3646606"/>
                <a:gd name="connsiteY1" fmla="*/ 67377 h 1087655"/>
                <a:gd name="connsiteX2" fmla="*/ 3628724 w 3646606"/>
                <a:gd name="connsiteY2" fmla="*/ 1087655 h 1087655"/>
                <a:gd name="connsiteX0" fmla="*/ 0 w 3647031"/>
                <a:gd name="connsiteY0" fmla="*/ 0 h 1087655"/>
                <a:gd name="connsiteX1" fmla="*/ 2839452 w 3647031"/>
                <a:gd name="connsiteY1" fmla="*/ 115504 h 1087655"/>
                <a:gd name="connsiteX2" fmla="*/ 3628724 w 3647031"/>
                <a:gd name="connsiteY2" fmla="*/ 1087655 h 1087655"/>
                <a:gd name="connsiteX0" fmla="*/ 0 w 3679585"/>
                <a:gd name="connsiteY0" fmla="*/ 0 h 1087655"/>
                <a:gd name="connsiteX1" fmla="*/ 2839452 w 3679585"/>
                <a:gd name="connsiteY1" fmla="*/ 115504 h 1087655"/>
                <a:gd name="connsiteX2" fmla="*/ 3628724 w 3679585"/>
                <a:gd name="connsiteY2" fmla="*/ 1087655 h 1087655"/>
                <a:gd name="connsiteX0" fmla="*/ 0 w 3646045"/>
                <a:gd name="connsiteY0" fmla="*/ 0 h 1087655"/>
                <a:gd name="connsiteX1" fmla="*/ 2839452 w 3646045"/>
                <a:gd name="connsiteY1" fmla="*/ 115504 h 1087655"/>
                <a:gd name="connsiteX2" fmla="*/ 3628724 w 3646045"/>
                <a:gd name="connsiteY2" fmla="*/ 1087655 h 1087655"/>
                <a:gd name="connsiteX0" fmla="*/ 0 w 3640475"/>
                <a:gd name="connsiteY0" fmla="*/ 0 h 1087655"/>
                <a:gd name="connsiteX1" fmla="*/ 2839452 w 3640475"/>
                <a:gd name="connsiteY1" fmla="*/ 115504 h 1087655"/>
                <a:gd name="connsiteX2" fmla="*/ 3628724 w 3640475"/>
                <a:gd name="connsiteY2" fmla="*/ 1087655 h 108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0475" h="1087655">
                  <a:moveTo>
                    <a:pt x="0" y="0"/>
                  </a:moveTo>
                  <a:cubicBezTo>
                    <a:pt x="946484" y="38501"/>
                    <a:pt x="2460858" y="-9624"/>
                    <a:pt x="2839452" y="115504"/>
                  </a:cubicBezTo>
                  <a:cubicBezTo>
                    <a:pt x="3218046" y="240632"/>
                    <a:pt x="3724174" y="687404"/>
                    <a:pt x="3628724" y="108765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Straight Arrow Connector 48"/>
            <p:cNvCxnSpPr>
              <a:stCxn id="20" idx="2"/>
              <a:endCxn id="18" idx="0"/>
            </p:cNvCxnSpPr>
            <p:nvPr/>
          </p:nvCxnSpPr>
          <p:spPr>
            <a:xfrm>
              <a:off x="5377436" y="2860127"/>
              <a:ext cx="760321" cy="156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8" idx="2"/>
              <a:endCxn id="19" idx="0"/>
            </p:cNvCxnSpPr>
            <p:nvPr/>
          </p:nvCxnSpPr>
          <p:spPr>
            <a:xfrm>
              <a:off x="6137757" y="3293685"/>
              <a:ext cx="417645" cy="218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16" idx="0"/>
            </p:cNvCxnSpPr>
            <p:nvPr/>
          </p:nvCxnSpPr>
          <p:spPr>
            <a:xfrm flipH="1">
              <a:off x="6555322" y="3789040"/>
              <a:ext cx="80" cy="364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4" idx="2"/>
              <a:endCxn id="16" idx="0"/>
            </p:cNvCxnSpPr>
            <p:nvPr/>
          </p:nvCxnSpPr>
          <p:spPr>
            <a:xfrm flipH="1">
              <a:off x="6555322" y="3790221"/>
              <a:ext cx="1851900" cy="3633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16" idx="2"/>
              <a:endCxn id="15" idx="0"/>
            </p:cNvCxnSpPr>
            <p:nvPr/>
          </p:nvCxnSpPr>
          <p:spPr>
            <a:xfrm flipH="1">
              <a:off x="5916417" y="4430575"/>
              <a:ext cx="638905" cy="285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3" idx="2"/>
              <a:endCxn id="15" idx="0"/>
            </p:cNvCxnSpPr>
            <p:nvPr/>
          </p:nvCxnSpPr>
          <p:spPr>
            <a:xfrm>
              <a:off x="5215697" y="4432844"/>
              <a:ext cx="700720" cy="2827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48" idx="0"/>
              <a:endCxn id="13" idx="0"/>
            </p:cNvCxnSpPr>
            <p:nvPr/>
          </p:nvCxnSpPr>
          <p:spPr>
            <a:xfrm>
              <a:off x="4645289" y="2267540"/>
              <a:ext cx="570408" cy="18883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12" idx="2"/>
              <a:endCxn id="22" idx="0"/>
            </p:cNvCxnSpPr>
            <p:nvPr/>
          </p:nvCxnSpPr>
          <p:spPr>
            <a:xfrm flipH="1">
              <a:off x="3744691" y="3789040"/>
              <a:ext cx="569644" cy="382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23" idx="0"/>
            </p:cNvCxnSpPr>
            <p:nvPr/>
          </p:nvCxnSpPr>
          <p:spPr>
            <a:xfrm flipH="1">
              <a:off x="3618400" y="4474480"/>
              <a:ext cx="126291" cy="3283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22" idx="0"/>
            </p:cNvCxnSpPr>
            <p:nvPr/>
          </p:nvCxnSpPr>
          <p:spPr>
            <a:xfrm>
              <a:off x="2765539" y="3786677"/>
              <a:ext cx="979152" cy="3853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7" idx="2"/>
              <a:endCxn id="21" idx="0"/>
            </p:cNvCxnSpPr>
            <p:nvPr/>
          </p:nvCxnSpPr>
          <p:spPr>
            <a:xfrm flipH="1">
              <a:off x="2765540" y="3051274"/>
              <a:ext cx="698396" cy="4584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6" idx="2"/>
              <a:endCxn id="24" idx="0"/>
            </p:cNvCxnSpPr>
            <p:nvPr/>
          </p:nvCxnSpPr>
          <p:spPr>
            <a:xfrm flipH="1">
              <a:off x="1312943" y="3086620"/>
              <a:ext cx="245352" cy="4112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4" idx="2"/>
              <a:endCxn id="25" idx="0"/>
            </p:cNvCxnSpPr>
            <p:nvPr/>
          </p:nvCxnSpPr>
          <p:spPr>
            <a:xfrm>
              <a:off x="1312943" y="3805609"/>
              <a:ext cx="488827" cy="3610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8" idx="2"/>
              <a:endCxn id="27" idx="0"/>
            </p:cNvCxnSpPr>
            <p:nvPr/>
          </p:nvCxnSpPr>
          <p:spPr>
            <a:xfrm>
              <a:off x="1447807" y="650983"/>
              <a:ext cx="55028" cy="2896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27" idx="2"/>
              <a:endCxn id="29" idx="0"/>
            </p:cNvCxnSpPr>
            <p:nvPr/>
          </p:nvCxnSpPr>
          <p:spPr>
            <a:xfrm>
              <a:off x="1502835" y="1248442"/>
              <a:ext cx="98701" cy="8954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29" idx="2"/>
              <a:endCxn id="26" idx="0"/>
            </p:cNvCxnSpPr>
            <p:nvPr/>
          </p:nvCxnSpPr>
          <p:spPr>
            <a:xfrm flipH="1">
              <a:off x="1558295" y="2451666"/>
              <a:ext cx="43241" cy="3271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23" idx="1"/>
            </p:cNvCxnSpPr>
            <p:nvPr/>
          </p:nvCxnSpPr>
          <p:spPr>
            <a:xfrm>
              <a:off x="1896598" y="4474480"/>
              <a:ext cx="1331310" cy="4822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3" idx="3"/>
              <a:endCxn id="30" idx="1"/>
            </p:cNvCxnSpPr>
            <p:nvPr/>
          </p:nvCxnSpPr>
          <p:spPr>
            <a:xfrm>
              <a:off x="4008891" y="4956767"/>
              <a:ext cx="760764" cy="448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5" idx="2"/>
              <a:endCxn id="30" idx="0"/>
            </p:cNvCxnSpPr>
            <p:nvPr/>
          </p:nvCxnSpPr>
          <p:spPr>
            <a:xfrm flipH="1">
              <a:off x="5144341" y="4992622"/>
              <a:ext cx="772076" cy="258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30" idx="2"/>
              <a:endCxn id="31" idx="0"/>
            </p:cNvCxnSpPr>
            <p:nvPr/>
          </p:nvCxnSpPr>
          <p:spPr>
            <a:xfrm>
              <a:off x="5144341" y="5559077"/>
              <a:ext cx="286331" cy="816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30" idx="2"/>
              <a:endCxn id="35" idx="0"/>
            </p:cNvCxnSpPr>
            <p:nvPr/>
          </p:nvCxnSpPr>
          <p:spPr>
            <a:xfrm flipH="1">
              <a:off x="2940651" y="5559077"/>
              <a:ext cx="2203690" cy="423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30" idx="2"/>
              <a:endCxn id="34" idx="0"/>
            </p:cNvCxnSpPr>
            <p:nvPr/>
          </p:nvCxnSpPr>
          <p:spPr>
            <a:xfrm flipH="1">
              <a:off x="4469380" y="5559077"/>
              <a:ext cx="674961" cy="4819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30" idx="2"/>
              <a:endCxn id="33" idx="0"/>
            </p:cNvCxnSpPr>
            <p:nvPr/>
          </p:nvCxnSpPr>
          <p:spPr>
            <a:xfrm>
              <a:off x="5144341" y="5559077"/>
              <a:ext cx="1823908" cy="208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33" idx="2"/>
              <a:endCxn id="32" idx="0"/>
            </p:cNvCxnSpPr>
            <p:nvPr/>
          </p:nvCxnSpPr>
          <p:spPr>
            <a:xfrm>
              <a:off x="6968249" y="6290588"/>
              <a:ext cx="228773" cy="1589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32" idx="1"/>
              <a:endCxn id="31" idx="3"/>
            </p:cNvCxnSpPr>
            <p:nvPr/>
          </p:nvCxnSpPr>
          <p:spPr>
            <a:xfrm flipH="1" flipV="1">
              <a:off x="5845208" y="6529618"/>
              <a:ext cx="769827" cy="73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1" idx="2"/>
              <a:endCxn id="19" idx="0"/>
            </p:cNvCxnSpPr>
            <p:nvPr/>
          </p:nvCxnSpPr>
          <p:spPr>
            <a:xfrm flipH="1">
              <a:off x="6555402" y="3155185"/>
              <a:ext cx="1045737" cy="3568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20" idx="2"/>
              <a:endCxn id="21" idx="0"/>
            </p:cNvCxnSpPr>
            <p:nvPr/>
          </p:nvCxnSpPr>
          <p:spPr>
            <a:xfrm flipH="1">
              <a:off x="2765540" y="2860127"/>
              <a:ext cx="2611896" cy="6495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/>
          <p:cNvSpPr txBox="1"/>
          <p:nvPr/>
        </p:nvSpPr>
        <p:spPr>
          <a:xfrm>
            <a:off x="1187624" y="3842150"/>
            <a:ext cx="6840760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OPS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BGE tasks run 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 smtClean="0"/>
              <a:t>CreateODB</a:t>
            </a:r>
            <a:r>
              <a:rPr lang="en-AU" sz="2400" dirty="0" smtClean="0"/>
              <a:t> program testing in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err="1" smtClean="0"/>
              <a:t>Bufr</a:t>
            </a:r>
            <a:r>
              <a:rPr lang="en-AU" sz="2400" dirty="0" smtClean="0"/>
              <a:t> files require changes (Tan helping)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Most </a:t>
            </a:r>
            <a:r>
              <a:rPr lang="en-AU" sz="2400" dirty="0" err="1" smtClean="0"/>
              <a:t>ob</a:t>
            </a:r>
            <a:r>
              <a:rPr lang="en-AU" sz="2400" dirty="0" smtClean="0"/>
              <a:t> types don’t work straight off.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Process tasks expected to work with min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Stem tests being created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25138" y="2421316"/>
            <a:ext cx="2940843" cy="1439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Rectangle 77"/>
          <p:cNvSpPr/>
          <p:nvPr/>
        </p:nvSpPr>
        <p:spPr>
          <a:xfrm>
            <a:off x="2067143" y="2670693"/>
            <a:ext cx="1941749" cy="1190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/>
          <p:cNvSpPr txBox="1"/>
          <p:nvPr/>
        </p:nvSpPr>
        <p:spPr>
          <a:xfrm>
            <a:off x="1935004" y="692696"/>
            <a:ext cx="566613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New task to get </a:t>
            </a:r>
            <a:r>
              <a:rPr lang="en-AU" sz="2400" dirty="0" err="1" smtClean="0"/>
              <a:t>bufr</a:t>
            </a:r>
            <a:r>
              <a:rPr lang="en-AU" sz="2400" dirty="0" smtClean="0"/>
              <a:t> files from local archive, install in suite with appropriate renames. May require further updates to cover filename variations.</a:t>
            </a:r>
          </a:p>
        </p:txBody>
      </p:sp>
    </p:spTree>
    <p:extLst>
      <p:ext uri="{BB962C8B-B14F-4D97-AF65-F5344CB8AC3E}">
        <p14:creationId xmlns:p14="http://schemas.microsoft.com/office/powerpoint/2010/main" val="35091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1345</Words>
  <Application>Microsoft Office PowerPoint</Application>
  <PresentationFormat>On-screen Show (4:3)</PresentationFormat>
  <Paragraphs>359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Summary of G3 work to date</vt:lpstr>
      <vt:lpstr>PowerPoint Presentation</vt:lpstr>
      <vt:lpstr>Overview</vt:lpstr>
      <vt:lpstr>Common Development approach</vt:lpstr>
      <vt:lpstr>Suite-level changes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>Bureau of Meteorology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G3 work to date</dc:title>
  <dc:creator>Susan Rennie</dc:creator>
  <cp:lastModifiedBy>Susan Rennie</cp:lastModifiedBy>
  <cp:revision>23</cp:revision>
  <dcterms:created xsi:type="dcterms:W3CDTF">2015-09-29T00:45:40Z</dcterms:created>
  <dcterms:modified xsi:type="dcterms:W3CDTF">2015-09-30T01:44:10Z</dcterms:modified>
</cp:coreProperties>
</file>