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94" r:id="rId2"/>
    <p:sldId id="429" r:id="rId3"/>
    <p:sldId id="430" r:id="rId4"/>
    <p:sldId id="431" r:id="rId5"/>
    <p:sldId id="432" r:id="rId6"/>
    <p:sldId id="433" r:id="rId7"/>
    <p:sldId id="434" r:id="rId8"/>
    <p:sldId id="435" r:id="rId9"/>
  </p:sldIdLst>
  <p:sldSz cx="9144000" cy="6858000" type="screen4x3"/>
  <p:notesSz cx="6807200" cy="9939338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3AE12"/>
    <a:srgbClr val="FEC2D7"/>
    <a:srgbClr val="FDA5C4"/>
    <a:srgbClr val="FDDEA5"/>
    <a:srgbClr val="E06F30"/>
    <a:srgbClr val="DE3232"/>
    <a:srgbClr val="006F93"/>
    <a:srgbClr val="9966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87567" autoAdjust="0"/>
  </p:normalViewPr>
  <p:slideViewPr>
    <p:cSldViewPr snapToGrid="0">
      <p:cViewPr varScale="1">
        <p:scale>
          <a:sx n="118" d="100"/>
          <a:sy n="118" d="100"/>
        </p:scale>
        <p:origin x="-7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317" cy="49728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293" y="0"/>
            <a:ext cx="2950317" cy="497285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4DB75341-5A85-4AF8-A5EC-5880737223FC}" type="datetimeFigureOut">
              <a:rPr lang="en-AU" smtClean="0"/>
              <a:t>27/04/2015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0465"/>
            <a:ext cx="2950317" cy="497285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293" y="9440465"/>
            <a:ext cx="2950317" cy="497285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2CE595A-0FB0-4884-966D-34E23407413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05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0317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293" y="0"/>
            <a:ext cx="2950317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720" y="4720233"/>
            <a:ext cx="5445760" cy="4473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0" tIns="45775" rIns="91550" bIns="457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465"/>
            <a:ext cx="2950317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293" y="9440465"/>
            <a:ext cx="2950317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50" tIns="45775" rIns="91550" bIns="4577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2AD2E02-99E5-402F-A0AE-F328C79E1E8A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0904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5" descr="cawcrfront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6300"/>
            <a:ext cx="9144000" cy="368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7"/>
          <p:cNvSpPr txBox="1">
            <a:spLocks noChangeArrowheads="1"/>
          </p:cNvSpPr>
          <p:nvPr/>
        </p:nvSpPr>
        <p:spPr bwMode="auto">
          <a:xfrm>
            <a:off x="2717800" y="6157913"/>
            <a:ext cx="48133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 sz="1400">
                <a:solidFill>
                  <a:srgbClr val="006F93"/>
                </a:solidFill>
              </a:rPr>
              <a:t>The Centre for Australian Weather and Climate Research</a:t>
            </a:r>
          </a:p>
          <a:p>
            <a:pPr eaLnBrk="1" hangingPunct="1"/>
            <a:r>
              <a:rPr lang="en-AU" sz="1300"/>
              <a:t>A partnership between CSIRO and the Bureau of Meteorology</a:t>
            </a:r>
          </a:p>
        </p:txBody>
      </p:sp>
      <p:pic>
        <p:nvPicPr>
          <p:cNvPr id="6" name="Picture 6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5537200"/>
            <a:ext cx="16192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225" y="5934075"/>
            <a:ext cx="663575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1913" y="754063"/>
            <a:ext cx="7343775" cy="1008062"/>
          </a:xfrm>
        </p:spPr>
        <p:txBody>
          <a:bodyPr tIns="0"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85875" y="4281488"/>
            <a:ext cx="3638550" cy="1008062"/>
          </a:xfrm>
        </p:spPr>
        <p:txBody>
          <a:bodyPr anchor="b"/>
          <a:lstStyle>
            <a:lvl1pPr marL="0" indent="0">
              <a:buFontTx/>
              <a:buNone/>
              <a:defRPr sz="1600" b="1"/>
            </a:lvl1pPr>
          </a:lstStyle>
          <a:p>
            <a:pPr lvl="0"/>
            <a:r>
              <a:rPr lang="en-AU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706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54996C-814C-4E70-B72C-ED94191E4EF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0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3050" y="111125"/>
            <a:ext cx="2051050" cy="6197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9900" y="111125"/>
            <a:ext cx="6000750" cy="6197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51E27-6995-49A4-A607-F0DA6762DBE6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035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11125"/>
            <a:ext cx="7234238" cy="7556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9900" y="1252538"/>
            <a:ext cx="4025900" cy="505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2538"/>
            <a:ext cx="4025900" cy="5056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7449-5C93-4E9C-8FE7-0775DFF402A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339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E8E0-97DB-485C-BB6E-A06F4FBF8B28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352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5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90A57-13E9-4B01-BBE4-BBB45BAD7B4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7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900" y="1252538"/>
            <a:ext cx="4025900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2538"/>
            <a:ext cx="4025900" cy="5056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32BF8-FB30-472B-AB9A-054A684EB99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047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8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9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7B994-AEFE-43BE-BE0A-D955F35F783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6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4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43AC5B-CC43-4D03-AE28-6D15E281964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04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3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14762-27AB-4DE4-AAD4-20CAF3E27D5B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20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B7B03-8AFA-4D01-A086-DA06BE0E79A4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5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sp>
        <p:nvSpPr>
          <p:cNvPr id="6" name="Rectangle 43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5FAAB-8706-499D-AD0F-30B02D07304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993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1" descr="cawcrcontent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1300" cy="116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1252538"/>
            <a:ext cx="8204200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073650" y="6470650"/>
            <a:ext cx="32385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006F93"/>
                </a:solidFill>
              </a:defRPr>
            </a:lvl1pPr>
          </a:lstStyle>
          <a:p>
            <a:pPr>
              <a:defRPr/>
            </a:pPr>
            <a:r>
              <a:rPr lang="en-AU"/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>
                <a:solidFill>
                  <a:schemeClr val="tx1"/>
                </a:solidFill>
              </a:rPr>
              <a:t>A partnership between CSIRO and the Bureau of Meteorology</a:t>
            </a:r>
          </a:p>
        </p:txBody>
      </p:sp>
      <p:pic>
        <p:nvPicPr>
          <p:cNvPr id="2" name="Picture 4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6262688"/>
            <a:ext cx="414338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4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838" y="6129338"/>
            <a:ext cx="1057275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67" name="Rectangle 4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87513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138" y="6423025"/>
            <a:ext cx="7191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smtClean="0">
                <a:solidFill>
                  <a:srgbClr val="006F93"/>
                </a:solidFill>
              </a:defRPr>
            </a:lvl1pPr>
          </a:lstStyle>
          <a:p>
            <a:pPr>
              <a:defRPr/>
            </a:pPr>
            <a:fld id="{0117D13C-941E-450D-91CC-2750E5258222}" type="slidenum">
              <a:rPr lang="en-AU"/>
              <a:pPr>
                <a:defRPr/>
              </a:pPr>
              <a:t>‹#›</a:t>
            </a:fld>
            <a:endParaRPr lang="en-AU"/>
          </a:p>
        </p:txBody>
      </p:sp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9900" y="111125"/>
            <a:ext cx="7234238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6F93"/>
          </a:solidFill>
          <a:latin typeface="+mn-lt"/>
          <a:ea typeface="+mn-ea"/>
          <a:cs typeface="+mn-cs"/>
        </a:defRPr>
      </a:lvl1pPr>
      <a:lvl2pPr marL="538163" indent="-1778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2pPr>
      <a:lvl3pPr marL="893763" indent="-1762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257300" indent="-180975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617663" indent="-180975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5pPr>
      <a:lvl6pPr marL="20748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5320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9892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446463" indent="-180975" algn="l" rtl="0" fontAlgn="base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ACCESS NWP </a:t>
            </a:r>
            <a:r>
              <a:rPr lang="en-AU" dirty="0" smtClean="0"/>
              <a:t>Version Releases</a:t>
            </a:r>
            <a:endParaRPr lang="en-AU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409575" y="3467100"/>
            <a:ext cx="5257800" cy="2000249"/>
          </a:xfrm>
        </p:spPr>
        <p:txBody>
          <a:bodyPr>
            <a:noAutofit/>
          </a:bodyPr>
          <a:lstStyle/>
          <a:p>
            <a:pPr eaLnBrk="1" hangingPunct="1"/>
            <a:r>
              <a:rPr lang="en-AU" sz="2000" dirty="0" smtClean="0"/>
              <a:t>Michael Naughton</a:t>
            </a:r>
          </a:p>
          <a:p>
            <a:pPr eaLnBrk="1" hangingPunct="1"/>
            <a:endParaRPr lang="en-AU" sz="2000" dirty="0" smtClean="0"/>
          </a:p>
          <a:p>
            <a:pPr eaLnBrk="1" hangingPunct="1"/>
            <a:r>
              <a:rPr lang="en-AU" dirty="0" smtClean="0"/>
              <a:t>ACCESS Research Leaders Group Meeting</a:t>
            </a:r>
          </a:p>
          <a:p>
            <a:pPr eaLnBrk="1" hangingPunct="1"/>
            <a:r>
              <a:rPr lang="en-AU" dirty="0" smtClean="0"/>
              <a:t>1 May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/>
              <a:t>ACCESS NWP Versions</a:t>
            </a:r>
            <a:endParaRPr lang="en-A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AU" dirty="0" smtClean="0"/>
              <a:t>ACCESS NWP versions release strategies</a:t>
            </a:r>
          </a:p>
          <a:p>
            <a:pPr lvl="1" eaLnBrk="1" hangingPunct="1">
              <a:defRPr/>
            </a:pPr>
            <a:r>
              <a:rPr lang="en-AU" dirty="0" smtClean="0"/>
              <a:t>ACCESS NWP releases are principally based on Bureau operational ACCESS NWP systems </a:t>
            </a:r>
          </a:p>
          <a:p>
            <a:pPr lvl="1" eaLnBrk="1" hangingPunct="1">
              <a:defRPr/>
            </a:pPr>
            <a:r>
              <a:rPr lang="en-AU" dirty="0" smtClean="0"/>
              <a:t>APS0/1/2/3/.. == ACCESS Parallel Suite n, cf. Met Office </a:t>
            </a:r>
            <a:r>
              <a:rPr lang="en-AU" dirty="0" err="1" smtClean="0"/>
              <a:t>PSnn</a:t>
            </a:r>
            <a:r>
              <a:rPr lang="en-AU" dirty="0" smtClean="0"/>
              <a:t>  </a:t>
            </a:r>
          </a:p>
          <a:p>
            <a:pPr eaLnBrk="1" hangingPunct="1">
              <a:defRPr/>
            </a:pPr>
            <a:endParaRPr lang="en-AU" dirty="0" smtClean="0"/>
          </a:p>
          <a:p>
            <a:pPr eaLnBrk="1" hangingPunct="1">
              <a:defRPr/>
            </a:pPr>
            <a:r>
              <a:rPr lang="en-AU" dirty="0" smtClean="0"/>
              <a:t>Bureau NWP Governance</a:t>
            </a:r>
            <a:endParaRPr lang="en-AU" dirty="0" smtClean="0"/>
          </a:p>
          <a:p>
            <a:pPr lvl="1" eaLnBrk="1" hangingPunct="1">
              <a:defRPr/>
            </a:pPr>
            <a:r>
              <a:rPr lang="en-AU" dirty="0"/>
              <a:t>ACCESS NWP Working Group (ANWP)</a:t>
            </a:r>
          </a:p>
          <a:p>
            <a:pPr lvl="1" eaLnBrk="1" hangingPunct="1">
              <a:defRPr/>
            </a:pPr>
            <a:r>
              <a:rPr lang="en-AU" dirty="0" smtClean="0"/>
              <a:t>OSICG </a:t>
            </a:r>
            <a:r>
              <a:rPr lang="en-AU" dirty="0" smtClean="0"/>
              <a:t>– Operational Systems Implementation Co-ordination Group</a:t>
            </a:r>
          </a:p>
          <a:p>
            <a:pPr lvl="1" eaLnBrk="1" hangingPunct="1">
              <a:defRPr/>
            </a:pPr>
            <a:r>
              <a:rPr lang="en-AU" dirty="0" smtClean="0"/>
              <a:t>Bureau Numerical Prediction </a:t>
            </a:r>
            <a:r>
              <a:rPr lang="en-AU" dirty="0" smtClean="0"/>
              <a:t>Board</a:t>
            </a:r>
          </a:p>
          <a:p>
            <a:pPr lvl="1" eaLnBrk="1" hangingPunct="1">
              <a:defRPr/>
            </a:pPr>
            <a:endParaRPr lang="en-AU" dirty="0" smtClean="0"/>
          </a:p>
          <a:p>
            <a:pPr lvl="1" eaLnBrk="1" hangingPunct="1">
              <a:defRPr/>
            </a:pPr>
            <a:r>
              <a:rPr lang="en-AU" dirty="0" smtClean="0"/>
              <a:t>Processes defined in 2013 Bureau Realignment Project WG5 report</a:t>
            </a:r>
          </a:p>
          <a:p>
            <a:pPr lvl="1" eaLnBrk="1" hangingPunct="1">
              <a:defRPr/>
            </a:pPr>
            <a:r>
              <a:rPr lang="en-AU" dirty="0" smtClean="0"/>
              <a:t>APS2 Science Business Case</a:t>
            </a:r>
          </a:p>
          <a:p>
            <a:pPr lvl="1" eaLnBrk="1" hangingPunct="1">
              <a:defRPr/>
            </a:pPr>
            <a:r>
              <a:rPr lang="en-AU" dirty="0" smtClean="0"/>
              <a:t>APS2 Business Case</a:t>
            </a:r>
          </a:p>
          <a:p>
            <a:pPr marL="346075" indent="-342900" eaLnBrk="1" hangingPunct="1">
              <a:defRPr/>
            </a:pPr>
            <a:endParaRPr lang="en-AU" dirty="0" smtClean="0"/>
          </a:p>
          <a:p>
            <a:pPr marL="346075" indent="-342900" eaLnBrk="1" hangingPunct="1">
              <a:defRPr/>
            </a:pPr>
            <a:r>
              <a:rPr lang="en-AU" dirty="0" smtClean="0"/>
              <a:t>APS0 – </a:t>
            </a:r>
            <a:r>
              <a:rPr lang="en-AU" dirty="0" smtClean="0"/>
              <a:t>Developed 2005 onwards – Operational </a:t>
            </a:r>
            <a:r>
              <a:rPr lang="en-AU" dirty="0" smtClean="0"/>
              <a:t>2009-2014</a:t>
            </a:r>
          </a:p>
          <a:p>
            <a:pPr marL="346075" indent="-342900" eaLnBrk="1" hangingPunct="1">
              <a:defRPr/>
            </a:pPr>
            <a:r>
              <a:rPr lang="en-AU" dirty="0" smtClean="0"/>
              <a:t>APS1 – </a:t>
            </a:r>
            <a:r>
              <a:rPr lang="en-AU" dirty="0" smtClean="0"/>
              <a:t>Developed </a:t>
            </a:r>
            <a:r>
              <a:rPr lang="en-AU" dirty="0" smtClean="0"/>
              <a:t>2009 </a:t>
            </a:r>
            <a:r>
              <a:rPr lang="en-AU" dirty="0" smtClean="0"/>
              <a:t>onwards – Operational 2013-2016</a:t>
            </a:r>
            <a:endParaRPr lang="en-AU" dirty="0" smtClean="0"/>
          </a:p>
          <a:p>
            <a:pPr marL="346075" indent="-342900" eaLnBrk="1" hangingPunct="1">
              <a:defRPr/>
            </a:pPr>
            <a:r>
              <a:rPr lang="en-AU" dirty="0" smtClean="0"/>
              <a:t>APS2 – </a:t>
            </a:r>
            <a:r>
              <a:rPr lang="en-AU" dirty="0" smtClean="0"/>
              <a:t>Developed </a:t>
            </a:r>
            <a:r>
              <a:rPr lang="en-AU" dirty="0" smtClean="0"/>
              <a:t>2013 </a:t>
            </a:r>
            <a:r>
              <a:rPr lang="en-AU" dirty="0" smtClean="0"/>
              <a:t>onwards – Operational </a:t>
            </a:r>
            <a:r>
              <a:rPr lang="en-AU" dirty="0" smtClean="0"/>
              <a:t>2015-</a:t>
            </a:r>
          </a:p>
          <a:p>
            <a:pPr marL="346075" indent="-342900" eaLnBrk="1" hangingPunct="1">
              <a:defRPr/>
            </a:pPr>
            <a:r>
              <a:rPr lang="en-AU" dirty="0" smtClean="0"/>
              <a:t>APS3 – </a:t>
            </a:r>
            <a:r>
              <a:rPr lang="en-AU" dirty="0" smtClean="0"/>
              <a:t>Developed 2015 onwards – Operational 2018-</a:t>
            </a:r>
            <a:endParaRPr lang="en-AU" dirty="0" smtClean="0"/>
          </a:p>
          <a:p>
            <a:pPr marL="346075" indent="-342900" eaLnBrk="1" hangingPunct="1">
              <a:defRPr/>
            </a:pPr>
            <a:r>
              <a:rPr lang="en-AU" dirty="0" smtClean="0"/>
              <a:t>…</a:t>
            </a:r>
          </a:p>
          <a:p>
            <a:pPr marL="346075" indent="-342900" eaLnBrk="1" hangingPunct="1">
              <a:defRPr/>
            </a:pPr>
            <a:endParaRPr lang="en-AU" dirty="0"/>
          </a:p>
          <a:p>
            <a:pPr marL="346075" indent="-342900" eaLnBrk="1" hangingPunct="1">
              <a:defRPr/>
            </a:pPr>
            <a:endParaRPr lang="en-AU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</p:spTree>
    <p:extLst>
      <p:ext uri="{BB962C8B-B14F-4D97-AF65-F5344CB8AC3E}">
        <p14:creationId xmlns:p14="http://schemas.microsoft.com/office/powerpoint/2010/main" val="23540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175" indent="0" eaLnBrk="1" hangingPunct="1">
              <a:buNone/>
              <a:defRPr/>
            </a:pPr>
            <a:endParaRPr lang="en-AU" dirty="0"/>
          </a:p>
          <a:p>
            <a:pPr marL="346075" indent="-342900" eaLnBrk="1" hangingPunct="1">
              <a:defRPr/>
            </a:pPr>
            <a:r>
              <a:rPr lang="en-AU" dirty="0" smtClean="0"/>
              <a:t>APS1</a:t>
            </a:r>
          </a:p>
          <a:p>
            <a:pPr marL="703263" lvl="1" indent="-342900" eaLnBrk="1" hangingPunct="1">
              <a:defRPr/>
            </a:pPr>
            <a:r>
              <a:rPr lang="en-AU" dirty="0" smtClean="0"/>
              <a:t>AC-G1/R1/C1/TC1</a:t>
            </a:r>
          </a:p>
          <a:p>
            <a:pPr marL="703263" lvl="1" indent="-342900" eaLnBrk="1" hangingPunct="1">
              <a:defRPr/>
            </a:pPr>
            <a:r>
              <a:rPr lang="en-AU" dirty="0" smtClean="0"/>
              <a:t>Based on MO </a:t>
            </a:r>
            <a:r>
              <a:rPr lang="en-AU" dirty="0" smtClean="0"/>
              <a:t>PS24 </a:t>
            </a:r>
            <a:r>
              <a:rPr lang="en-AU" dirty="0" smtClean="0"/>
              <a:t>jobs; UM7.5/7.6</a:t>
            </a:r>
          </a:p>
          <a:p>
            <a:pPr marL="703263" lvl="1" indent="-342900" eaLnBrk="1" hangingPunct="1">
              <a:defRPr/>
            </a:pPr>
            <a:r>
              <a:rPr lang="en-AU" dirty="0" smtClean="0"/>
              <a:t>MO PS components provided via </a:t>
            </a:r>
            <a:r>
              <a:rPr lang="en-AU" dirty="0" err="1" smtClean="0"/>
              <a:t>collab_wiki</a:t>
            </a: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/>
              <a:t>Documented build jobs and suites for each system</a:t>
            </a:r>
          </a:p>
          <a:p>
            <a:pPr marL="703263" lvl="1" indent="-342900" eaLnBrk="1" hangingPunct="1">
              <a:defRPr/>
            </a:pPr>
            <a:r>
              <a:rPr lang="en-AU" dirty="0" smtClean="0"/>
              <a:t>Code managed under </a:t>
            </a:r>
            <a:r>
              <a:rPr lang="en-AU" dirty="0" err="1" smtClean="0"/>
              <a:t>svn</a:t>
            </a: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/>
              <a:t>Scripts &amp; suites managed under </a:t>
            </a:r>
            <a:r>
              <a:rPr lang="en-AU" dirty="0" err="1" smtClean="0"/>
              <a:t>svn</a:t>
            </a:r>
            <a:r>
              <a:rPr lang="en-AU" dirty="0" smtClean="0"/>
              <a:t> and </a:t>
            </a:r>
            <a:r>
              <a:rPr lang="en-AU" dirty="0" err="1" smtClean="0"/>
              <a:t>umui</a:t>
            </a:r>
            <a:r>
              <a:rPr lang="en-AU" dirty="0" smtClean="0"/>
              <a:t>/</a:t>
            </a:r>
            <a:r>
              <a:rPr lang="en-AU" dirty="0" err="1" smtClean="0"/>
              <a:t>varui</a:t>
            </a:r>
            <a:r>
              <a:rPr lang="en-AU" dirty="0" smtClean="0"/>
              <a:t>/</a:t>
            </a:r>
            <a:r>
              <a:rPr lang="en-AU" dirty="0" err="1" smtClean="0"/>
              <a:t>opsui</a:t>
            </a:r>
            <a:r>
              <a:rPr lang="en-AU" dirty="0" smtClean="0"/>
              <a:t>/</a:t>
            </a:r>
            <a:r>
              <a:rPr lang="en-AU" dirty="0" err="1" smtClean="0"/>
              <a:t>scsui</a:t>
            </a: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/>
              <a:t>Data files in ~</a:t>
            </a:r>
            <a:r>
              <a:rPr lang="en-AU" dirty="0" smtClean="0"/>
              <a:t>access</a:t>
            </a:r>
          </a:p>
          <a:p>
            <a:pPr marL="703263" lvl="1" indent="-342900" eaLnBrk="1" hangingPunct="1">
              <a:defRPr/>
            </a:pPr>
            <a:r>
              <a:rPr lang="en-AU" dirty="0" smtClean="0"/>
              <a:t>Documentation in </a:t>
            </a:r>
            <a:r>
              <a:rPr lang="en-AU" dirty="0"/>
              <a:t>AMOJ </a:t>
            </a:r>
            <a:r>
              <a:rPr lang="en-AU" dirty="0" smtClean="0"/>
              <a:t>ACCESS NWP paper and Bureau NWP Forecast Bulletins</a:t>
            </a:r>
          </a:p>
          <a:p>
            <a:pPr marL="703263" lvl="1" indent="-342900" eaLnBrk="1" hangingPunct="1">
              <a:defRPr/>
            </a:pPr>
            <a:r>
              <a:rPr lang="en-AU" dirty="0" smtClean="0">
                <a:solidFill>
                  <a:srgbClr val="C00000"/>
                </a:solidFill>
              </a:rPr>
              <a:t>Standard configurations supported in ACCESS Model Experiment Library, as part of </a:t>
            </a:r>
            <a:r>
              <a:rPr lang="en-AU" dirty="0" err="1" smtClean="0">
                <a:solidFill>
                  <a:srgbClr val="C00000"/>
                </a:solidFill>
              </a:rPr>
              <a:t>CWSLab</a:t>
            </a:r>
            <a:r>
              <a:rPr lang="en-AU" dirty="0" smtClean="0">
                <a:solidFill>
                  <a:srgbClr val="C00000"/>
                </a:solidFill>
              </a:rPr>
              <a:t> project (G1, C1) </a:t>
            </a:r>
            <a:endParaRPr lang="en-AU" dirty="0" smtClean="0">
              <a:solidFill>
                <a:srgbClr val="C00000"/>
              </a:solidFill>
            </a:endParaRPr>
          </a:p>
          <a:p>
            <a:pPr marL="703263" lvl="1" indent="-342900" eaLnBrk="1" hangingPunct="1">
              <a:defRPr/>
            </a:pPr>
            <a:endParaRPr lang="en-AU" dirty="0"/>
          </a:p>
          <a:p>
            <a:pPr marL="703263" lvl="1" indent="-342900" eaLnBrk="1" hangingPunct="1">
              <a:defRPr/>
            </a:pPr>
            <a:r>
              <a:rPr lang="en-AU" dirty="0" smtClean="0"/>
              <a:t>Output forecast files and model cycling files </a:t>
            </a:r>
          </a:p>
          <a:p>
            <a:pPr marL="1058863" lvl="2" indent="-342900" eaLnBrk="1" hangingPunct="1">
              <a:defRPr/>
            </a:pPr>
            <a:r>
              <a:rPr lang="en-AU" dirty="0" smtClean="0"/>
              <a:t>Saved to MARS and </a:t>
            </a:r>
            <a:r>
              <a:rPr lang="en-AU" dirty="0" err="1" smtClean="0"/>
              <a:t>sam</a:t>
            </a:r>
            <a:endParaRPr lang="en-AU" dirty="0" smtClean="0"/>
          </a:p>
          <a:p>
            <a:pPr marL="1058863" lvl="2" indent="-342900" eaLnBrk="1" hangingPunct="1">
              <a:defRPr/>
            </a:pPr>
            <a:r>
              <a:rPr lang="en-AU" dirty="0" smtClean="0"/>
              <a:t>RDSI archive at NCI in /g/data/rr4 for G1/R1/C1 since 2014</a:t>
            </a:r>
          </a:p>
          <a:p>
            <a:pPr marL="1058863" lvl="2" indent="-342900" eaLnBrk="1" hangingPunct="1">
              <a:defRPr/>
            </a:pPr>
            <a:r>
              <a:rPr lang="en-AU" dirty="0" smtClean="0"/>
              <a:t>Some charts also archived</a:t>
            </a:r>
          </a:p>
          <a:p>
            <a:pPr marL="703263" lvl="1" indent="-342900" eaLnBrk="1" hangingPunct="1">
              <a:defRPr/>
            </a:pPr>
            <a:endParaRPr lang="en-AU" dirty="0" smtClean="0"/>
          </a:p>
          <a:p>
            <a:pPr marL="703263" lvl="1" indent="-342900" eaLnBrk="1" hangingPunct="1">
              <a:defRPr/>
            </a:pPr>
            <a:endParaRPr lang="en-AU" dirty="0" smtClean="0"/>
          </a:p>
          <a:p>
            <a:pPr marL="346075" indent="-342900" eaLnBrk="1" hangingPunct="1">
              <a:defRPr/>
            </a:pPr>
            <a:endParaRPr lang="en-AU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</p:spTree>
    <p:extLst>
      <p:ext uri="{BB962C8B-B14F-4D97-AF65-F5344CB8AC3E}">
        <p14:creationId xmlns:p14="http://schemas.microsoft.com/office/powerpoint/2010/main" val="10155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APS2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75" indent="0" eaLnBrk="1" hangingPunct="1">
              <a:buNone/>
              <a:defRPr/>
            </a:pPr>
            <a:endParaRPr lang="en-AU" dirty="0"/>
          </a:p>
          <a:p>
            <a:pPr marL="346075" indent="-342900" eaLnBrk="1" hangingPunct="1">
              <a:defRPr/>
            </a:pPr>
            <a:r>
              <a:rPr lang="en-AU" dirty="0" smtClean="0"/>
              <a:t>APS2</a:t>
            </a:r>
          </a:p>
          <a:p>
            <a:pPr marL="703263" lvl="1" indent="-342900" eaLnBrk="1" hangingPunct="1">
              <a:defRPr/>
            </a:pPr>
            <a:r>
              <a:rPr lang="en-AU" dirty="0" smtClean="0"/>
              <a:t>AC-G2/GE2/R2/C2/TC2</a:t>
            </a:r>
          </a:p>
          <a:p>
            <a:pPr marL="703263" lvl="1" indent="-342900" eaLnBrk="1" hangingPunct="1">
              <a:defRPr/>
            </a:pPr>
            <a:r>
              <a:rPr lang="en-AU" dirty="0" smtClean="0"/>
              <a:t>Based on MO </a:t>
            </a:r>
            <a:r>
              <a:rPr lang="en-AU" dirty="0" smtClean="0"/>
              <a:t>PS28 </a:t>
            </a:r>
            <a:r>
              <a:rPr lang="en-AU" dirty="0" smtClean="0"/>
              <a:t>jobs; </a:t>
            </a:r>
            <a:r>
              <a:rPr lang="en-AU" dirty="0" smtClean="0"/>
              <a:t>UM8.2-8.4, UM7.9 for GE</a:t>
            </a: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/>
              <a:t>MO PS components provided via </a:t>
            </a:r>
            <a:r>
              <a:rPr lang="en-AU" dirty="0" err="1" smtClean="0"/>
              <a:t>collab_wiki</a:t>
            </a: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/>
              <a:t>Documented build jobs and suites for each system</a:t>
            </a:r>
          </a:p>
          <a:p>
            <a:pPr marL="703263" lvl="1" indent="-342900" eaLnBrk="1" hangingPunct="1">
              <a:defRPr/>
            </a:pPr>
            <a:r>
              <a:rPr lang="en-AU" dirty="0" smtClean="0"/>
              <a:t>Code managed under </a:t>
            </a:r>
            <a:r>
              <a:rPr lang="en-AU" dirty="0" err="1" smtClean="0"/>
              <a:t>svn</a:t>
            </a: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/>
              <a:t>Scripts &amp; suites managed under </a:t>
            </a:r>
            <a:r>
              <a:rPr lang="en-AU" dirty="0" err="1" smtClean="0"/>
              <a:t>svn</a:t>
            </a:r>
            <a:r>
              <a:rPr lang="en-AU" dirty="0" smtClean="0"/>
              <a:t> and </a:t>
            </a:r>
            <a:r>
              <a:rPr lang="en-AU" dirty="0" err="1" smtClean="0"/>
              <a:t>umui</a:t>
            </a:r>
            <a:r>
              <a:rPr lang="en-AU" dirty="0" smtClean="0"/>
              <a:t>/</a:t>
            </a:r>
            <a:r>
              <a:rPr lang="en-AU" dirty="0" err="1" smtClean="0"/>
              <a:t>varui</a:t>
            </a:r>
            <a:r>
              <a:rPr lang="en-AU" dirty="0" smtClean="0"/>
              <a:t>/</a:t>
            </a:r>
            <a:r>
              <a:rPr lang="en-AU" dirty="0" err="1" smtClean="0"/>
              <a:t>opsui</a:t>
            </a:r>
            <a:r>
              <a:rPr lang="en-AU" dirty="0" smtClean="0"/>
              <a:t>/</a:t>
            </a:r>
            <a:r>
              <a:rPr lang="en-AU" dirty="0" err="1" smtClean="0"/>
              <a:t>scsui</a:t>
            </a: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/>
              <a:t>Data files in ~</a:t>
            </a:r>
            <a:r>
              <a:rPr lang="en-AU" dirty="0" smtClean="0"/>
              <a:t>access</a:t>
            </a:r>
          </a:p>
          <a:p>
            <a:pPr marL="703263" lvl="1" indent="-342900" eaLnBrk="1" hangingPunct="1">
              <a:defRPr/>
            </a:pPr>
            <a:r>
              <a:rPr lang="en-AU" dirty="0"/>
              <a:t>Documentation in </a:t>
            </a:r>
            <a:r>
              <a:rPr lang="en-AU" dirty="0" smtClean="0"/>
              <a:t>CAWCR Research Report and Bureau </a:t>
            </a:r>
            <a:r>
              <a:rPr lang="en-AU" dirty="0"/>
              <a:t>NWP Forecast Bulletins</a:t>
            </a:r>
          </a:p>
          <a:p>
            <a:pPr marL="703263" lvl="1" indent="-342900" eaLnBrk="1" hangingPunct="1">
              <a:defRPr/>
            </a:pPr>
            <a:endParaRPr lang="en-AU" dirty="0"/>
          </a:p>
          <a:p>
            <a:pPr marL="703263" lvl="1" indent="-342900" eaLnBrk="1" hangingPunct="1">
              <a:defRPr/>
            </a:pPr>
            <a:r>
              <a:rPr lang="en-AU" dirty="0" smtClean="0"/>
              <a:t>Output forecast files and model cycling files </a:t>
            </a:r>
          </a:p>
          <a:p>
            <a:pPr marL="1058863" lvl="2" indent="-342900" eaLnBrk="1" hangingPunct="1">
              <a:defRPr/>
            </a:pPr>
            <a:r>
              <a:rPr lang="en-AU" dirty="0" smtClean="0"/>
              <a:t>Being saved </a:t>
            </a:r>
            <a:r>
              <a:rPr lang="en-AU" dirty="0" smtClean="0"/>
              <a:t>to MARS and </a:t>
            </a:r>
            <a:r>
              <a:rPr lang="en-AU" dirty="0" err="1" smtClean="0"/>
              <a:t>sam</a:t>
            </a:r>
            <a:endParaRPr lang="en-AU" dirty="0" smtClean="0"/>
          </a:p>
          <a:p>
            <a:pPr marL="1058863" lvl="2" indent="-342900" eaLnBrk="1" hangingPunct="1">
              <a:defRPr/>
            </a:pPr>
            <a:r>
              <a:rPr lang="en-AU" dirty="0" smtClean="0"/>
              <a:t>RDSI archive at NCI in /g/data/rr4 for </a:t>
            </a:r>
            <a:r>
              <a:rPr lang="en-AU" dirty="0" smtClean="0"/>
              <a:t>G2/R2/C2</a:t>
            </a:r>
            <a:endParaRPr lang="en-AU" dirty="0" smtClean="0"/>
          </a:p>
          <a:p>
            <a:pPr marL="703263" lvl="1" indent="-342900" eaLnBrk="1" hangingPunct="1">
              <a:defRPr/>
            </a:pPr>
            <a:endParaRPr lang="en-AU" dirty="0" smtClean="0"/>
          </a:p>
          <a:p>
            <a:pPr marL="703263" lvl="1" indent="-342900" eaLnBrk="1" hangingPunct="1">
              <a:defRPr/>
            </a:pPr>
            <a:endParaRPr lang="en-AU" dirty="0" smtClean="0"/>
          </a:p>
          <a:p>
            <a:pPr marL="346075" indent="-342900" eaLnBrk="1" hangingPunct="1">
              <a:defRPr/>
            </a:pPr>
            <a:endParaRPr lang="en-AU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</p:spTree>
    <p:extLst>
      <p:ext uri="{BB962C8B-B14F-4D97-AF65-F5344CB8AC3E}">
        <p14:creationId xmlns:p14="http://schemas.microsoft.com/office/powerpoint/2010/main" val="258858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dirty="0" smtClean="0"/>
              <a:t>APS3 onwards</a:t>
            </a:r>
            <a:endParaRPr lang="en-AU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175" indent="0" eaLnBrk="1" hangingPunct="1">
              <a:buNone/>
              <a:defRPr/>
            </a:pPr>
            <a:endParaRPr lang="en-AU" dirty="0"/>
          </a:p>
          <a:p>
            <a:pPr marL="346075" indent="-342900" eaLnBrk="1" hangingPunct="1">
              <a:defRPr/>
            </a:pPr>
            <a:r>
              <a:rPr lang="en-AU" dirty="0" smtClean="0"/>
              <a:t>APS3 onwards</a:t>
            </a: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/>
              <a:t>AC-G3/GE3/R3/C3/GE3/TC3</a:t>
            </a:r>
          </a:p>
          <a:p>
            <a:pPr marL="703263" lvl="1" indent="-342900" eaLnBrk="1" hangingPunct="1">
              <a:defRPr/>
            </a:pP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>
                <a:solidFill>
                  <a:srgbClr val="C00000"/>
                </a:solidFill>
              </a:rPr>
              <a:t>Release management based on MOSRS shared repository working practices with Met Office (Met Office Science Repository Service)</a:t>
            </a:r>
          </a:p>
          <a:p>
            <a:pPr marL="703263" lvl="1" indent="-342900" eaLnBrk="1" hangingPunct="1">
              <a:defRPr/>
            </a:pPr>
            <a:endParaRPr lang="en-AU" dirty="0" smtClean="0">
              <a:solidFill>
                <a:srgbClr val="C00000"/>
              </a:solidFill>
            </a:endParaRPr>
          </a:p>
          <a:p>
            <a:pPr marL="703263" lvl="1" indent="-342900" eaLnBrk="1" hangingPunct="1">
              <a:defRPr/>
            </a:pPr>
            <a:r>
              <a:rPr lang="en-AU" dirty="0" smtClean="0"/>
              <a:t>Based on MO PS36+ jobs; UM10.x</a:t>
            </a:r>
          </a:p>
          <a:p>
            <a:pPr marL="703263" lvl="1" indent="-342900" eaLnBrk="1" hangingPunct="1">
              <a:defRPr/>
            </a:pPr>
            <a:r>
              <a:rPr lang="en-AU" dirty="0" smtClean="0"/>
              <a:t>MO </a:t>
            </a:r>
            <a:r>
              <a:rPr lang="en-AU" dirty="0" smtClean="0"/>
              <a:t>&amp; ACCESS NWP suites </a:t>
            </a:r>
            <a:r>
              <a:rPr lang="en-AU" dirty="0" smtClean="0"/>
              <a:t>maintained in </a:t>
            </a:r>
            <a:r>
              <a:rPr lang="en-AU" dirty="0" err="1" smtClean="0"/>
              <a:t>Ro</a:t>
            </a:r>
            <a:r>
              <a:rPr lang="en-AU" dirty="0" err="1" smtClean="0"/>
              <a:t>sie:u</a:t>
            </a:r>
            <a:r>
              <a:rPr lang="en-AU" dirty="0" smtClean="0"/>
              <a:t> shared suites database</a:t>
            </a: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/>
              <a:t>Component codes </a:t>
            </a:r>
            <a:r>
              <a:rPr lang="en-AU" dirty="0" smtClean="0"/>
              <a:t>managed under </a:t>
            </a:r>
            <a:r>
              <a:rPr lang="en-AU" dirty="0" smtClean="0"/>
              <a:t>MOSRS </a:t>
            </a:r>
            <a:r>
              <a:rPr lang="en-AU" dirty="0" err="1" smtClean="0"/>
              <a:t>svn</a:t>
            </a:r>
            <a:r>
              <a:rPr lang="en-AU" dirty="0" smtClean="0"/>
              <a:t> source repositories</a:t>
            </a: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/>
              <a:t>Data files obtained via UK Jasmine data server</a:t>
            </a:r>
          </a:p>
          <a:p>
            <a:pPr marL="703263" lvl="1" indent="-342900" eaLnBrk="1" hangingPunct="1">
              <a:defRPr/>
            </a:pPr>
            <a:endParaRPr lang="en-AU" dirty="0" smtClean="0"/>
          </a:p>
          <a:p>
            <a:pPr marL="703263" lvl="1" indent="-342900" eaLnBrk="1" hangingPunct="1">
              <a:defRPr/>
            </a:pPr>
            <a:r>
              <a:rPr lang="en-AU" dirty="0" smtClean="0"/>
              <a:t>Output </a:t>
            </a:r>
            <a:r>
              <a:rPr lang="en-AU" dirty="0" smtClean="0"/>
              <a:t>forecast files and model cycling files </a:t>
            </a:r>
          </a:p>
          <a:p>
            <a:pPr marL="1058863" lvl="2" indent="-342900" eaLnBrk="1" hangingPunct="1">
              <a:defRPr/>
            </a:pPr>
            <a:r>
              <a:rPr lang="en-AU" dirty="0" smtClean="0"/>
              <a:t>Saved to MARS and </a:t>
            </a:r>
            <a:r>
              <a:rPr lang="en-AU" dirty="0" err="1" smtClean="0"/>
              <a:t>sam</a:t>
            </a:r>
            <a:endParaRPr lang="en-AU" dirty="0" smtClean="0"/>
          </a:p>
          <a:p>
            <a:pPr marL="1058863" lvl="2" indent="-342900" eaLnBrk="1" hangingPunct="1">
              <a:defRPr/>
            </a:pPr>
            <a:r>
              <a:rPr lang="en-AU" dirty="0" smtClean="0"/>
              <a:t>RDSI archive at </a:t>
            </a:r>
            <a:r>
              <a:rPr lang="en-AU" dirty="0" smtClean="0"/>
              <a:t>NCI: depending on availability and resourcing</a:t>
            </a:r>
            <a:endParaRPr lang="en-AU" dirty="0" smtClean="0"/>
          </a:p>
          <a:p>
            <a:pPr marL="703263" lvl="1" indent="-342900" eaLnBrk="1" hangingPunct="1">
              <a:defRPr/>
            </a:pPr>
            <a:endParaRPr lang="en-AU" dirty="0" smtClean="0"/>
          </a:p>
          <a:p>
            <a:pPr marL="703263" lvl="1" indent="-342900" eaLnBrk="1" hangingPunct="1">
              <a:defRPr/>
            </a:pPr>
            <a:endParaRPr lang="en-AU" dirty="0" smtClean="0"/>
          </a:p>
          <a:p>
            <a:pPr marL="346075" indent="-342900" eaLnBrk="1" hangingPunct="1">
              <a:defRPr/>
            </a:pPr>
            <a:endParaRPr lang="en-AU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AU">
                <a:solidFill>
                  <a:srgbClr val="006F93"/>
                </a:solidFill>
              </a:rPr>
              <a:t>The Centre for Australian Weather and Climate Research</a:t>
            </a:r>
            <a:r>
              <a:rPr lang="en-AU" sz="800">
                <a:solidFill>
                  <a:schemeClr val="accent1"/>
                </a:solidFill>
              </a:rPr>
              <a:t> </a:t>
            </a:r>
            <a:br>
              <a:rPr lang="en-AU" sz="800">
                <a:solidFill>
                  <a:schemeClr val="accent1"/>
                </a:solidFill>
              </a:rPr>
            </a:br>
            <a:r>
              <a:rPr lang="en-AU" sz="800"/>
              <a:t>A partnership between CSIRO and the Bureau of Meteorology</a:t>
            </a:r>
          </a:p>
        </p:txBody>
      </p:sp>
    </p:spTree>
    <p:extLst>
      <p:ext uri="{BB962C8B-B14F-4D97-AF65-F5344CB8AC3E}">
        <p14:creationId xmlns:p14="http://schemas.microsoft.com/office/powerpoint/2010/main" val="42469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ACCESS Model Experiment Library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Developed under </a:t>
            </a:r>
            <a:r>
              <a:rPr lang="en-AU" dirty="0" err="1" smtClean="0"/>
              <a:t>NeCTAR</a:t>
            </a:r>
            <a:r>
              <a:rPr lang="en-AU" dirty="0" smtClean="0"/>
              <a:t> </a:t>
            </a:r>
            <a:r>
              <a:rPr lang="en-AU" dirty="0" err="1" smtClean="0"/>
              <a:t>CWSLab</a:t>
            </a:r>
            <a:r>
              <a:rPr lang="en-AU" dirty="0" smtClean="0"/>
              <a:t> projects 2012-2014, 2015</a:t>
            </a:r>
          </a:p>
          <a:p>
            <a:r>
              <a:rPr lang="en-AU" dirty="0" smtClean="0"/>
              <a:t>Climate and NWP configurations</a:t>
            </a:r>
          </a:p>
          <a:p>
            <a:r>
              <a:rPr lang="en-AU" dirty="0" smtClean="0"/>
              <a:t>Standard, supported experiments</a:t>
            </a:r>
          </a:p>
          <a:p>
            <a:r>
              <a:rPr lang="en-AU" dirty="0" smtClean="0"/>
              <a:t>Documented run cases</a:t>
            </a:r>
          </a:p>
          <a:p>
            <a:endParaRPr lang="en-AU" dirty="0"/>
          </a:p>
          <a:p>
            <a:r>
              <a:rPr lang="en-AU" dirty="0" smtClean="0"/>
              <a:t>NWP experiments based on APS1 &amp; APS2 configurations</a:t>
            </a:r>
          </a:p>
          <a:p>
            <a:endParaRPr lang="en-AU" dirty="0"/>
          </a:p>
          <a:p>
            <a:r>
              <a:rPr lang="en-AU" dirty="0"/>
              <a:t>Formal user testing and evaluation was conducted in 2014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The Centre for Australian Weather and Climate Research</a:t>
            </a:r>
            <a:r>
              <a:rPr lang="en-AU" sz="800" smtClean="0">
                <a:solidFill>
                  <a:schemeClr val="accent1"/>
                </a:solidFill>
              </a:rPr>
              <a:t> </a:t>
            </a:r>
            <a:br>
              <a:rPr lang="en-AU" sz="800" smtClean="0">
                <a:solidFill>
                  <a:schemeClr val="accent1"/>
                </a:solidFill>
              </a:rPr>
            </a:br>
            <a:r>
              <a:rPr lang="en-AU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AU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20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NWP Research Versions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NWP Research versions are also in use at various times.</a:t>
            </a:r>
          </a:p>
          <a:p>
            <a:endParaRPr lang="en-AU" dirty="0" smtClean="0"/>
          </a:p>
          <a:p>
            <a:r>
              <a:rPr lang="en-AU" dirty="0" smtClean="0"/>
              <a:t>Presently, there is not an official release strategy for research versions, they vary from application to application, based on scientists projects and collaborations.</a:t>
            </a:r>
          </a:p>
          <a:p>
            <a:endParaRPr lang="en-AU" dirty="0" smtClean="0"/>
          </a:p>
          <a:p>
            <a:r>
              <a:rPr lang="en-AU" dirty="0" smtClean="0"/>
              <a:t>Some research versions are available in the ACCESS Model Experiment Library, such as NWP configurations for T-AMIP, SCM's.</a:t>
            </a:r>
          </a:p>
          <a:p>
            <a:endParaRPr lang="en-AU" dirty="0" smtClean="0"/>
          </a:p>
          <a:p>
            <a:r>
              <a:rPr lang="en-AU" dirty="0" smtClean="0"/>
              <a:t>ACCESS versions of Stuart Webster's nested suites and 1.5km ENDGAME configurations are also available.</a:t>
            </a:r>
          </a:p>
          <a:p>
            <a:endParaRPr lang="en-AU" dirty="0" smtClean="0"/>
          </a:p>
          <a:p>
            <a:endParaRPr lang="en-AU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The Centre for Australian Weather and Climate Research</a:t>
            </a:r>
            <a:r>
              <a:rPr lang="en-AU" sz="800" smtClean="0">
                <a:solidFill>
                  <a:schemeClr val="accent1"/>
                </a:solidFill>
              </a:rPr>
              <a:t> </a:t>
            </a:r>
            <a:br>
              <a:rPr lang="en-AU" sz="800" smtClean="0">
                <a:solidFill>
                  <a:schemeClr val="accent1"/>
                </a:solidFill>
              </a:rPr>
            </a:br>
            <a:r>
              <a:rPr lang="en-AU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AU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28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Shared Repository Service collaboration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Met Office Science Repository Service (MOSRS)</a:t>
            </a:r>
          </a:p>
          <a:p>
            <a:pPr lvl="1"/>
            <a:r>
              <a:rPr lang="en-AU" dirty="0" smtClean="0"/>
              <a:t>Supported by Met Office</a:t>
            </a:r>
          </a:p>
          <a:p>
            <a:pPr lvl="1"/>
            <a:r>
              <a:rPr lang="en-AU" dirty="0" smtClean="0"/>
              <a:t>Shared resource available to all UM collaborators</a:t>
            </a:r>
          </a:p>
          <a:p>
            <a:pPr lvl="1"/>
            <a:endParaRPr lang="en-AU" dirty="0" smtClean="0"/>
          </a:p>
          <a:p>
            <a:r>
              <a:rPr lang="en-AU" dirty="0" smtClean="0"/>
              <a:t>Source code </a:t>
            </a:r>
            <a:r>
              <a:rPr lang="en-AU" dirty="0" err="1" smtClean="0"/>
              <a:t>svn</a:t>
            </a:r>
            <a:r>
              <a:rPr lang="en-AU" dirty="0" smtClean="0"/>
              <a:t> repositories – UM, JULES, OPS, VAR, GCOM, etc.</a:t>
            </a:r>
          </a:p>
          <a:p>
            <a:pPr lvl="1"/>
            <a:r>
              <a:rPr lang="en-AU" dirty="0" smtClean="0"/>
              <a:t>Configuration management -- single trunk &amp; user-based branches</a:t>
            </a:r>
          </a:p>
          <a:p>
            <a:pPr lvl="1"/>
            <a:r>
              <a:rPr lang="en-AU" dirty="0" smtClean="0"/>
              <a:t>Mirrored on </a:t>
            </a:r>
            <a:r>
              <a:rPr lang="en-AU" dirty="0" err="1" smtClean="0"/>
              <a:t>accessdev</a:t>
            </a:r>
            <a:r>
              <a:rPr lang="en-AU" dirty="0" smtClean="0"/>
              <a:t> &amp; </a:t>
            </a:r>
            <a:r>
              <a:rPr lang="en-AU" dirty="0" err="1" smtClean="0"/>
              <a:t>ngamai</a:t>
            </a:r>
            <a:r>
              <a:rPr lang="en-AU" dirty="0" smtClean="0"/>
              <a:t> for risk management and faster access speed</a:t>
            </a:r>
            <a:endParaRPr lang="en-AU" dirty="0"/>
          </a:p>
          <a:p>
            <a:r>
              <a:rPr lang="en-AU" dirty="0" smtClean="0"/>
              <a:t>TRAC system for version documentation </a:t>
            </a:r>
          </a:p>
          <a:p>
            <a:pPr lvl="1"/>
            <a:r>
              <a:rPr lang="en-AU" dirty="0" smtClean="0"/>
              <a:t>wiki documentation pages (replacing </a:t>
            </a:r>
            <a:r>
              <a:rPr lang="en-AU" dirty="0" err="1" smtClean="0"/>
              <a:t>collab_wiki</a:t>
            </a:r>
            <a:r>
              <a:rPr lang="en-AU" dirty="0" smtClean="0"/>
              <a:t>)</a:t>
            </a:r>
          </a:p>
          <a:p>
            <a:pPr lvl="1"/>
            <a:r>
              <a:rPr lang="en-AU" dirty="0"/>
              <a:t>code and issue </a:t>
            </a:r>
            <a:r>
              <a:rPr lang="en-AU" dirty="0" smtClean="0"/>
              <a:t>tickets, linked to </a:t>
            </a:r>
            <a:r>
              <a:rPr lang="en-AU" dirty="0" err="1" smtClean="0"/>
              <a:t>svn</a:t>
            </a:r>
            <a:r>
              <a:rPr lang="en-AU" dirty="0" smtClean="0"/>
              <a:t> revisions</a:t>
            </a:r>
          </a:p>
          <a:p>
            <a:endParaRPr lang="en-AU" dirty="0"/>
          </a:p>
          <a:p>
            <a:r>
              <a:rPr lang="en-AU" dirty="0" err="1" smtClean="0">
                <a:solidFill>
                  <a:srgbClr val="C00000"/>
                </a:solidFill>
              </a:rPr>
              <a:t>Rosie:u</a:t>
            </a:r>
            <a:r>
              <a:rPr lang="en-AU" dirty="0">
                <a:solidFill>
                  <a:srgbClr val="C00000"/>
                </a:solidFill>
              </a:rPr>
              <a:t> </a:t>
            </a:r>
            <a:r>
              <a:rPr lang="en-AU" dirty="0" smtClean="0"/>
              <a:t>database of suites/experiments – </a:t>
            </a:r>
            <a:r>
              <a:rPr lang="en-AU" dirty="0" err="1" smtClean="0"/>
              <a:t>svn</a:t>
            </a:r>
            <a:r>
              <a:rPr lang="en-AU" dirty="0" smtClean="0"/>
              <a:t> repository</a:t>
            </a:r>
          </a:p>
          <a:p>
            <a:pPr lvl="1"/>
            <a:r>
              <a:rPr lang="en-AU" dirty="0" smtClean="0"/>
              <a:t>Replacement for UMUI, VARUI, OPSUI, SCSUI</a:t>
            </a:r>
          </a:p>
          <a:p>
            <a:pPr lvl="1"/>
            <a:endParaRPr lang="en-AU" dirty="0"/>
          </a:p>
          <a:p>
            <a:r>
              <a:rPr lang="en-AU" dirty="0" smtClean="0"/>
              <a:t>Source versions:  UM10.1, 10.2, etc.</a:t>
            </a:r>
          </a:p>
          <a:p>
            <a:r>
              <a:rPr lang="en-AU" dirty="0" smtClean="0"/>
              <a:t>Science configuration release versions: GA6, GA7, etc.</a:t>
            </a:r>
          </a:p>
          <a:p>
            <a:endParaRPr lang="en-AU" dirty="0"/>
          </a:p>
          <a:p>
            <a:r>
              <a:rPr lang="en-AU" dirty="0" smtClean="0"/>
              <a:t>ACCESS version releases can be same or different from Met Office</a:t>
            </a:r>
          </a:p>
          <a:p>
            <a:pPr lvl="1"/>
            <a:r>
              <a:rPr lang="en-AU" dirty="0" smtClean="0"/>
              <a:t>To be determined </a:t>
            </a:r>
          </a:p>
          <a:p>
            <a:pPr lvl="1"/>
            <a:endParaRPr lang="en-AU" dirty="0"/>
          </a:p>
          <a:p>
            <a:pPr lvl="1"/>
            <a:endParaRPr lang="en-AU" dirty="0" smtClean="0"/>
          </a:p>
          <a:p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The Centre for Australian Weather and Climate Research</a:t>
            </a:r>
            <a:r>
              <a:rPr lang="en-AU" sz="800" smtClean="0">
                <a:solidFill>
                  <a:schemeClr val="accent1"/>
                </a:solidFill>
              </a:rPr>
              <a:t> </a:t>
            </a:r>
            <a:br>
              <a:rPr lang="en-AU" sz="800" smtClean="0">
                <a:solidFill>
                  <a:schemeClr val="accent1"/>
                </a:solidFill>
              </a:rPr>
            </a:br>
            <a:r>
              <a:rPr lang="en-AU" sz="800" smtClean="0">
                <a:solidFill>
                  <a:schemeClr val="tx1"/>
                </a:solidFill>
              </a:rPr>
              <a:t>A partnership between CSIRO and the Bureau of Meteorology</a:t>
            </a:r>
            <a:endParaRPr lang="en-AU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88295"/>
      </p:ext>
    </p:extLst>
  </p:cSld>
  <p:clrMapOvr>
    <a:masterClrMapping/>
  </p:clrMapOvr>
</p:sld>
</file>

<file path=ppt/theme/theme1.xml><?xml version="1.0" encoding="utf-8"?>
<a:theme xmlns:a="http://schemas.openxmlformats.org/drawingml/2006/main" name="onecsiro_powerpoint_080516">
  <a:themeElements>
    <a:clrScheme name="onecsiro_powerpoint_080516 13">
      <a:dk1>
        <a:srgbClr val="000000"/>
      </a:dk1>
      <a:lt1>
        <a:srgbClr val="FFFFFF"/>
      </a:lt1>
      <a:dk2>
        <a:srgbClr val="FFFFFF"/>
      </a:dk2>
      <a:lt2>
        <a:srgbClr val="999999"/>
      </a:lt2>
      <a:accent1>
        <a:srgbClr val="0099CC"/>
      </a:accent1>
      <a:accent2>
        <a:srgbClr val="BED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ACC200"/>
      </a:accent6>
      <a:hlink>
        <a:srgbClr val="CB5056"/>
      </a:hlink>
      <a:folHlink>
        <a:srgbClr val="EBAB00"/>
      </a:folHlink>
    </a:clrScheme>
    <a:fontScheme name="onecsiro_powerpoint_0805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necsiro_powerpoint_0805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ecsiro_powerpoint_0805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necsiro_powerpoint_080516 13">
        <a:dk1>
          <a:srgbClr val="000000"/>
        </a:dk1>
        <a:lt1>
          <a:srgbClr val="FFFFFF"/>
        </a:lt1>
        <a:dk2>
          <a:srgbClr val="FFFFFF"/>
        </a:dk2>
        <a:lt2>
          <a:srgbClr val="999999"/>
        </a:lt2>
        <a:accent1>
          <a:srgbClr val="0099CC"/>
        </a:accent1>
        <a:accent2>
          <a:srgbClr val="BED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ACC200"/>
        </a:accent6>
        <a:hlink>
          <a:srgbClr val="CB5056"/>
        </a:hlink>
        <a:folHlink>
          <a:srgbClr val="EBAB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41569</TotalTime>
  <Words>677</Words>
  <Application>Microsoft Office PowerPoint</Application>
  <PresentationFormat>On-screen Show (4:3)</PresentationFormat>
  <Paragraphs>120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onecsiro_powerpoint_080516</vt:lpstr>
      <vt:lpstr>ACCESS NWP Version Releases</vt:lpstr>
      <vt:lpstr>ACCESS NWP Versions</vt:lpstr>
      <vt:lpstr>APS1</vt:lpstr>
      <vt:lpstr>APS2</vt:lpstr>
      <vt:lpstr>APS3 onwards</vt:lpstr>
      <vt:lpstr>ACCESS Model Experiment Library</vt:lpstr>
      <vt:lpstr>NWP Research Versions</vt:lpstr>
      <vt:lpstr>Shared Repository Service collaboration</vt:lpstr>
    </vt:vector>
  </TitlesOfParts>
  <Company>CSIRO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Title, Arial Regular 29pt Sub title, Arial Regular 24pt</dc:title>
  <dc:creator>Richmond, Joanne (CMAR, Aspendale)</dc:creator>
  <cp:lastModifiedBy>Michael Naughton</cp:lastModifiedBy>
  <cp:revision>186</cp:revision>
  <cp:lastPrinted>2014-05-14T07:24:21Z</cp:lastPrinted>
  <dcterms:created xsi:type="dcterms:W3CDTF">2008-07-16T04:10:12Z</dcterms:created>
  <dcterms:modified xsi:type="dcterms:W3CDTF">2015-04-27T05:34:27Z</dcterms:modified>
</cp:coreProperties>
</file>