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4" r:id="rId6"/>
    <p:sldId id="297" r:id="rId7"/>
    <p:sldId id="286" r:id="rId8"/>
    <p:sldId id="298" r:id="rId9"/>
    <p:sldId id="257" r:id="rId10"/>
    <p:sldId id="274" r:id="rId1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7C8C"/>
    <a:srgbClr val="532939"/>
    <a:srgbClr val="8A6579"/>
    <a:srgbClr val="899F99"/>
    <a:srgbClr val="ACA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/>
    <p:restoredTop sz="94841"/>
  </p:normalViewPr>
  <p:slideViewPr>
    <p:cSldViewPr snapToGrid="0" snapToObjects="1">
      <p:cViewPr varScale="1">
        <p:scale>
          <a:sx n="130" d="100"/>
          <a:sy n="130" d="100"/>
        </p:scale>
        <p:origin x="960" y="17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6E645-434C-EA49-B6C6-C5690AE0E696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06D3A-93EA-CB41-BAE5-94634AB78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12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C43BC-87C1-AD48-8DA8-7FA849D3A8A5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6F5A1-B8CD-C341-A68D-A28A259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17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tif"/><Relationship Id="rId9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854843" y="4637496"/>
            <a:ext cx="2162158" cy="1010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1" rIns="76200" bIns="38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314" y="5010274"/>
            <a:ext cx="8013597" cy="545392"/>
          </a:xfrm>
        </p:spPr>
        <p:txBody>
          <a:bodyPr>
            <a:normAutofit/>
          </a:bodyPr>
          <a:lstStyle>
            <a:lvl1pPr marL="0" indent="0" algn="l">
              <a:buNone/>
              <a:defRPr sz="2222">
                <a:solidFill>
                  <a:schemeClr val="tx1"/>
                </a:solidFill>
              </a:defRPr>
            </a:lvl1pPr>
            <a:lvl2pPr marL="507978" indent="0" algn="ctr">
              <a:buNone/>
              <a:defRPr sz="2222"/>
            </a:lvl2pPr>
            <a:lvl3pPr marL="1015954" indent="0" algn="ctr">
              <a:buNone/>
              <a:defRPr sz="2000"/>
            </a:lvl3pPr>
            <a:lvl4pPr marL="1523931" indent="0" algn="ctr">
              <a:buNone/>
              <a:defRPr sz="1778"/>
            </a:lvl4pPr>
            <a:lvl5pPr marL="2031909" indent="0" algn="ctr">
              <a:buNone/>
              <a:defRPr sz="1778"/>
            </a:lvl5pPr>
            <a:lvl6pPr marL="2539886" indent="0" algn="ctr">
              <a:buNone/>
              <a:defRPr sz="1778"/>
            </a:lvl6pPr>
            <a:lvl7pPr marL="3047863" indent="0" algn="ctr">
              <a:buNone/>
              <a:defRPr sz="1778"/>
            </a:lvl7pPr>
            <a:lvl8pPr marL="3555840" indent="0" algn="ctr">
              <a:buNone/>
              <a:defRPr sz="1778"/>
            </a:lvl8pPr>
            <a:lvl9pPr marL="4063817" indent="0" algn="ctr">
              <a:buNone/>
              <a:defRPr sz="177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94" y="1317944"/>
            <a:ext cx="9145394" cy="2520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6" y="3555438"/>
            <a:ext cx="9143999" cy="11232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09" y="3620454"/>
            <a:ext cx="8013596" cy="1100056"/>
          </a:xfrm>
        </p:spPr>
        <p:txBody>
          <a:bodyPr anchor="t" anchorCtr="0">
            <a:normAutofit/>
          </a:bodyPr>
          <a:lstStyle>
            <a:lvl1pPr algn="l">
              <a:defRPr sz="4222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" y="997296"/>
            <a:ext cx="9143999" cy="172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Triangle 15"/>
          <p:cNvSpPr/>
          <p:nvPr userDrawn="1"/>
        </p:nvSpPr>
        <p:spPr>
          <a:xfrm rot="10800000">
            <a:off x="774892" y="4658780"/>
            <a:ext cx="393539" cy="236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48" y="286392"/>
            <a:ext cx="1899865" cy="84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3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4"/>
            <a:ext cx="1971675" cy="4843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304274"/>
            <a:ext cx="5800725" cy="4843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1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3000" y="3001701"/>
            <a:ext cx="6261100" cy="673263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8A6579"/>
                </a:solidFill>
              </a:defRPr>
            </a:lvl1pPr>
            <a:lvl2pPr marL="380982" indent="0" algn="ctr">
              <a:buNone/>
              <a:defRPr sz="1667"/>
            </a:lvl2pPr>
            <a:lvl3pPr marL="761966" indent="0" algn="ctr">
              <a:buNone/>
              <a:defRPr sz="1501"/>
            </a:lvl3pPr>
            <a:lvl4pPr marL="1142949" indent="0" algn="ctr">
              <a:buNone/>
              <a:defRPr sz="1333"/>
            </a:lvl4pPr>
            <a:lvl5pPr marL="1523931" indent="0" algn="ctr">
              <a:buNone/>
              <a:defRPr sz="1333"/>
            </a:lvl5pPr>
            <a:lvl6pPr marL="1904914" indent="0" algn="ctr">
              <a:buNone/>
              <a:defRPr sz="1333"/>
            </a:lvl6pPr>
            <a:lvl7pPr marL="2285897" indent="0" algn="ctr">
              <a:buNone/>
              <a:defRPr sz="1333"/>
            </a:lvl7pPr>
            <a:lvl8pPr marL="2666880" indent="0" algn="ctr">
              <a:buNone/>
              <a:defRPr sz="1333"/>
            </a:lvl8pPr>
            <a:lvl9pPr marL="3047863" indent="0" algn="ctr"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389226" y="4637496"/>
            <a:ext cx="2627776" cy="1010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1" rIns="76200" bIns="38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1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94890"/>
            <a:ext cx="9145394" cy="25200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3225373"/>
            <a:ext cx="9144000" cy="9272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Triangle 18"/>
          <p:cNvSpPr/>
          <p:nvPr userDrawn="1"/>
        </p:nvSpPr>
        <p:spPr>
          <a:xfrm>
            <a:off x="8083794" y="3931031"/>
            <a:ext cx="393539" cy="22502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748" y="3522921"/>
            <a:ext cx="5370969" cy="568143"/>
          </a:xfrm>
        </p:spPr>
        <p:txBody>
          <a:bodyPr anchor="t">
            <a:noAutofit/>
          </a:bodyPr>
          <a:lstStyle>
            <a:lvl1pPr algn="l">
              <a:defRPr sz="1778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887333" y="3523474"/>
            <a:ext cx="2965121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78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www.nespclimate.com.au</a:t>
            </a:r>
            <a:endParaRPr lang="en-US" sz="1778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344042" y="3206048"/>
            <a:ext cx="3449257" cy="33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56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FOR MORE INFORMATION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417028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n-US" sz="1000" baseline="0" dirty="0">
                <a:latin typeface="Arial" charset="0"/>
                <a:ea typeface="Arial" charset="0"/>
                <a:cs typeface="Arial" charset="0"/>
              </a:rPr>
              <a:t> Earth Systems and Climate Change Hub is funded by the Australian Government’s National Environmental Science </a:t>
            </a:r>
            <a:r>
              <a:rPr lang="en-US" sz="1000" baseline="0" dirty="0" err="1">
                <a:latin typeface="Arial" charset="0"/>
                <a:ea typeface="Arial" charset="0"/>
                <a:cs typeface="Arial" charset="0"/>
              </a:rPr>
              <a:t>Programme</a:t>
            </a:r>
            <a:r>
              <a:rPr lang="en-US" sz="1000" baseline="0" dirty="0">
                <a:latin typeface="Arial" charset="0"/>
                <a:ea typeface="Arial" charset="0"/>
                <a:cs typeface="Arial" charset="0"/>
              </a:rPr>
              <a:t>,</a:t>
            </a:r>
            <a:br>
              <a:rPr lang="en-US" sz="1000" baseline="0" dirty="0">
                <a:latin typeface="Arial" charset="0"/>
                <a:ea typeface="Arial" charset="0"/>
                <a:cs typeface="Arial" charset="0"/>
              </a:rPr>
            </a:br>
            <a:r>
              <a:rPr lang="en-US" sz="1000" baseline="0" dirty="0">
                <a:latin typeface="Arial" charset="0"/>
                <a:ea typeface="Arial" charset="0"/>
                <a:cs typeface="Arial" charset="0"/>
              </a:rPr>
              <a:t>with co-investment from the following partner agencies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6" y="997296"/>
            <a:ext cx="9143999" cy="172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745" y="223234"/>
            <a:ext cx="1815290" cy="8047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4503" y="4637497"/>
            <a:ext cx="926026" cy="7205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4" y="4743628"/>
            <a:ext cx="515735" cy="5730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43" y="4857061"/>
            <a:ext cx="975392" cy="3709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36" y="4828140"/>
            <a:ext cx="1395006" cy="40300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964" y="4740759"/>
            <a:ext cx="1350354" cy="6449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42" y="4833344"/>
            <a:ext cx="1116418" cy="5246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088" y="4761610"/>
            <a:ext cx="921762" cy="53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3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814"/>
            <a:ext cx="7886700" cy="1104636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4000"/>
              </a:lnSpc>
              <a:defRPr/>
            </a:lvl1pPr>
            <a:lvl2pPr>
              <a:lnSpc>
                <a:spcPct val="114000"/>
              </a:lnSpc>
              <a:defRPr/>
            </a:lvl2pPr>
            <a:lvl3pPr>
              <a:lnSpc>
                <a:spcPct val="114000"/>
              </a:lnSpc>
              <a:defRPr/>
            </a:lvl3pPr>
            <a:lvl4pPr>
              <a:lnSpc>
                <a:spcPct val="114000"/>
              </a:lnSpc>
              <a:defRPr/>
            </a:lvl4pPr>
            <a:lvl5pPr>
              <a:lnSpc>
                <a:spcPct val="114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9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6"/>
            <a:ext cx="7886700" cy="2377281"/>
          </a:xfrm>
        </p:spPr>
        <p:txBody>
          <a:bodyPr anchor="b"/>
          <a:lstStyle>
            <a:lvl1pPr>
              <a:defRPr sz="666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4"/>
            <a:ext cx="7886700" cy="1250156"/>
          </a:xfrm>
        </p:spPr>
        <p:txBody>
          <a:bodyPr/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507978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2pPr>
            <a:lvl3pPr marL="10159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523931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4pPr>
            <a:lvl5pPr marL="2031909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5pPr>
            <a:lvl6pPr marL="2539886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6pPr>
            <a:lvl7pPr marL="3047863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7pPr>
            <a:lvl8pPr marL="355584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8pPr>
            <a:lvl9pPr marL="4063817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8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6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3"/>
            <a:ext cx="7886700" cy="7973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78" indent="0">
              <a:buNone/>
              <a:defRPr sz="2222" b="1"/>
            </a:lvl2pPr>
            <a:lvl3pPr marL="1015954" indent="0">
              <a:buNone/>
              <a:defRPr sz="2000" b="1"/>
            </a:lvl3pPr>
            <a:lvl4pPr marL="1523931" indent="0">
              <a:buNone/>
              <a:defRPr sz="1778" b="1"/>
            </a:lvl4pPr>
            <a:lvl5pPr marL="2031909" indent="0">
              <a:buNone/>
              <a:defRPr sz="1778" b="1"/>
            </a:lvl5pPr>
            <a:lvl6pPr marL="2539886" indent="0">
              <a:buNone/>
              <a:defRPr sz="1778" b="1"/>
            </a:lvl6pPr>
            <a:lvl7pPr marL="3047863" indent="0">
              <a:buNone/>
              <a:defRPr sz="1778" b="1"/>
            </a:lvl7pPr>
            <a:lvl8pPr marL="3555840" indent="0">
              <a:buNone/>
              <a:defRPr sz="1778" b="1"/>
            </a:lvl8pPr>
            <a:lvl9pPr marL="4063817" indent="0">
              <a:buNone/>
              <a:defRPr sz="17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4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400969"/>
            <a:ext cx="3887391" cy="68659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78" indent="0">
              <a:buNone/>
              <a:defRPr sz="2222" b="1"/>
            </a:lvl2pPr>
            <a:lvl3pPr marL="1015954" indent="0">
              <a:buNone/>
              <a:defRPr sz="2000" b="1"/>
            </a:lvl3pPr>
            <a:lvl4pPr marL="1523931" indent="0">
              <a:buNone/>
              <a:defRPr sz="1778" b="1"/>
            </a:lvl4pPr>
            <a:lvl5pPr marL="2031909" indent="0">
              <a:buNone/>
              <a:defRPr sz="1778" b="1"/>
            </a:lvl5pPr>
            <a:lvl6pPr marL="2539886" indent="0">
              <a:buNone/>
              <a:defRPr sz="1778" b="1"/>
            </a:lvl6pPr>
            <a:lvl7pPr marL="3047863" indent="0">
              <a:buNone/>
              <a:defRPr sz="1778" b="1"/>
            </a:lvl7pPr>
            <a:lvl8pPr marL="3555840" indent="0">
              <a:buNone/>
              <a:defRPr sz="1778" b="1"/>
            </a:lvl8pPr>
            <a:lvl9pPr marL="4063817" indent="0">
              <a:buNone/>
              <a:defRPr sz="17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2087564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0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8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35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7"/>
            <a:ext cx="4629150" cy="4061354"/>
          </a:xfrm>
        </p:spPr>
        <p:txBody>
          <a:bodyPr/>
          <a:lstStyle>
            <a:lvl1pPr>
              <a:defRPr sz="3556"/>
            </a:lvl1pPr>
            <a:lvl2pPr>
              <a:defRPr sz="3111"/>
            </a:lvl2pPr>
            <a:lvl3pPr>
              <a:defRPr sz="2667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3"/>
            <a:ext cx="2949178" cy="3176323"/>
          </a:xfrm>
        </p:spPr>
        <p:txBody>
          <a:bodyPr/>
          <a:lstStyle>
            <a:lvl1pPr marL="0" indent="0">
              <a:buNone/>
              <a:defRPr sz="1778"/>
            </a:lvl1pPr>
            <a:lvl2pPr marL="507978" indent="0">
              <a:buNone/>
              <a:defRPr sz="1556"/>
            </a:lvl2pPr>
            <a:lvl3pPr marL="1015954" indent="0">
              <a:buNone/>
              <a:defRPr sz="1333"/>
            </a:lvl3pPr>
            <a:lvl4pPr marL="1523931" indent="0">
              <a:buNone/>
              <a:defRPr sz="1111"/>
            </a:lvl4pPr>
            <a:lvl5pPr marL="2031909" indent="0">
              <a:buNone/>
              <a:defRPr sz="1111"/>
            </a:lvl5pPr>
            <a:lvl6pPr marL="2539886" indent="0">
              <a:buNone/>
              <a:defRPr sz="1111"/>
            </a:lvl6pPr>
            <a:lvl7pPr marL="3047863" indent="0">
              <a:buNone/>
              <a:defRPr sz="1111"/>
            </a:lvl7pPr>
            <a:lvl8pPr marL="3555840" indent="0">
              <a:buNone/>
              <a:defRPr sz="1111"/>
            </a:lvl8pPr>
            <a:lvl9pPr marL="4063817" indent="0">
              <a:buNone/>
              <a:defRPr sz="11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35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7"/>
            <a:ext cx="4629150" cy="4061354"/>
          </a:xfrm>
        </p:spPr>
        <p:txBody>
          <a:bodyPr anchor="t"/>
          <a:lstStyle>
            <a:lvl1pPr marL="0" indent="0">
              <a:buNone/>
              <a:defRPr sz="3556"/>
            </a:lvl1pPr>
            <a:lvl2pPr marL="507978" indent="0">
              <a:buNone/>
              <a:defRPr sz="3111"/>
            </a:lvl2pPr>
            <a:lvl3pPr marL="1015954" indent="0">
              <a:buNone/>
              <a:defRPr sz="2667"/>
            </a:lvl3pPr>
            <a:lvl4pPr marL="1523931" indent="0">
              <a:buNone/>
              <a:defRPr sz="2222"/>
            </a:lvl4pPr>
            <a:lvl5pPr marL="2031909" indent="0">
              <a:buNone/>
              <a:defRPr sz="2222"/>
            </a:lvl5pPr>
            <a:lvl6pPr marL="2539886" indent="0">
              <a:buNone/>
              <a:defRPr sz="2222"/>
            </a:lvl6pPr>
            <a:lvl7pPr marL="3047863" indent="0">
              <a:buNone/>
              <a:defRPr sz="2222"/>
            </a:lvl7pPr>
            <a:lvl8pPr marL="3555840" indent="0">
              <a:buNone/>
              <a:defRPr sz="2222"/>
            </a:lvl8pPr>
            <a:lvl9pPr marL="4063817" indent="0">
              <a:buNone/>
              <a:defRPr sz="2222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3"/>
            <a:ext cx="2949178" cy="3176323"/>
          </a:xfrm>
        </p:spPr>
        <p:txBody>
          <a:bodyPr/>
          <a:lstStyle>
            <a:lvl1pPr marL="0" indent="0">
              <a:buNone/>
              <a:defRPr sz="1778"/>
            </a:lvl1pPr>
            <a:lvl2pPr marL="507978" indent="0">
              <a:buNone/>
              <a:defRPr sz="1556"/>
            </a:lvl2pPr>
            <a:lvl3pPr marL="1015954" indent="0">
              <a:buNone/>
              <a:defRPr sz="1333"/>
            </a:lvl3pPr>
            <a:lvl4pPr marL="1523931" indent="0">
              <a:buNone/>
              <a:defRPr sz="1111"/>
            </a:lvl4pPr>
            <a:lvl5pPr marL="2031909" indent="0">
              <a:buNone/>
              <a:defRPr sz="1111"/>
            </a:lvl5pPr>
            <a:lvl6pPr marL="2539886" indent="0">
              <a:buNone/>
              <a:defRPr sz="1111"/>
            </a:lvl6pPr>
            <a:lvl7pPr marL="3047863" indent="0">
              <a:buNone/>
              <a:defRPr sz="1111"/>
            </a:lvl7pPr>
            <a:lvl8pPr marL="3555840" indent="0">
              <a:buNone/>
              <a:defRPr sz="1111"/>
            </a:lvl8pPr>
            <a:lvl9pPr marL="4063817" indent="0">
              <a:buNone/>
              <a:defRPr sz="11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3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4"/>
            <a:ext cx="7886700" cy="783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54669"/>
            <a:ext cx="7886700" cy="379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5259918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943" y="4806736"/>
            <a:ext cx="1708522" cy="7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6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l" defTabSz="1015954" rtl="0" eaLnBrk="1" latinLnBrk="0" hangingPunct="1">
        <a:lnSpc>
          <a:spcPct val="90000"/>
        </a:lnSpc>
        <a:spcBef>
          <a:spcPct val="0"/>
        </a:spcBef>
        <a:buNone/>
        <a:defRPr sz="3778" b="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1pPr>
    </p:titleStyle>
    <p:bodyStyle>
      <a:lvl1pPr marL="253989" indent="-253989" algn="l" defTabSz="1015954" rtl="0" eaLnBrk="1" latinLnBrk="0" hangingPunct="1">
        <a:lnSpc>
          <a:spcPct val="114000"/>
        </a:lnSpc>
        <a:spcBef>
          <a:spcPts val="1111"/>
        </a:spcBef>
        <a:buFont typeface="Arial" panose="020B0604020202020204" pitchFamily="34" charset="0"/>
        <a:buChar char="•"/>
        <a:defRPr sz="3111" kern="1200">
          <a:solidFill>
            <a:srgbClr val="8A6579"/>
          </a:solidFill>
          <a:latin typeface="Arial" charset="0"/>
          <a:ea typeface="Arial" charset="0"/>
          <a:cs typeface="Arial" charset="0"/>
        </a:defRPr>
      </a:lvl1pPr>
      <a:lvl2pPr marL="761966" indent="-253989" algn="l" defTabSz="1015954" rtl="0" eaLnBrk="1" latinLnBrk="0" hangingPunct="1">
        <a:lnSpc>
          <a:spcPct val="114000"/>
        </a:lnSpc>
        <a:spcBef>
          <a:spcPts val="556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269943" indent="-253989" algn="l" defTabSz="1015954" rtl="0" eaLnBrk="1" latinLnBrk="0" hangingPunct="1">
        <a:lnSpc>
          <a:spcPct val="114000"/>
        </a:lnSpc>
        <a:spcBef>
          <a:spcPts val="556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777920" indent="-253989" algn="l" defTabSz="1015954" rtl="0" eaLnBrk="1" latinLnBrk="0" hangingPunct="1">
        <a:lnSpc>
          <a:spcPct val="114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285897" indent="-253989" algn="l" defTabSz="1015954" rtl="0" eaLnBrk="1" latinLnBrk="0" hangingPunct="1">
        <a:lnSpc>
          <a:spcPct val="114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793874" indent="-253989" algn="l" defTabSz="1015954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853" indent="-253989" algn="l" defTabSz="1015954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827" indent="-253989" algn="l" defTabSz="1015954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806" indent="-253989" algn="l" defTabSz="1015954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78" algn="l" defTabSz="10159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54" algn="l" defTabSz="10159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31" algn="l" defTabSz="10159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09" algn="l" defTabSz="10159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886" algn="l" defTabSz="10159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863" algn="l" defTabSz="10159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840" algn="l" defTabSz="10159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817" algn="l" defTabSz="10159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Simon Marsland | CSIRO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17312" y="3739724"/>
            <a:ext cx="8013596" cy="1100056"/>
          </a:xfrm>
        </p:spPr>
        <p:txBody>
          <a:bodyPr/>
          <a:lstStyle/>
          <a:p>
            <a:r>
              <a:rPr lang="en-US" dirty="0"/>
              <a:t>Preparing ACCESS for CMIP6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AFCE0-DCC6-BB42-8845-418C3E3FCAC7}"/>
              </a:ext>
            </a:extLst>
          </p:cNvPr>
          <p:cNvSpPr txBox="1"/>
          <p:nvPr/>
        </p:nvSpPr>
        <p:spPr>
          <a:xfrm>
            <a:off x="8858865" y="20451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1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14" y="1128527"/>
            <a:ext cx="7414137" cy="2234105"/>
          </a:xfrm>
        </p:spPr>
        <p:txBody>
          <a:bodyPr>
            <a:normAutofit/>
          </a:bodyPr>
          <a:lstStyle/>
          <a:p>
            <a:r>
              <a:rPr lang="en-US" sz="2400" dirty="0"/>
              <a:t>CSIRO ACCESS Coupled Climate Modelling Team</a:t>
            </a:r>
          </a:p>
          <a:p>
            <a:r>
              <a:rPr lang="en-US" sz="2400" dirty="0"/>
              <a:t>NESP ESCC Hub  </a:t>
            </a:r>
          </a:p>
          <a:p>
            <a:r>
              <a:rPr lang="en-US" sz="2400" dirty="0"/>
              <a:t>ARCCSS, UM Partners, COSIMA, NOAA/GFDL, …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F81F9-8279-1242-ABA2-F6EDFF3B4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200" y="188814"/>
            <a:ext cx="712299" cy="3289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0C8A18-F5C7-0841-8B4F-12189D425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71"/>
          <a:stretch/>
        </p:blipFill>
        <p:spPr>
          <a:xfrm>
            <a:off x="2578840" y="2831492"/>
            <a:ext cx="5402286" cy="640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AB5CE-C4B7-5746-AB3B-4C61CA28F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142" y="1774279"/>
            <a:ext cx="4145603" cy="3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6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0FB734-1470-1F4A-9A5A-8FA5EA07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CMIP6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1C520-EF2B-4C4E-B5EF-DB7296D04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3" y="1293450"/>
            <a:ext cx="3002562" cy="2919157"/>
          </a:xfrm>
          <a:prstGeom prst="rect">
            <a:avLst/>
          </a:prstGeom>
        </p:spPr>
      </p:pic>
      <p:pic>
        <p:nvPicPr>
          <p:cNvPr id="6" name="Content Placeholder 6" descr="cmip6_questions.tiff">
            <a:extLst>
              <a:ext uri="{FF2B5EF4-FFF2-40B4-BE49-F238E27FC236}">
                <a16:creationId xmlns:a16="http://schemas.microsoft.com/office/drawing/2014/main" id="{1355085A-73C3-564C-9E63-A4308EACE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245" y="1148484"/>
            <a:ext cx="2467900" cy="3241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5321C-03FC-AE4E-9E30-2161314B9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45" y="1545772"/>
            <a:ext cx="3641506" cy="2602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ABE9BA-C3B1-E441-B389-989C65D9CAC0}"/>
              </a:ext>
            </a:extLst>
          </p:cNvPr>
          <p:cNvSpPr txBox="1"/>
          <p:nvPr/>
        </p:nvSpPr>
        <p:spPr>
          <a:xfrm>
            <a:off x="1827333" y="4347450"/>
            <a:ext cx="1856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Eyring et al., 2016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33633-4C68-614F-99CC-C6FF6F782BBE}"/>
              </a:ext>
            </a:extLst>
          </p:cNvPr>
          <p:cNvSpPr txBox="1"/>
          <p:nvPr/>
        </p:nvSpPr>
        <p:spPr>
          <a:xfrm>
            <a:off x="4572000" y="4351107"/>
            <a:ext cx="1856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Eyring et al., 2016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957CC-E9FF-794A-A6EE-27CE05D3F878}"/>
              </a:ext>
            </a:extLst>
          </p:cNvPr>
          <p:cNvSpPr txBox="1"/>
          <p:nvPr/>
        </p:nvSpPr>
        <p:spPr>
          <a:xfrm>
            <a:off x="7715506" y="4347449"/>
            <a:ext cx="1342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O’Neill et al., 2016</a:t>
            </a:r>
          </a:p>
        </p:txBody>
      </p:sp>
    </p:spTree>
    <p:extLst>
      <p:ext uri="{BB962C8B-B14F-4D97-AF65-F5344CB8AC3E}">
        <p14:creationId xmlns:p14="http://schemas.microsoft.com/office/powerpoint/2010/main" val="238208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1" y="2425825"/>
            <a:ext cx="865846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7" indent="-285747">
              <a:buFont typeface="Arial" charset="0"/>
              <a:buChar char="•"/>
            </a:pPr>
            <a:r>
              <a:rPr lang="en-US" sz="2000" dirty="0"/>
              <a:t>Timelines slipping</a:t>
            </a:r>
          </a:p>
          <a:p>
            <a:pPr marL="285747" indent="-285747">
              <a:buFont typeface="Arial" charset="0"/>
              <a:buChar char="•"/>
            </a:pPr>
            <a:r>
              <a:rPr lang="en-US" sz="2000" dirty="0"/>
              <a:t>Staff losses</a:t>
            </a:r>
          </a:p>
          <a:p>
            <a:pPr marL="285747" indent="-285747">
              <a:buFont typeface="Arial" charset="0"/>
              <a:buChar char="•"/>
            </a:pPr>
            <a:r>
              <a:rPr lang="en-US" sz="2000" dirty="0"/>
              <a:t>Late CMIP6 </a:t>
            </a:r>
            <a:r>
              <a:rPr lang="en-US" sz="2000" dirty="0" err="1"/>
              <a:t>forcings</a:t>
            </a:r>
            <a:endParaRPr lang="en-US" sz="2000" dirty="0"/>
          </a:p>
          <a:p>
            <a:pPr marL="285747" indent="-285747">
              <a:buFont typeface="Arial" charset="0"/>
              <a:buChar char="•"/>
            </a:pPr>
            <a:r>
              <a:rPr lang="en-US" sz="2000" dirty="0"/>
              <a:t>UKMO Global Atmosphere version 6 (GA6) </a:t>
            </a:r>
            <a:r>
              <a:rPr lang="mr-IN" sz="2000" dirty="0"/>
              <a:t>–</a:t>
            </a:r>
            <a:r>
              <a:rPr lang="en-US" sz="2000" dirty="0"/>
              <a:t> poor climate due to poor aerosols</a:t>
            </a:r>
          </a:p>
          <a:p>
            <a:pPr marL="285747" indent="-285747">
              <a:buFont typeface="Arial" charset="0"/>
              <a:buChar char="•"/>
            </a:pPr>
            <a:r>
              <a:rPr lang="en-US" sz="2000" dirty="0"/>
              <a:t>Late GA7, later GA7.1</a:t>
            </a:r>
          </a:p>
          <a:p>
            <a:pPr marL="285747" indent="-285747">
              <a:buFont typeface="Arial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Computational cost (slow turnover)</a:t>
            </a:r>
          </a:p>
          <a:p>
            <a:pPr marL="285747" indent="-285747">
              <a:buFont typeface="Arial" charset="0"/>
              <a:buChar char="•"/>
            </a:pPr>
            <a:r>
              <a:rPr lang="en-US" sz="2000" dirty="0"/>
              <a:t>CABLE technical coupling (2017 used JULES as back-up)</a:t>
            </a:r>
          </a:p>
          <a:p>
            <a:pPr marL="285747" indent="-285747">
              <a:buFont typeface="Arial" charset="0"/>
              <a:buChar char="•"/>
            </a:pPr>
            <a:r>
              <a:rPr lang="en-US" sz="2000" dirty="0"/>
              <a:t>Quality of solution </a:t>
            </a:r>
            <a:r>
              <a:rPr lang="mr-IN" sz="2000" dirty="0"/>
              <a:t>–</a:t>
            </a:r>
            <a:r>
              <a:rPr lang="en-US" sz="2000" dirty="0"/>
              <a:t> model biases</a:t>
            </a:r>
          </a:p>
          <a:p>
            <a:pPr marL="285747" indent="-285747">
              <a:buFont typeface="Arial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CABLE dust tuning (about half of JULES dust)</a:t>
            </a:r>
          </a:p>
          <a:p>
            <a:pPr marL="285747" indent="-285747">
              <a:buFont typeface="Arial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ENSO periodicity (too frequent)</a:t>
            </a:r>
          </a:p>
          <a:p>
            <a:endParaRPr lang="en-US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42" y="272908"/>
            <a:ext cx="5827307" cy="2152916"/>
          </a:xfrm>
        </p:spPr>
      </p:pic>
      <p:sp>
        <p:nvSpPr>
          <p:cNvPr id="8" name="TextBox 7"/>
          <p:cNvSpPr txBox="1"/>
          <p:nvPr/>
        </p:nvSpPr>
        <p:spPr>
          <a:xfrm>
            <a:off x="7390644" y="2256547"/>
            <a:ext cx="1732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Eyring et al., 2016</a:t>
            </a:r>
          </a:p>
        </p:txBody>
      </p:sp>
    </p:spTree>
    <p:extLst>
      <p:ext uri="{BB962C8B-B14F-4D97-AF65-F5344CB8AC3E}">
        <p14:creationId xmlns:p14="http://schemas.microsoft.com/office/powerpoint/2010/main" val="209616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F8B7-310C-534B-952A-4618C701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A6937-88DA-E548-A4FD-E8EECDBDB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b="1" dirty="0">
                <a:solidFill>
                  <a:schemeClr val="accent2"/>
                </a:solidFill>
              </a:rPr>
              <a:t>14:00-14:10 Simon Marsland - Preparing ACCESS for CMIP6 - Introduction</a:t>
            </a:r>
            <a:endParaRPr lang="en-AU" dirty="0">
              <a:solidFill>
                <a:schemeClr val="accent2"/>
              </a:solidFill>
            </a:endParaRPr>
          </a:p>
          <a:p>
            <a:r>
              <a:rPr lang="en-AU" b="1" dirty="0"/>
              <a:t>14:10-14:25 </a:t>
            </a:r>
            <a:r>
              <a:rPr lang="en-AU" b="1" dirty="0">
                <a:solidFill>
                  <a:schemeClr val="tx1"/>
                </a:solidFill>
              </a:rPr>
              <a:t>Arnold Sullivan</a:t>
            </a:r>
            <a:r>
              <a:rPr lang="en-AU" b="1" dirty="0"/>
              <a:t> - Status of multi-century pre-industrial ACCESS-CM2 simulations</a:t>
            </a:r>
            <a:endParaRPr lang="en-AU" dirty="0"/>
          </a:p>
          <a:p>
            <a:r>
              <a:rPr lang="en-AU" b="1" dirty="0"/>
              <a:t>14:25-14:40 </a:t>
            </a:r>
            <a:r>
              <a:rPr lang="en-AU" b="1" dirty="0">
                <a:solidFill>
                  <a:schemeClr val="tx1"/>
                </a:solidFill>
              </a:rPr>
              <a:t>Roger Bodman</a:t>
            </a:r>
            <a:r>
              <a:rPr lang="en-AU" b="1" dirty="0"/>
              <a:t> - AMIP simulations</a:t>
            </a:r>
            <a:endParaRPr lang="en-AU" dirty="0"/>
          </a:p>
          <a:p>
            <a:r>
              <a:rPr lang="en-AU" b="1" dirty="0"/>
              <a:t>14:40-14:55 </a:t>
            </a:r>
            <a:r>
              <a:rPr lang="en-AU" b="1" dirty="0">
                <a:solidFill>
                  <a:schemeClr val="tx1"/>
                </a:solidFill>
              </a:rPr>
              <a:t>Martin Dix</a:t>
            </a:r>
            <a:r>
              <a:rPr lang="en-AU" b="1" dirty="0"/>
              <a:t> - ACCESS and CABLE</a:t>
            </a:r>
            <a:endParaRPr lang="en-AU" dirty="0"/>
          </a:p>
          <a:p>
            <a:r>
              <a:rPr lang="en-AU" b="1" dirty="0"/>
              <a:t>14:55-15:10 </a:t>
            </a:r>
            <a:r>
              <a:rPr lang="en-AU" b="1" dirty="0">
                <a:solidFill>
                  <a:schemeClr val="tx1"/>
                </a:solidFill>
              </a:rPr>
              <a:t>Siobhan O’Farrell</a:t>
            </a:r>
            <a:r>
              <a:rPr lang="en-AU" b="1" dirty="0"/>
              <a:t> - Sea Ice and Icebergs</a:t>
            </a:r>
            <a:endParaRPr lang="en-AU" dirty="0"/>
          </a:p>
          <a:p>
            <a:r>
              <a:rPr lang="en-AU" b="1" dirty="0"/>
              <a:t>15:10-15:25 </a:t>
            </a:r>
            <a:r>
              <a:rPr lang="en-AU" b="1" dirty="0">
                <a:solidFill>
                  <a:schemeClr val="tx1"/>
                </a:solidFill>
              </a:rPr>
              <a:t>Tilo Ziehn </a:t>
            </a:r>
            <a:r>
              <a:rPr lang="en-AU" b="1" dirty="0"/>
              <a:t>- ACCESS-ESM1.5</a:t>
            </a:r>
            <a:endParaRPr lang="en-AU" dirty="0"/>
          </a:p>
          <a:p>
            <a:r>
              <a:rPr lang="en-AU" b="1" dirty="0"/>
              <a:t>15:25-15:40 </a:t>
            </a:r>
            <a:r>
              <a:rPr lang="en-AU" b="1" dirty="0">
                <a:solidFill>
                  <a:schemeClr val="tx1"/>
                </a:solidFill>
              </a:rPr>
              <a:t>Matt Chamberlain</a:t>
            </a:r>
            <a:r>
              <a:rPr lang="en-AU" b="1" dirty="0"/>
              <a:t> - ACCESS-ESM1.5 Ocean BGC</a:t>
            </a:r>
            <a:endParaRPr lang="en-AU" dirty="0"/>
          </a:p>
          <a:p>
            <a:r>
              <a:rPr lang="en-AU" b="1" dirty="0"/>
              <a:t>15:40-16:30 </a:t>
            </a:r>
            <a:r>
              <a:rPr lang="en-AU" b="1" dirty="0">
                <a:solidFill>
                  <a:srgbClr val="C00000"/>
                </a:solidFill>
              </a:rPr>
              <a:t>Discussion</a:t>
            </a:r>
            <a:endParaRPr lang="en-AU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39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Simon Marsland| </a:t>
            </a:r>
            <a:r>
              <a:rPr lang="en-US" dirty="0" err="1"/>
              <a:t>simon.marsland@csiro.au</a:t>
            </a:r>
            <a:br>
              <a:rPr lang="en-US" dirty="0"/>
            </a:br>
            <a:r>
              <a:rPr lang="en-US" dirty="0"/>
              <a:t>03 9239 4548</a:t>
            </a:r>
          </a:p>
        </p:txBody>
      </p:sp>
    </p:spTree>
    <p:extLst>
      <p:ext uri="{BB962C8B-B14F-4D97-AF65-F5344CB8AC3E}">
        <p14:creationId xmlns:p14="http://schemas.microsoft.com/office/powerpoint/2010/main" val="77453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CMIP6 Model Intercomparison Projects (MIPs)</a:t>
            </a:r>
          </a:p>
        </p:txBody>
      </p:sp>
      <p:pic>
        <p:nvPicPr>
          <p:cNvPr id="4" name="Picture 3" descr="cmip6_question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990" y="26726799"/>
            <a:ext cx="6240949" cy="8208912"/>
          </a:xfrm>
          <a:prstGeom prst="rect">
            <a:avLst/>
          </a:prstGeom>
        </p:spPr>
      </p:pic>
      <p:pic>
        <p:nvPicPr>
          <p:cNvPr id="5" name="Picture 4" descr="cmip6_question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390" y="26879199"/>
            <a:ext cx="6240949" cy="8208912"/>
          </a:xfrm>
          <a:prstGeom prst="rect">
            <a:avLst/>
          </a:prstGeom>
        </p:spPr>
      </p:pic>
      <p:pic>
        <p:nvPicPr>
          <p:cNvPr id="6" name="Picture 5" descr="cmip6_question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90" y="27031599"/>
            <a:ext cx="6240949" cy="8208912"/>
          </a:xfrm>
          <a:prstGeom prst="rect">
            <a:avLst/>
          </a:prstGeom>
        </p:spPr>
      </p:pic>
      <p:pic>
        <p:nvPicPr>
          <p:cNvPr id="7" name="Content Placeholder 6" descr="cmip6_question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1" y="1393895"/>
            <a:ext cx="3244566" cy="4267677"/>
          </a:xfrm>
          <a:prstGeom prst="rect">
            <a:avLst/>
          </a:prstGeom>
        </p:spPr>
      </p:pic>
      <p:sp>
        <p:nvSpPr>
          <p:cNvPr id="8" name="Content Placeholder 26"/>
          <p:cNvSpPr txBox="1">
            <a:spLocks/>
          </p:cNvSpPr>
          <p:nvPr/>
        </p:nvSpPr>
        <p:spPr>
          <a:xfrm>
            <a:off x="3854820" y="767638"/>
            <a:ext cx="5540971" cy="7593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1" indent="-253991" algn="l" defTabSz="1015964" rtl="0" eaLnBrk="1" latinLnBrk="0" hangingPunct="1">
              <a:lnSpc>
                <a:spcPct val="114000"/>
              </a:lnSpc>
              <a:spcBef>
                <a:spcPts val="1111"/>
              </a:spcBef>
              <a:buFont typeface="Arial" panose="020B0604020202020204" pitchFamily="34" charset="0"/>
              <a:buChar char="•"/>
              <a:defRPr sz="3111" kern="1200">
                <a:solidFill>
                  <a:srgbClr val="8A6579"/>
                </a:solidFill>
                <a:latin typeface="Arial" charset="0"/>
                <a:ea typeface="Arial" charset="0"/>
                <a:cs typeface="Arial" charset="0"/>
              </a:defRPr>
            </a:lvl1pPr>
            <a:lvl2pPr marL="761973" indent="-253991" algn="l" defTabSz="1015964" rtl="0" eaLnBrk="1" latinLnBrk="0" hangingPunct="1">
              <a:lnSpc>
                <a:spcPct val="114000"/>
              </a:lnSpc>
              <a:spcBef>
                <a:spcPts val="556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269955" indent="-253991" algn="l" defTabSz="1015964" rtl="0" eaLnBrk="1" latinLnBrk="0" hangingPunct="1">
              <a:lnSpc>
                <a:spcPct val="114000"/>
              </a:lnSpc>
              <a:spcBef>
                <a:spcPts val="556"/>
              </a:spcBef>
              <a:buFont typeface="Arial" panose="020B0604020202020204" pitchFamily="34" charset="0"/>
              <a:buChar char="•"/>
              <a:defRPr sz="2222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777938" indent="-253991" algn="l" defTabSz="1015964" rtl="0" eaLnBrk="1" latinLnBrk="0" hangingPunct="1">
              <a:lnSpc>
                <a:spcPct val="114000"/>
              </a:lnSpc>
              <a:spcBef>
                <a:spcPts val="556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285920" indent="-253991" algn="l" defTabSz="1015964" rtl="0" eaLnBrk="1" latinLnBrk="0" hangingPunct="1">
              <a:lnSpc>
                <a:spcPct val="114000"/>
              </a:lnSpc>
              <a:spcBef>
                <a:spcPts val="556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793902" indent="-253991" algn="l" defTabSz="1015964" rtl="0" eaLnBrk="1" latinLnBrk="0" hangingPunct="1">
              <a:lnSpc>
                <a:spcPct val="90000"/>
              </a:lnSpc>
              <a:spcBef>
                <a:spcPts val="556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885" indent="-253991" algn="l" defTabSz="1015964" rtl="0" eaLnBrk="1" latinLnBrk="0" hangingPunct="1">
              <a:lnSpc>
                <a:spcPct val="90000"/>
              </a:lnSpc>
              <a:spcBef>
                <a:spcPts val="556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866" indent="-253991" algn="l" defTabSz="1015964" rtl="0" eaLnBrk="1" latinLnBrk="0" hangingPunct="1">
              <a:lnSpc>
                <a:spcPct val="90000"/>
              </a:lnSpc>
              <a:spcBef>
                <a:spcPts val="556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7849" indent="-253991" algn="l" defTabSz="1015964" rtl="0" eaLnBrk="1" latinLnBrk="0" hangingPunct="1">
              <a:lnSpc>
                <a:spcPct val="90000"/>
              </a:lnSpc>
              <a:spcBef>
                <a:spcPts val="556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5954" lvl="2" indent="0">
              <a:buNone/>
            </a:pPr>
            <a:r>
              <a:rPr lang="en-AU" sz="1200" b="1" dirty="0">
                <a:solidFill>
                  <a:schemeClr val="accent1"/>
                </a:solidFill>
              </a:rPr>
              <a:t>3 CMIP6 SCIENCE QUESTIONS</a:t>
            </a:r>
          </a:p>
          <a:p>
            <a:pPr marL="457195" lvl="1" indent="-457195">
              <a:buFont typeface="Arial" charset="0"/>
              <a:buChar char="•"/>
            </a:pPr>
            <a:r>
              <a:rPr lang="en-GB" sz="1200" dirty="0"/>
              <a:t>How does the Earth System respond to forcing?  </a:t>
            </a:r>
          </a:p>
          <a:p>
            <a:pPr marL="457195" lvl="1" indent="-457195">
              <a:buFont typeface="Arial" charset="0"/>
              <a:buChar char="•"/>
            </a:pPr>
            <a:r>
              <a:rPr lang="en-GB" sz="1200" dirty="0"/>
              <a:t>What are the origins and consequences of systematic model biases?  </a:t>
            </a:r>
          </a:p>
          <a:p>
            <a:pPr marL="457195" lvl="1" indent="-457195">
              <a:buFont typeface="Arial" charset="0"/>
              <a:buChar char="•"/>
            </a:pPr>
            <a:r>
              <a:rPr lang="en-GB" sz="1200" dirty="0"/>
              <a:t>How can we assess future climate changes given climate variability, predictability and uncertainties in scenarios?  </a:t>
            </a:r>
            <a:endParaRPr lang="en-AU" sz="1200" dirty="0"/>
          </a:p>
          <a:p>
            <a:pPr marL="1015954" lvl="2" indent="0">
              <a:buNone/>
            </a:pPr>
            <a:r>
              <a:rPr lang="en-AU" sz="1200" b="1" dirty="0">
                <a:solidFill>
                  <a:schemeClr val="accent1"/>
                </a:solidFill>
              </a:rPr>
              <a:t>7 WCRP GRAND CHALLENGES	</a:t>
            </a:r>
          </a:p>
          <a:p>
            <a:pPr marL="457195" lvl="1" indent="-457195">
              <a:buFont typeface="Arial" charset="0"/>
              <a:buChar char="•"/>
            </a:pPr>
            <a:r>
              <a:rPr lang="en-AU" sz="1200" dirty="0"/>
              <a:t>Clouds, Circulation and Climate Sensitivity</a:t>
            </a:r>
          </a:p>
          <a:p>
            <a:pPr marL="457195" lvl="1" indent="-457195">
              <a:buFont typeface="Arial" charset="0"/>
              <a:buChar char="•"/>
            </a:pPr>
            <a:r>
              <a:rPr lang="en-AU" sz="1200" dirty="0"/>
              <a:t>Melting Ice and Global Consequences</a:t>
            </a:r>
          </a:p>
          <a:p>
            <a:pPr marL="457195" lvl="1" indent="-457195">
              <a:buFont typeface="Arial" charset="0"/>
              <a:buChar char="•"/>
            </a:pPr>
            <a:r>
              <a:rPr lang="en-AU" sz="1200" dirty="0"/>
              <a:t>Weather and Climate Extremes</a:t>
            </a:r>
          </a:p>
          <a:p>
            <a:pPr marL="457195" lvl="1" indent="-457195">
              <a:buFont typeface="Arial" charset="0"/>
              <a:buChar char="•"/>
            </a:pPr>
            <a:r>
              <a:rPr lang="en-AU" sz="1200" dirty="0"/>
              <a:t>Water for the Food Baskets of the World</a:t>
            </a:r>
          </a:p>
          <a:p>
            <a:pPr marL="457195" lvl="1" indent="-457195">
              <a:buFont typeface="Arial" charset="0"/>
              <a:buChar char="•"/>
            </a:pPr>
            <a:r>
              <a:rPr lang="en-AU" sz="1200" dirty="0"/>
              <a:t>Regional Sea-Level Change and Coastal Impacts</a:t>
            </a:r>
          </a:p>
          <a:p>
            <a:pPr marL="457195" lvl="1" indent="-457195">
              <a:buFont typeface="Arial" charset="0"/>
              <a:buChar char="•"/>
            </a:pPr>
            <a:r>
              <a:rPr lang="en-AU" sz="1200" dirty="0"/>
              <a:t>Carbon Feedbacks in the Climate System</a:t>
            </a:r>
          </a:p>
          <a:p>
            <a:pPr marL="457195" lvl="1" indent="-457195">
              <a:buFont typeface="Arial" charset="0"/>
              <a:buChar char="•"/>
            </a:pPr>
            <a:r>
              <a:rPr lang="en-AU" sz="1200" dirty="0"/>
              <a:t>Near-term Climate Prediction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15627" y="5292239"/>
            <a:ext cx="185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Eyring et al., 2016</a:t>
            </a:r>
          </a:p>
        </p:txBody>
      </p:sp>
    </p:spTree>
    <p:extLst>
      <p:ext uri="{BB962C8B-B14F-4D97-AF65-F5344CB8AC3E}">
        <p14:creationId xmlns:p14="http://schemas.microsoft.com/office/powerpoint/2010/main" val="88481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CC Hub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E6877"/>
      </a:accent1>
      <a:accent2>
        <a:srgbClr val="9E9F9D"/>
      </a:accent2>
      <a:accent3>
        <a:srgbClr val="615E5F"/>
      </a:accent3>
      <a:accent4>
        <a:srgbClr val="899F99"/>
      </a:accent4>
      <a:accent5>
        <a:srgbClr val="2E4045"/>
      </a:accent5>
      <a:accent6>
        <a:srgbClr val="5E3C58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8D907AF-DB7F-3944-B030-0CA6C5626333}" vid="{16E1024B-8A7E-E448-B328-A0F7909D7C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B82DC99B231B4289A7D2DA8AEF491E" ma:contentTypeVersion="0" ma:contentTypeDescription="Create a new document." ma:contentTypeScope="" ma:versionID="7ab2771f0ff6c8db12c66e47e5277d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660474-7517-4B70-AD10-B03D795C86B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7E41667-4AED-40CA-A285-0B95252A24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9BB5053-BD11-46C6-BB60-E4FF34FB97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5364</TotalTime>
  <Words>201</Words>
  <Application>Microsoft Macintosh PowerPoint</Application>
  <PresentationFormat>On-screen Show (16:10)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Mangal</vt:lpstr>
      <vt:lpstr>Office Theme</vt:lpstr>
      <vt:lpstr>Preparing ACCESS for CMIP6</vt:lpstr>
      <vt:lpstr>Thanks</vt:lpstr>
      <vt:lpstr>CMIP6</vt:lpstr>
      <vt:lpstr>Challenges</vt:lpstr>
      <vt:lpstr>Program:</vt:lpstr>
      <vt:lpstr>Simon Marsland| simon.marsland@csiro.au 03 9239 4548</vt:lpstr>
      <vt:lpstr>CMIP6 Model Intercomparison Projects (MIPs)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[presentation title]</dc:title>
  <dc:creator>Microsoft Office User</dc:creator>
  <cp:lastModifiedBy>Simon Marsland</cp:lastModifiedBy>
  <cp:revision>128</cp:revision>
  <dcterms:created xsi:type="dcterms:W3CDTF">2018-02-03T07:45:26Z</dcterms:created>
  <dcterms:modified xsi:type="dcterms:W3CDTF">2018-06-01T03:20:10Z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0x010100EDB82DC99B231B4289A7D2DA8AEF491E</vt:lpwstr>
  </property>
</Properties>
</file>