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735" r:id="rId6"/>
    <p:sldMasterId id="2147483734" r:id="rId7"/>
    <p:sldMasterId id="2147483768" r:id="rId8"/>
    <p:sldMasterId id="2147483780" r:id="rId9"/>
  </p:sldMasterIdLst>
  <p:notesMasterIdLst>
    <p:notesMasterId r:id="rId20"/>
  </p:notesMasterIdLst>
  <p:handoutMasterIdLst>
    <p:handoutMasterId r:id="rId21"/>
  </p:handoutMasterIdLst>
  <p:sldIdLst>
    <p:sldId id="287" r:id="rId10"/>
    <p:sldId id="333" r:id="rId11"/>
    <p:sldId id="337" r:id="rId12"/>
    <p:sldId id="787" r:id="rId13"/>
    <p:sldId id="755" r:id="rId14"/>
    <p:sldId id="339" r:id="rId15"/>
    <p:sldId id="341" r:id="rId16"/>
    <p:sldId id="756" r:id="rId17"/>
    <p:sldId id="336" r:id="rId18"/>
    <p:sldId id="258" r:id="rId19"/>
  </p:sldIdLst>
  <p:sldSz cx="9144000" cy="6858000" type="screen4x3"/>
  <p:notesSz cx="9939338" cy="6807200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89C"/>
    <a:srgbClr val="010000"/>
    <a:srgbClr val="0095C1"/>
    <a:srgbClr val="EDEDED"/>
    <a:srgbClr val="666666"/>
    <a:srgbClr val="2E7C86"/>
    <a:srgbClr val="0E5F7E"/>
    <a:srgbClr val="0E7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9981" autoAdjust="0"/>
  </p:normalViewPr>
  <p:slideViewPr>
    <p:cSldViewPr snapToGrid="0" snapToObjects="1">
      <p:cViewPr varScale="1">
        <p:scale>
          <a:sx n="65" d="100"/>
          <a:sy n="65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298F718C-7A6F-4CE9-9E88-EA2E7B4CB665}" type="datetime1">
              <a:rPr lang="en-AU" altLang="en-US"/>
              <a:pPr/>
              <a:t>9/06/2021</a:t>
            </a:fld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400B792D-7E68-4E39-94CD-FA08C8A7210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7047" cy="3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A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992" y="0"/>
            <a:ext cx="4307047" cy="3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3FD2E13C-89BA-4E96-9F84-E147F5F23EAD}" type="datetime1">
              <a:rPr lang="en-AU" altLang="en-US"/>
              <a:pPr/>
              <a:t>9/06/2021</a:t>
            </a:fld>
            <a:endParaRPr lang="en-AU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5188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65659"/>
            <a:ext cx="4307047" cy="3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AU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992" y="6465659"/>
            <a:ext cx="4307047" cy="3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8479660A-6927-4317-B5FE-4032D0152AB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60A-6927-4317-B5FE-4032D0152ABB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774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601AE-54E1-4557-AC8B-728EE95E862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18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60A-6927-4317-B5FE-4032D0152ABB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411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9660A-6927-4317-B5FE-4032D0152ABB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07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60A-6927-4317-B5FE-4032D0152ABB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997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9660A-6927-4317-B5FE-4032D0152ABB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3225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60A-6927-4317-B5FE-4032D0152ABB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7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  <p:pic>
        <p:nvPicPr>
          <p:cNvPr id="18437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68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716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324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80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5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744663"/>
            <a:ext cx="4241800" cy="4894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663"/>
            <a:ext cx="4243388" cy="4894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122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4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02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863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7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068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74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69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401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81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041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40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9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9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40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834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39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7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144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48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057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343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419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4198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937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</p:spTree>
    <p:extLst>
      <p:ext uri="{BB962C8B-B14F-4D97-AF65-F5344CB8AC3E}">
        <p14:creationId xmlns:p14="http://schemas.microsoft.com/office/powerpoint/2010/main" val="591902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476040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561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74103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2629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4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8028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3385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5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839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31209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920198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</p:spTree>
    <p:extLst>
      <p:ext uri="{BB962C8B-B14F-4D97-AF65-F5344CB8AC3E}">
        <p14:creationId xmlns:p14="http://schemas.microsoft.com/office/powerpoint/2010/main" val="9978442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01152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900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24917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7093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97641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7542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119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64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8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65031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331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74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55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17700" y="274638"/>
            <a:ext cx="6996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10" name="Picture 7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5" descr="image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0"/>
            <a:ext cx="12525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 descr="image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0"/>
            <a:ext cx="12525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9" descr="image2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0"/>
            <a:ext cx="1252538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7" descr="logo.eps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3400" y="274638"/>
            <a:ext cx="3317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744663"/>
            <a:ext cx="8637588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E5F7E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t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anose="05050102010706020507" pitchFamily="18" charset="2"/>
        <a:buChar char="·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24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47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ceholder_sky">
            <a:extLst>
              <a:ext uri="{FF2B5EF4-FFF2-40B4-BE49-F238E27FC236}">
                <a16:creationId xmlns:a16="http://schemas.microsoft.com/office/drawing/2014/main" id="{37076DCC-7E95-48EE-AA7C-ABB754FA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8475"/>
            <a:ext cx="9142413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National Analysis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06914-CAAA-430E-8B61-C090F9E89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8654" r="16266" b="11859"/>
          <a:stretch/>
        </p:blipFill>
        <p:spPr>
          <a:xfrm>
            <a:off x="5085910" y="3384161"/>
            <a:ext cx="3811466" cy="3270738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28C52322-102D-4B2E-A04D-16BFE7197D75}"/>
              </a:ext>
            </a:extLst>
          </p:cNvPr>
          <p:cNvSpPr txBox="1">
            <a:spLocks/>
          </p:cNvSpPr>
          <p:nvPr/>
        </p:nvSpPr>
        <p:spPr bwMode="auto">
          <a:xfrm>
            <a:off x="614363" y="3411084"/>
            <a:ext cx="422651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t" hangingPunct="1">
              <a:spcBef>
                <a:spcPct val="30000"/>
              </a:spcBef>
              <a:spcAft>
                <a:spcPct val="30000"/>
              </a:spcAft>
              <a:buFontTx/>
              <a:buNone/>
              <a:defRPr sz="1800" kern="1200" smtClean="0">
                <a:solidFill>
                  <a:srgbClr val="666666"/>
                </a:solidFill>
                <a:latin typeface="Arial" panose="020B0604020202020204" pitchFamily="34" charset="0"/>
                <a:ea typeface="ＭＳ Ｐゴシック" charset="-128"/>
                <a:cs typeface="Arial"/>
              </a:defRPr>
            </a:lvl1pPr>
            <a:lvl2pPr marL="742950" indent="-285750" algn="l" rtl="0" eaLnBrk="1" fontAlgn="t" hangingPunct="1">
              <a:spcBef>
                <a:spcPct val="15000"/>
              </a:spcBef>
              <a:spcAft>
                <a:spcPct val="1500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•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–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AU" b="1" dirty="0"/>
              <a:t>Monika Krysta, Peter Steinle, Susan Rennie, Jin Lee, Tan Le, Wenming Lu, Imtiaz Dharssi, Ilia Bermous, Andy Smith,  Shaun Cooper, Chris Tingwell, John Le Marshall, Charmaine Franklin </a:t>
            </a:r>
          </a:p>
          <a:p>
            <a:pPr algn="ctr" defTabSz="914400"/>
            <a:r>
              <a:rPr lang="en-US" i="1" dirty="0"/>
              <a:t>Research and Research to Operations Programs, </a:t>
            </a:r>
          </a:p>
          <a:p>
            <a:pPr algn="ctr" defTabSz="914400"/>
            <a:r>
              <a:rPr lang="en-US" i="1" dirty="0"/>
              <a:t>Science and Innovation Group, </a:t>
            </a:r>
          </a:p>
          <a:p>
            <a:pPr algn="ctr" defTabSz="914400"/>
            <a:r>
              <a:rPr lang="en-US" i="1" dirty="0"/>
              <a:t>Bureau of Meteorology, Melbourne</a:t>
            </a:r>
            <a:endParaRPr lang="en-AU" dirty="0"/>
          </a:p>
          <a:p>
            <a:pPr algn="ctr" defTabSz="914400"/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CF52E-C962-49A2-BEEB-7AFEFC0FA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888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9575" y="5453063"/>
            <a:ext cx="6400800" cy="754062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AU" alt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9575" y="3649663"/>
            <a:ext cx="7772400" cy="488950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AU" altLang="en-US" b="1" dirty="0">
                <a:solidFill>
                  <a:srgbClr val="002060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76AF-BA37-4524-944A-6BED5C36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b="1" dirty="0">
                <a:solidFill>
                  <a:srgbClr val="00206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35FC-A022-4B58-82ED-165D0EA3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739898"/>
            <a:ext cx="8637588" cy="4678363"/>
          </a:xfrm>
        </p:spPr>
        <p:txBody>
          <a:bodyPr/>
          <a:lstStyle/>
          <a:p>
            <a:pPr marL="0" indent="0" algn="just"/>
            <a:r>
              <a:rPr lang="en-AU" sz="2000" b="1" dirty="0">
                <a:solidFill>
                  <a:srgbClr val="002060"/>
                </a:solidFill>
                <a:latin typeface="+mn-lt"/>
              </a:rPr>
              <a:t>Motivation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response to internal customers’ requirements </a:t>
            </a:r>
            <a:endParaRPr lang="en-AU" sz="1800" dirty="0">
              <a:solidFill>
                <a:srgbClr val="00206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discrepancy between analysis and observations as perceived by forecasters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discrepancy between broadcast weather forecast and current meteorological situation as observed by general public</a:t>
            </a:r>
            <a:endParaRPr lang="en-AU" sz="1800" b="1" dirty="0">
              <a:solidFill>
                <a:srgbClr val="002060"/>
              </a:solidFill>
              <a:latin typeface="+mn-lt"/>
            </a:endParaRPr>
          </a:p>
          <a:p>
            <a:pPr marL="0" indent="0" algn="just"/>
            <a:endParaRPr lang="en-AU" sz="2000" b="1" dirty="0">
              <a:solidFill>
                <a:srgbClr val="002060"/>
              </a:solidFill>
              <a:latin typeface="+mn-lt"/>
            </a:endParaRPr>
          </a:p>
          <a:p>
            <a:pPr marL="0" indent="0" algn="just"/>
            <a:r>
              <a:rPr lang="en-AU" sz="2000" b="1" dirty="0">
                <a:solidFill>
                  <a:srgbClr val="002060"/>
                </a:solidFill>
                <a:latin typeface="+mn-lt"/>
              </a:rPr>
              <a:t>Purpose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improve situational awareness to support forecasters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supply current meteorological information to Forecast Systems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provide data for verification, case studies, scientific research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replace MSAS with a 3D representation of the atmosphere </a:t>
            </a:r>
          </a:p>
        </p:txBody>
      </p:sp>
    </p:spTree>
    <p:extLst>
      <p:ext uri="{BB962C8B-B14F-4D97-AF65-F5344CB8AC3E}">
        <p14:creationId xmlns:p14="http://schemas.microsoft.com/office/powerpoint/2010/main" val="11853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76AF-BA37-4524-944A-6BED5C36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24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35FC-A022-4B58-82ED-165D0EA3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3477"/>
            <a:ext cx="9144000" cy="5122985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spcAft>
                <a:spcPts val="200"/>
              </a:spcAft>
            </a:pPr>
            <a:r>
              <a:rPr lang="en-AU" sz="2000" b="1" dirty="0">
                <a:solidFill>
                  <a:srgbClr val="002060"/>
                </a:solidFill>
                <a:latin typeface="+mn-lt"/>
              </a:rPr>
              <a:t>Concept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Use variational analysis to provide the current state of the atmosphere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</a:pPr>
            <a:endParaRPr lang="en-AU" sz="2000" b="1" dirty="0">
              <a:solidFill>
                <a:srgbClr val="002060"/>
              </a:solidFill>
              <a:latin typeface="+mn-lt"/>
              <a:ea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</a:pPr>
            <a:endParaRPr lang="en-AU" sz="2000" b="1" dirty="0">
              <a:solidFill>
                <a:srgbClr val="002060"/>
              </a:solidFill>
              <a:latin typeface="+mn-lt"/>
              <a:ea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</a:pPr>
            <a:r>
              <a:rPr lang="en-AU" sz="2000" b="1" dirty="0">
                <a:solidFill>
                  <a:srgbClr val="002060"/>
                </a:solidFill>
                <a:latin typeface="+mn-lt"/>
                <a:ea typeface="Times New Roman" panose="02020603050405020304" pitchFamily="18" charset="0"/>
              </a:rPr>
              <a:t>Implementation</a:t>
            </a:r>
          </a:p>
          <a:p>
            <a:r>
              <a:rPr lang="en-AU" sz="18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Domain covering entire Australia</a:t>
            </a:r>
          </a:p>
          <a:p>
            <a:pPr marL="748800" indent="-284400">
              <a:spcBef>
                <a:spcPts val="288"/>
              </a:spcBef>
              <a:spcAft>
                <a:spcPts val="288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2.2 km of horizontal grid spacing (</a:t>
            </a:r>
            <a:r>
              <a:rPr lang="en-AU" sz="1600" b="0" i="0" dirty="0">
                <a:solidFill>
                  <a:srgbClr val="002060"/>
                </a:solidFill>
                <a:effectLst/>
                <a:latin typeface="+mn-lt"/>
              </a:rPr>
              <a:t>2400x1920)</a:t>
            </a:r>
            <a:endParaRPr lang="en-AU" sz="1600" dirty="0">
              <a:solidFill>
                <a:srgbClr val="00206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748800" indent="-284400">
              <a:spcBef>
                <a:spcPts val="288"/>
              </a:spcBef>
              <a:spcAft>
                <a:spcPts val="288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80 vertical levels (38.5 km)</a:t>
            </a:r>
            <a:endParaRPr lang="en-AU" sz="2000" b="1" dirty="0">
              <a:solidFill>
                <a:srgbClr val="002060"/>
              </a:solidFill>
              <a:latin typeface="+mn-lt"/>
              <a:ea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</a:pPr>
            <a:r>
              <a:rPr lang="en-AU" sz="1800" dirty="0">
                <a:solidFill>
                  <a:srgbClr val="002060"/>
                </a:solidFill>
                <a:latin typeface="+mn-lt"/>
                <a:ea typeface="Times New Roman" panose="02020603050405020304" pitchFamily="18" charset="0"/>
              </a:rPr>
              <a:t>H</a:t>
            </a:r>
            <a:r>
              <a:rPr lang="en-AU" sz="18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igh-resolution limited area hourly cycling suite</a:t>
            </a:r>
          </a:p>
          <a:p>
            <a:pPr marL="741600" indent="-2736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based on existing implementations of an hourly cycling 4D-Var suite for limited area applications </a:t>
            </a:r>
            <a:r>
              <a:rPr lang="en-AU" sz="1600" dirty="0">
                <a:solidFill>
                  <a:srgbClr val="002060"/>
                </a:solidFill>
                <a:latin typeface="+mn-lt"/>
                <a:ea typeface="Times New Roman" panose="02020603050405020304" pitchFamily="18" charset="0"/>
              </a:rPr>
              <a:t>(C3)</a:t>
            </a:r>
          </a:p>
          <a:p>
            <a:pPr marL="741600" indent="-2736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supplementary 3D-Var analyses performed using low-latency observations</a:t>
            </a:r>
            <a:endParaRPr lang="en-AU" sz="2000" b="1" dirty="0">
              <a:solidFill>
                <a:srgbClr val="00206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indent="0" algn="just"/>
            <a:endParaRPr lang="en-AU" sz="2000" dirty="0">
              <a:latin typeface="+mn-lt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3A3108-AA1D-4849-BE5E-732AB977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23" y="2579199"/>
            <a:ext cx="2969977" cy="22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17D0E-3C39-4F06-9DC1-052D8B5D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2400" b="1" dirty="0">
                <a:solidFill>
                  <a:srgbClr val="002060"/>
                </a:solidFill>
                <a:latin typeface="+mn-lt"/>
                <a:ea typeface="ＭＳ Ｐゴシック"/>
              </a:rPr>
              <a:t>How do these analyses work? </a:t>
            </a:r>
            <a:endParaRPr lang="en-AU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0D3D1-776A-43E0-9437-DC4A1297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2" y="1855959"/>
            <a:ext cx="4076444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AU" sz="20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AU" sz="2200" b="1" dirty="0">
                <a:solidFill>
                  <a:srgbClr val="002060"/>
                </a:solidFill>
              </a:rPr>
              <a:t>4DVar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70C0"/>
                </a:solidFill>
              </a:rPr>
              <a:t>Best analysis technique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70C0"/>
                </a:solidFill>
              </a:rPr>
              <a:t>Appropriate for cycling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70C0"/>
                </a:solidFill>
                <a:latin typeface="+mn-lt"/>
              </a:rPr>
              <a:t>Provides </a:t>
            </a:r>
            <a:r>
              <a:rPr lang="en-AU" sz="1600" b="1" dirty="0">
                <a:solidFill>
                  <a:srgbClr val="0070C0"/>
                </a:solidFill>
                <a:latin typeface="+mn-lt"/>
              </a:rPr>
              <a:t>initial condition </a:t>
            </a:r>
            <a:r>
              <a:rPr lang="en-AU" sz="1600" dirty="0">
                <a:solidFill>
                  <a:srgbClr val="0070C0"/>
                </a:solidFill>
                <a:latin typeface="+mn-lt"/>
              </a:rPr>
              <a:t>for a </a:t>
            </a:r>
            <a:r>
              <a:rPr lang="en-AU" sz="1600" b="1" dirty="0">
                <a:solidFill>
                  <a:srgbClr val="0070C0"/>
                </a:solidFill>
                <a:latin typeface="+mn-lt"/>
              </a:rPr>
              <a:t>short</a:t>
            </a:r>
            <a:r>
              <a:rPr lang="en-AU" sz="1600" dirty="0">
                <a:solidFill>
                  <a:srgbClr val="0070C0"/>
                </a:solidFill>
                <a:latin typeface="+mn-lt"/>
              </a:rPr>
              <a:t> forecast</a:t>
            </a:r>
            <a:endParaRPr lang="en-AU" sz="16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70C0"/>
                </a:solidFill>
              </a:rPr>
              <a:t>Expensive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70C0"/>
                </a:solidFill>
              </a:rPr>
              <a:t>Cannot handle low latency</a:t>
            </a:r>
          </a:p>
          <a:p>
            <a:pPr marL="342000"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95C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AU" sz="2200" b="1" dirty="0">
                <a:solidFill>
                  <a:srgbClr val="002060"/>
                </a:solidFill>
              </a:rPr>
              <a:t>3DVar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Reasonable analysis technique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  <a:sym typeface="Wingdings" panose="05000000000000000000" pitchFamily="2" charset="2"/>
              </a:rPr>
              <a:t>Not optimal for cycling due to an early cut-off</a:t>
            </a:r>
            <a:endParaRPr lang="en-AU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In two steps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S</a:t>
            </a:r>
            <a:r>
              <a:rPr lang="en-AU" sz="16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tandard step adjusts large scale analyses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A</a:t>
            </a:r>
            <a:r>
              <a:rPr lang="en-AU" sz="16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dditional step ensures a </a:t>
            </a:r>
            <a:r>
              <a:rPr lang="en-AU" sz="1600" b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closer fit to observations</a:t>
            </a:r>
            <a:r>
              <a:rPr lang="en-AU" sz="16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 – </a:t>
            </a:r>
            <a:r>
              <a:rPr lang="en-AU" sz="1600" b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main product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Cheap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  <a:sym typeface="Wingdings" panose="05000000000000000000" pitchFamily="2" charset="2"/>
              </a:rPr>
              <a:t>Appropriate for low latency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AU" sz="1600" dirty="0">
              <a:solidFill>
                <a:srgbClr val="0095C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6E8A8-BC65-44C3-97AD-26BA1236096E}"/>
              </a:ext>
            </a:extLst>
          </p:cNvPr>
          <p:cNvSpPr txBox="1"/>
          <p:nvPr/>
        </p:nvSpPr>
        <p:spPr>
          <a:xfrm>
            <a:off x="4140000" y="2130136"/>
            <a:ext cx="1267691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4DVar 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EB5AD-2DB1-4041-9719-2FE99E4187B0}"/>
              </a:ext>
            </a:extLst>
          </p:cNvPr>
          <p:cNvSpPr txBox="1"/>
          <p:nvPr/>
        </p:nvSpPr>
        <p:spPr>
          <a:xfrm>
            <a:off x="4140000" y="3025031"/>
            <a:ext cx="1943101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Forecast (</a:t>
            </a:r>
            <a:r>
              <a:rPr lang="en-AU" dirty="0" err="1">
                <a:solidFill>
                  <a:srgbClr val="002060"/>
                </a:solidFill>
              </a:rPr>
              <a:t>t</a:t>
            </a:r>
            <a:r>
              <a:rPr lang="en-AU" dirty="0" err="1">
                <a:solidFill>
                  <a:srgbClr val="002060"/>
                </a:solidFill>
                <a:sym typeface="Wingdings" panose="05000000000000000000" pitchFamily="2" charset="2"/>
              </a:rPr>
              <a:t>t+n</a:t>
            </a:r>
            <a:r>
              <a:rPr lang="en-AU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25DB9-3EE0-40BE-8495-37A492B0D1F2}"/>
              </a:ext>
            </a:extLst>
          </p:cNvPr>
          <p:cNvSpPr txBox="1"/>
          <p:nvPr/>
        </p:nvSpPr>
        <p:spPr>
          <a:xfrm>
            <a:off x="4140000" y="3919926"/>
            <a:ext cx="1569028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4DVar (t+1)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7CFCA-38A0-4937-8239-35E07FB9D4BC}"/>
              </a:ext>
            </a:extLst>
          </p:cNvPr>
          <p:cNvSpPr txBox="1"/>
          <p:nvPr/>
        </p:nvSpPr>
        <p:spPr>
          <a:xfrm>
            <a:off x="4140000" y="4817090"/>
            <a:ext cx="2449784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Forecast (t+1</a:t>
            </a:r>
            <a:r>
              <a:rPr lang="en-AU" dirty="0">
                <a:solidFill>
                  <a:srgbClr val="002060"/>
                </a:solidFill>
                <a:sym typeface="Wingdings" panose="05000000000000000000" pitchFamily="2" charset="2"/>
              </a:rPr>
              <a:t>t+n+1)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32343-2F94-43D6-A89C-0976DDEB8584}"/>
              </a:ext>
            </a:extLst>
          </p:cNvPr>
          <p:cNvCxnSpPr/>
          <p:nvPr/>
        </p:nvCxnSpPr>
        <p:spPr>
          <a:xfrm>
            <a:off x="5256000" y="2499468"/>
            <a:ext cx="0" cy="525563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538A6B-0657-4D83-9C8A-2E89D547894D}"/>
              </a:ext>
            </a:extLst>
          </p:cNvPr>
          <p:cNvCxnSpPr/>
          <p:nvPr/>
        </p:nvCxnSpPr>
        <p:spPr>
          <a:xfrm>
            <a:off x="5256000" y="3394363"/>
            <a:ext cx="0" cy="525563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7F351A-87BB-4CFA-9D97-EC87B5D4FCBC}"/>
              </a:ext>
            </a:extLst>
          </p:cNvPr>
          <p:cNvCxnSpPr/>
          <p:nvPr/>
        </p:nvCxnSpPr>
        <p:spPr>
          <a:xfrm>
            <a:off x="5256000" y="4289258"/>
            <a:ext cx="0" cy="525563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D67677-4306-4B2B-AC2C-AF6F939F58F8}"/>
              </a:ext>
            </a:extLst>
          </p:cNvPr>
          <p:cNvCxnSpPr/>
          <p:nvPr/>
        </p:nvCxnSpPr>
        <p:spPr>
          <a:xfrm>
            <a:off x="5256000" y="5186419"/>
            <a:ext cx="0" cy="525563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0AEFDC-40D5-4219-ACB7-02EEE56CB757}"/>
              </a:ext>
            </a:extLst>
          </p:cNvPr>
          <p:cNvCxnSpPr/>
          <p:nvPr/>
        </p:nvCxnSpPr>
        <p:spPr>
          <a:xfrm>
            <a:off x="5256000" y="1593177"/>
            <a:ext cx="0" cy="525563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6771B7-BD88-4882-8D39-CF3B45829377}"/>
              </a:ext>
            </a:extLst>
          </p:cNvPr>
          <p:cNvSpPr txBox="1"/>
          <p:nvPr/>
        </p:nvSpPr>
        <p:spPr>
          <a:xfrm>
            <a:off x="7200000" y="3025031"/>
            <a:ext cx="1849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3DVar (t+1)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7C42D-06FF-4A27-BAAC-4BB039183E86}"/>
              </a:ext>
            </a:extLst>
          </p:cNvPr>
          <p:cNvSpPr txBox="1"/>
          <p:nvPr/>
        </p:nvSpPr>
        <p:spPr>
          <a:xfrm>
            <a:off x="7200000" y="3676194"/>
            <a:ext cx="1849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3DVar (overfit)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8E0735-21A2-444F-8431-47B5D64FD935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6083101" y="3209697"/>
            <a:ext cx="1116899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32BA8A-8543-4420-901B-C2C26693A942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8124790" y="3394363"/>
            <a:ext cx="0" cy="28183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697E86-568F-4ECA-89F0-4DC4B932EBEF}"/>
              </a:ext>
            </a:extLst>
          </p:cNvPr>
          <p:cNvSpPr txBox="1"/>
          <p:nvPr/>
        </p:nvSpPr>
        <p:spPr>
          <a:xfrm>
            <a:off x="7200000" y="4823026"/>
            <a:ext cx="1849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3DVar (t+2)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D812D1-6CD6-4CDF-B06C-DE440462A6BB}"/>
              </a:ext>
            </a:extLst>
          </p:cNvPr>
          <p:cNvSpPr txBox="1"/>
          <p:nvPr/>
        </p:nvSpPr>
        <p:spPr>
          <a:xfrm>
            <a:off x="7200000" y="5474189"/>
            <a:ext cx="1849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3DVar (overfit)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86355C-05BD-4BB3-A56B-911644A2010A}"/>
              </a:ext>
            </a:extLst>
          </p:cNvPr>
          <p:cNvCxnSpPr>
            <a:cxnSpLocks/>
          </p:cNvCxnSpPr>
          <p:nvPr/>
        </p:nvCxnSpPr>
        <p:spPr>
          <a:xfrm>
            <a:off x="6642000" y="5007692"/>
            <a:ext cx="540327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93125B-3665-4C19-B45B-BE82FD4655A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8124790" y="5192358"/>
            <a:ext cx="0" cy="28183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6C375C-D550-474E-9633-3CED46EBF929}"/>
              </a:ext>
            </a:extLst>
          </p:cNvPr>
          <p:cNvSpPr txBox="1"/>
          <p:nvPr/>
        </p:nvSpPr>
        <p:spPr>
          <a:xfrm>
            <a:off x="7195279" y="6745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AEC96-E173-4B3D-8F98-CBEF12868F4B}"/>
              </a:ext>
            </a:extLst>
          </p:cNvPr>
          <p:cNvSpPr txBox="1"/>
          <p:nvPr/>
        </p:nvSpPr>
        <p:spPr>
          <a:xfrm>
            <a:off x="6296890" y="6614526"/>
            <a:ext cx="2931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Slide modified from Pete Steinle,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113711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9575" y="5453063"/>
            <a:ext cx="6400800" cy="754062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AU" alt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7000" y="1707791"/>
            <a:ext cx="8915399" cy="4884737"/>
          </a:xfrm>
          <a:prstGeom prst="rect">
            <a:avLst/>
          </a:prstGeom>
        </p:spPr>
        <p:txBody>
          <a:bodyPr wrap="none" anchor="t" anchorCtr="0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AU" altLang="en-US" sz="2000" b="1" dirty="0">
              <a:solidFill>
                <a:srgbClr val="00206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2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Early cut-off 15 min after every hour for 3D-Var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Conventional observations including surface, aircraft, sonde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Atmospheric motion vectors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ASCAT winds</a:t>
            </a:r>
          </a:p>
          <a:p>
            <a:pPr eaLnBrk="1" hangingPunct="1"/>
            <a:endParaRPr lang="en-AU" altLang="en-US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eaLnBrk="1" hangingPunct="1"/>
            <a:endParaRPr lang="en-AU" altLang="en-US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Late cut-off 55 min after every hour for 4D-Var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Conventional observations including surface, aircraft, sonde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Atmospheric motion vectors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ASCAT winds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Satellite radiances (with bias correction)</a:t>
            </a:r>
          </a:p>
          <a:p>
            <a:pPr marL="10620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AIRS, ATMS, ATOVS,CRIS IASI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Ground GPS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Doppler radial winds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7BF388-8CEA-466D-A931-D49D3306638A}"/>
              </a:ext>
            </a:extLst>
          </p:cNvPr>
          <p:cNvSpPr txBox="1">
            <a:spLocks/>
          </p:cNvSpPr>
          <p:nvPr/>
        </p:nvSpPr>
        <p:spPr>
          <a:xfrm>
            <a:off x="2155910" y="274638"/>
            <a:ext cx="6530890" cy="1143000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AU" sz="2400" b="1" dirty="0">
                <a:solidFill>
                  <a:srgbClr val="002060"/>
                </a:solidFill>
                <a:latin typeface="+mn-lt"/>
              </a:rPr>
              <a:t>Assimilated Observations</a:t>
            </a:r>
          </a:p>
        </p:txBody>
      </p:sp>
    </p:spTree>
    <p:extLst>
      <p:ext uri="{BB962C8B-B14F-4D97-AF65-F5344CB8AC3E}">
        <p14:creationId xmlns:p14="http://schemas.microsoft.com/office/powerpoint/2010/main" val="19662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6DD8-2F52-4D01-9ECA-8DB59C15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b="1" dirty="0">
                <a:solidFill>
                  <a:srgbClr val="002060"/>
                </a:solidFill>
              </a:rPr>
              <a:t>Observation Coverage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EB3D8-4C4C-4973-8FBD-D6FD847D506A}"/>
              </a:ext>
            </a:extLst>
          </p:cNvPr>
          <p:cNvSpPr txBox="1"/>
          <p:nvPr/>
        </p:nvSpPr>
        <p:spPr>
          <a:xfrm>
            <a:off x="487611" y="18000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Surface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27E7E-3752-479B-9722-92969F270CF5}"/>
              </a:ext>
            </a:extLst>
          </p:cNvPr>
          <p:cNvSpPr txBox="1"/>
          <p:nvPr/>
        </p:nvSpPr>
        <p:spPr>
          <a:xfrm>
            <a:off x="2443454" y="1800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Sonde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C3E91-7EFF-4C14-A61D-6DD68FBB0952}"/>
              </a:ext>
            </a:extLst>
          </p:cNvPr>
          <p:cNvSpPr txBox="1"/>
          <p:nvPr/>
        </p:nvSpPr>
        <p:spPr>
          <a:xfrm>
            <a:off x="4142427" y="18000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Aircraft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0BF66-4310-4545-B784-0096AE0C8CDA}"/>
              </a:ext>
            </a:extLst>
          </p:cNvPr>
          <p:cNvSpPr txBox="1"/>
          <p:nvPr/>
        </p:nvSpPr>
        <p:spPr>
          <a:xfrm>
            <a:off x="7860933" y="180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AMVs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00235-8074-47E6-934F-B9670F999F12}"/>
              </a:ext>
            </a:extLst>
          </p:cNvPr>
          <p:cNvSpPr txBox="1"/>
          <p:nvPr/>
        </p:nvSpPr>
        <p:spPr>
          <a:xfrm>
            <a:off x="5940000" y="180000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ASCAT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FD447-237E-46F0-9974-9783EBF407CA}"/>
              </a:ext>
            </a:extLst>
          </p:cNvPr>
          <p:cNvSpPr txBox="1"/>
          <p:nvPr/>
        </p:nvSpPr>
        <p:spPr>
          <a:xfrm>
            <a:off x="0" y="655022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2060"/>
                </a:solidFill>
              </a:rPr>
              <a:t>20210527T0000Z</a:t>
            </a:r>
          </a:p>
        </p:txBody>
      </p:sp>
      <p:pic>
        <p:nvPicPr>
          <p:cNvPr id="4" name="Picture 3" descr="Chart, map, scatter chart&#10;&#10;Description automatically generated">
            <a:extLst>
              <a:ext uri="{FF2B5EF4-FFF2-40B4-BE49-F238E27FC236}">
                <a16:creationId xmlns:a16="http://schemas.microsoft.com/office/drawing/2014/main" id="{0D33CF70-F067-44F2-9FEC-34748C76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0" y="2160000"/>
            <a:ext cx="1558141" cy="1431953"/>
          </a:xfrm>
          <a:prstGeom prst="rect">
            <a:avLst/>
          </a:prstGeom>
        </p:spPr>
      </p:pic>
      <p:pic>
        <p:nvPicPr>
          <p:cNvPr id="7" name="Content Placeholder 6" descr="Chart, map, scatter chart&#10;&#10;Description automatically generated">
            <a:extLst>
              <a:ext uri="{FF2B5EF4-FFF2-40B4-BE49-F238E27FC236}">
                <a16:creationId xmlns:a16="http://schemas.microsoft.com/office/drawing/2014/main" id="{FD4F468E-3572-41CE-BCF7-28FBDAB4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00" y="2160000"/>
            <a:ext cx="1662382" cy="1433782"/>
          </a:xfrm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92DA73F1-7A0E-41C2-82F7-6B669A963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00" y="2160000"/>
            <a:ext cx="1558141" cy="1431953"/>
          </a:xfrm>
          <a:prstGeom prst="rect">
            <a:avLst/>
          </a:prstGeom>
        </p:spPr>
      </p:pic>
      <p:pic>
        <p:nvPicPr>
          <p:cNvPr id="15" name="Picture 14" descr="A picture containing map&#10;&#10;Description automatically generated">
            <a:extLst>
              <a:ext uri="{FF2B5EF4-FFF2-40B4-BE49-F238E27FC236}">
                <a16:creationId xmlns:a16="http://schemas.microsoft.com/office/drawing/2014/main" id="{2CE93055-D89A-4A87-BCE0-472241899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000" y="2160000"/>
            <a:ext cx="1558141" cy="1431953"/>
          </a:xfrm>
          <a:prstGeom prst="rect">
            <a:avLst/>
          </a:prstGeom>
        </p:spPr>
      </p:pic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2EF316-BFB6-4F9A-BC32-366C61AD1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000" y="2160000"/>
            <a:ext cx="1558141" cy="14319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62F435-5586-4713-9834-2371B42278EE}"/>
              </a:ext>
            </a:extLst>
          </p:cNvPr>
          <p:cNvSpPr txBox="1"/>
          <p:nvPr/>
        </p:nvSpPr>
        <p:spPr>
          <a:xfrm>
            <a:off x="5817807" y="3591422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2060"/>
                </a:solidFill>
              </a:rPr>
              <a:t>20210527T1300Z</a:t>
            </a: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D09C3A6F-AD58-4AA3-B839-3FE96B0CF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000" y="4398375"/>
            <a:ext cx="1558141" cy="14319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9909C6-ADEE-4AF7-81CB-5CA6A9305326}"/>
              </a:ext>
            </a:extLst>
          </p:cNvPr>
          <p:cNvSpPr txBox="1"/>
          <p:nvPr/>
        </p:nvSpPr>
        <p:spPr>
          <a:xfrm>
            <a:off x="2404776" y="3960000"/>
            <a:ext cx="95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ATOVS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F3DA5DD0-E181-48A3-82ED-476A25BF9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000" y="4380634"/>
            <a:ext cx="1558141" cy="14319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B94B51-4F41-4545-8616-9DB304389626}"/>
              </a:ext>
            </a:extLst>
          </p:cNvPr>
          <p:cNvSpPr txBox="1"/>
          <p:nvPr/>
        </p:nvSpPr>
        <p:spPr>
          <a:xfrm>
            <a:off x="7429200" y="396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Ground GPS</a:t>
            </a:r>
          </a:p>
        </p:txBody>
      </p:sp>
      <p:pic>
        <p:nvPicPr>
          <p:cNvPr id="34" name="Picture 33" descr="Diagram&#10;&#10;Description automatically generated">
            <a:extLst>
              <a:ext uri="{FF2B5EF4-FFF2-40B4-BE49-F238E27FC236}">
                <a16:creationId xmlns:a16="http://schemas.microsoft.com/office/drawing/2014/main" id="{84AB2BC1-A912-4562-9255-328E3D3CC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000" y="4424240"/>
            <a:ext cx="1558141" cy="14319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6034ACB-1E2E-44E6-A8AC-C6264390D7AB}"/>
              </a:ext>
            </a:extLst>
          </p:cNvPr>
          <p:cNvSpPr txBox="1"/>
          <p:nvPr/>
        </p:nvSpPr>
        <p:spPr>
          <a:xfrm>
            <a:off x="701503" y="3960000"/>
            <a:ext cx="82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ATMS</a:t>
            </a:r>
          </a:p>
        </p:txBody>
      </p:sp>
      <p:pic>
        <p:nvPicPr>
          <p:cNvPr id="37" name="Picture 36" descr="Diagram, map&#10;&#10;Description automatically generated">
            <a:extLst>
              <a:ext uri="{FF2B5EF4-FFF2-40B4-BE49-F238E27FC236}">
                <a16:creationId xmlns:a16="http://schemas.microsoft.com/office/drawing/2014/main" id="{05E9C8D5-3464-4CF7-BA54-3AF191B6E6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0000" y="4380635"/>
            <a:ext cx="1558141" cy="143195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5E030F-2F52-44EF-9171-4B5ED0F5E2B1}"/>
              </a:ext>
            </a:extLst>
          </p:cNvPr>
          <p:cNvSpPr txBox="1"/>
          <p:nvPr/>
        </p:nvSpPr>
        <p:spPr>
          <a:xfrm>
            <a:off x="6048000" y="3960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IASI</a:t>
            </a:r>
          </a:p>
        </p:txBody>
      </p:sp>
      <p:pic>
        <p:nvPicPr>
          <p:cNvPr id="40" name="Picture 39" descr="Diagram, scatter chart&#10;&#10;Description automatically generated">
            <a:extLst>
              <a:ext uri="{FF2B5EF4-FFF2-40B4-BE49-F238E27FC236}">
                <a16:creationId xmlns:a16="http://schemas.microsoft.com/office/drawing/2014/main" id="{A7693688-5BC9-4156-8B19-3B520A5E08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0000" y="4380635"/>
            <a:ext cx="1558141" cy="1431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2570087-D92B-4DF9-9ABF-3C4D236F0083}"/>
              </a:ext>
            </a:extLst>
          </p:cNvPr>
          <p:cNvSpPr txBox="1"/>
          <p:nvPr/>
        </p:nvSpPr>
        <p:spPr>
          <a:xfrm>
            <a:off x="4236118" y="396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>
                <a:solidFill>
                  <a:srgbClr val="002060"/>
                </a:solidFill>
              </a:rPr>
              <a:t>CrIS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258DB8-A285-4EFE-8FD3-6FCE741589E8}"/>
              </a:ext>
            </a:extLst>
          </p:cNvPr>
          <p:cNvSpPr txBox="1"/>
          <p:nvPr/>
        </p:nvSpPr>
        <p:spPr>
          <a:xfrm>
            <a:off x="224065" y="585619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2060"/>
                </a:solidFill>
              </a:rPr>
              <a:t>20210527T1500Z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4B605E-E534-413C-95E3-CD35E091E71D}"/>
              </a:ext>
            </a:extLst>
          </p:cNvPr>
          <p:cNvSpPr txBox="1"/>
          <p:nvPr/>
        </p:nvSpPr>
        <p:spPr>
          <a:xfrm>
            <a:off x="3845020" y="5830936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2060"/>
                </a:solidFill>
              </a:rPr>
              <a:t>20210527T1500Z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1FC3B2-EAE8-4C24-AFA5-F914402A6A73}"/>
              </a:ext>
            </a:extLst>
          </p:cNvPr>
          <p:cNvSpPr txBox="1"/>
          <p:nvPr/>
        </p:nvSpPr>
        <p:spPr>
          <a:xfrm>
            <a:off x="7354607" y="6612234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Plots courtesy of Andy Smith</a:t>
            </a:r>
          </a:p>
        </p:txBody>
      </p:sp>
    </p:spTree>
    <p:extLst>
      <p:ext uri="{BB962C8B-B14F-4D97-AF65-F5344CB8AC3E}">
        <p14:creationId xmlns:p14="http://schemas.microsoft.com/office/powerpoint/2010/main" val="165207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76AF-BA37-4524-944A-6BED5C36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b="1" dirty="0">
                <a:solidFill>
                  <a:srgbClr val="002060"/>
                </a:solidFill>
              </a:rPr>
              <a:t>Analyses of Temperature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07675-ADB5-46C0-A108-A94BBE6E36E4}"/>
              </a:ext>
            </a:extLst>
          </p:cNvPr>
          <p:cNvSpPr txBox="1"/>
          <p:nvPr/>
        </p:nvSpPr>
        <p:spPr>
          <a:xfrm>
            <a:off x="975598" y="1886892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3D-Var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8FDBB-874A-4CB9-96C4-A9A9F13E8357}"/>
              </a:ext>
            </a:extLst>
          </p:cNvPr>
          <p:cNvSpPr txBox="1"/>
          <p:nvPr/>
        </p:nvSpPr>
        <p:spPr>
          <a:xfrm>
            <a:off x="3427664" y="174839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3D-Var</a:t>
            </a:r>
          </a:p>
          <a:p>
            <a:r>
              <a:rPr lang="en-AU" b="1" dirty="0">
                <a:solidFill>
                  <a:srgbClr val="002060"/>
                </a:solidFill>
              </a:rPr>
              <a:t>fit to </a:t>
            </a:r>
            <a:r>
              <a:rPr lang="en-AU" b="1" dirty="0" err="1">
                <a:solidFill>
                  <a:srgbClr val="002060"/>
                </a:solidFill>
              </a:rPr>
              <a:t>obs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24F7B7-B10F-4D6F-A7DB-285CB4BB231C}"/>
              </a:ext>
            </a:extLst>
          </p:cNvPr>
          <p:cNvSpPr txBox="1"/>
          <p:nvPr/>
        </p:nvSpPr>
        <p:spPr>
          <a:xfrm>
            <a:off x="6175036" y="1872413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4D-Var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88616-E71A-483D-8BFE-C2B0EDBB4FC8}"/>
              </a:ext>
            </a:extLst>
          </p:cNvPr>
          <p:cNvSpPr txBox="1"/>
          <p:nvPr/>
        </p:nvSpPr>
        <p:spPr>
          <a:xfrm>
            <a:off x="7548691" y="6556939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2060"/>
                </a:solidFill>
              </a:rPr>
              <a:t>20210607T0600Z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58CCED-55ED-498B-992A-798EA9518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38" y="2340000"/>
            <a:ext cx="2560325" cy="1920244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70ADAC-250A-4D67-9865-CC0FFDF1E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37" y="2340000"/>
            <a:ext cx="2560325" cy="192024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91F7D804-3129-4A76-AC2D-CE074158B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397" y="2340000"/>
            <a:ext cx="2560325" cy="1920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25C3A-ADA9-42D5-9AEE-6E0856FE4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6" y="4590136"/>
            <a:ext cx="2558401" cy="1918800"/>
          </a:xfrm>
          <a:prstGeom prst="rect">
            <a:avLst/>
          </a:prstGeom>
        </p:spPr>
      </p:pic>
      <p:pic>
        <p:nvPicPr>
          <p:cNvPr id="22" name="Picture 21" descr="Chart&#10;&#10;Description automatically generated with low confidence">
            <a:extLst>
              <a:ext uri="{FF2B5EF4-FFF2-40B4-BE49-F238E27FC236}">
                <a16:creationId xmlns:a16="http://schemas.microsoft.com/office/drawing/2014/main" id="{19C9ED18-3DD7-4D7C-9DBD-9EE23681D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587" y="4590136"/>
            <a:ext cx="2558401" cy="1918800"/>
          </a:xfrm>
          <a:prstGeom prst="rect">
            <a:avLst/>
          </a:prstGeom>
        </p:spPr>
      </p:pic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FBB3465B-867D-4C89-9475-9DA5C02C7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9471" y="4590000"/>
            <a:ext cx="2558401" cy="1918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4923C4-0DA3-4ECD-9FBD-CF4367AF692B}"/>
              </a:ext>
            </a:extLst>
          </p:cNvPr>
          <p:cNvSpPr txBox="1"/>
          <p:nvPr/>
        </p:nvSpPr>
        <p:spPr>
          <a:xfrm>
            <a:off x="7662752" y="274210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Analysis</a:t>
            </a:r>
          </a:p>
          <a:p>
            <a:r>
              <a:rPr lang="en-AU" b="1" dirty="0">
                <a:solidFill>
                  <a:srgbClr val="002060"/>
                </a:solidFill>
              </a:rPr>
              <a:t>Increments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6A0113-73FE-4AE9-A850-7DC354AAE4FC}"/>
              </a:ext>
            </a:extLst>
          </p:cNvPr>
          <p:cNvSpPr txBox="1"/>
          <p:nvPr/>
        </p:nvSpPr>
        <p:spPr>
          <a:xfrm>
            <a:off x="7720809" y="51898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11526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9575" y="5453063"/>
            <a:ext cx="6400800" cy="754062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AU" alt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734458"/>
            <a:ext cx="8964386" cy="5110842"/>
          </a:xfrm>
          <a:prstGeom prst="rect">
            <a:avLst/>
          </a:prstGeom>
        </p:spPr>
        <p:txBody>
          <a:bodyPr anchor="t" anchorCtr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b="1" dirty="0" err="1">
                <a:solidFill>
                  <a:srgbClr val="002060"/>
                </a:solidFill>
                <a:cs typeface="Arial" panose="020B0604020202020204" pitchFamily="34" charset="0"/>
              </a:rPr>
              <a:t>GeoCloud</a:t>
            </a:r>
            <a:endParaRPr lang="en-AU" altLang="en-US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Assimilation of cloud information from an IR imager (AHI) carried by a geostationary satellite Himawari-8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Implementation and testing in C3 to be extrapolated to NAS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See Jin Lee's presentation</a:t>
            </a:r>
          </a:p>
          <a:p>
            <a:pPr eaLnBrk="1" hangingPunct="1"/>
            <a:endParaRPr lang="en-AU" altLang="en-US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Soil moisture assimilation</a:t>
            </a:r>
            <a:endParaRPr lang="en-AU" altLang="en-US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A</a:t>
            </a:r>
            <a:r>
              <a:rPr lang="en-AU" sz="1800" b="0" i="0" dirty="0">
                <a:solidFill>
                  <a:srgbClr val="002060"/>
                </a:solidFill>
                <a:effectLst/>
                <a:latin typeface="+mn-lt"/>
              </a:rPr>
              <a:t>ssimilation of soil moisture observations from ASCAT instruments on </a:t>
            </a:r>
            <a:r>
              <a:rPr lang="en-AU" sz="1800" b="0" i="0" dirty="0" err="1">
                <a:solidFill>
                  <a:srgbClr val="002060"/>
                </a:solidFill>
                <a:effectLst/>
                <a:latin typeface="+mn-lt"/>
              </a:rPr>
              <a:t>MetOp</a:t>
            </a:r>
            <a:r>
              <a:rPr lang="en-AU" sz="1800" b="0" i="0" dirty="0">
                <a:solidFill>
                  <a:srgbClr val="002060"/>
                </a:solidFill>
                <a:effectLst/>
                <a:latin typeface="+mn-lt"/>
              </a:rPr>
              <a:t> in an EKF set up for NAS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AU" sz="1800" b="0" i="0" dirty="0">
                <a:solidFill>
                  <a:srgbClr val="002060"/>
                </a:solidFill>
                <a:effectLst/>
                <a:latin typeface="+mn-lt"/>
              </a:rPr>
              <a:t>ubstantial resources required to validate a configuration for Australia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b="0" i="0" dirty="0">
                <a:solidFill>
                  <a:srgbClr val="002060"/>
                </a:solidFill>
                <a:effectLst/>
                <a:latin typeface="+mn-lt"/>
              </a:rPr>
              <a:t>Confidence in the implementation will then be ported to C3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800" dirty="0">
              <a:solidFill>
                <a:srgbClr val="002060"/>
              </a:solidFill>
              <a:latin typeface="+mn-lt"/>
            </a:endParaRPr>
          </a:p>
          <a:p>
            <a:pPr algn="l"/>
            <a:r>
              <a:rPr lang="en-AU" sz="2000" b="1" i="0" dirty="0">
                <a:solidFill>
                  <a:srgbClr val="002060"/>
                </a:solidFill>
                <a:effectLst/>
                <a:latin typeface="+mn-lt"/>
              </a:rPr>
              <a:t>GPSRO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Segoe UI" panose="020B0502040204020203" pitchFamily="34" charset="0"/>
              </a:rPr>
              <a:t>R</a:t>
            </a:r>
            <a:r>
              <a:rPr lang="en-AU" sz="1800" b="0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equires adaptation of a present implementation in a global model to a lower model top and different vertical levels in NAS</a:t>
            </a:r>
          </a:p>
          <a:p>
            <a:pPr algn="l"/>
            <a:endParaRPr lang="en-AU" sz="1800" b="0" i="0" dirty="0">
              <a:solidFill>
                <a:srgbClr val="002060"/>
              </a:solidFill>
              <a:effectLst/>
              <a:latin typeface="+mn-lt"/>
            </a:endParaRPr>
          </a:p>
          <a:p>
            <a:pPr eaLnBrk="1" hangingPunct="1"/>
            <a:r>
              <a:rPr lang="en-AU" altLang="en-US" sz="2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Upgrade to 90 vertical levels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C572C0-09AD-4D99-9BE2-94EF4F86E73E}"/>
              </a:ext>
            </a:extLst>
          </p:cNvPr>
          <p:cNvSpPr txBox="1">
            <a:spLocks/>
          </p:cNvSpPr>
          <p:nvPr/>
        </p:nvSpPr>
        <p:spPr>
          <a:xfrm>
            <a:off x="2155910" y="274638"/>
            <a:ext cx="6530890" cy="1143000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AU" sz="2400" b="1" dirty="0">
                <a:solidFill>
                  <a:srgbClr val="002060"/>
                </a:solidFill>
              </a:rPr>
              <a:t>Notable Upcoming Additions</a:t>
            </a:r>
            <a:endParaRPr lang="en-A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76AF-BA37-4524-944A-6BED5C36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2400" b="1" dirty="0">
                <a:solidFill>
                  <a:srgbClr val="002060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35FC-A022-4B58-82ED-165D0EA3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9898"/>
            <a:ext cx="9144000" cy="5118102"/>
          </a:xfrm>
        </p:spPr>
        <p:txBody>
          <a:bodyPr/>
          <a:lstStyle/>
          <a:p>
            <a:pPr marL="285750" indent="-285750" algn="just">
              <a:spcBef>
                <a:spcPts val="72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AU" sz="1800" dirty="0">
              <a:solidFill>
                <a:srgbClr val="002060"/>
              </a:solidFill>
              <a:latin typeface="+mn-lt"/>
            </a:endParaRPr>
          </a:p>
          <a:p>
            <a:pPr marL="285750" indent="-285750" algn="just">
              <a:spcBef>
                <a:spcPts val="72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S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ignificant computational resources and storage space required</a:t>
            </a:r>
          </a:p>
          <a:p>
            <a:pPr marL="685800" lvl="1" algn="just">
              <a:spcBef>
                <a:spcPts val="720"/>
              </a:spcBef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Analysis (does not scale well) and forecast (scales reasonably well) to fit within a 1h (20 min) window  </a:t>
            </a:r>
          </a:p>
          <a:p>
            <a:pPr algn="just">
              <a:spcBef>
                <a:spcPts val="72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Timely acquisition of observations</a:t>
            </a:r>
          </a:p>
          <a:p>
            <a:pPr lvl="1" algn="just">
              <a:spcBef>
                <a:spcPts val="720"/>
              </a:spcBef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AU" sz="1800" dirty="0">
                <a:solidFill>
                  <a:srgbClr val="002060"/>
                </a:solidFill>
                <a:latin typeface="+mn-lt"/>
              </a:rPr>
              <a:t>Observation monitoring necessary</a:t>
            </a:r>
          </a:p>
          <a:p>
            <a:pPr algn="just">
              <a:spcBef>
                <a:spcPts val="720"/>
              </a:spcBef>
              <a:spcAft>
                <a:spcPts val="720"/>
              </a:spcAft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Assimilation of new observation types</a:t>
            </a:r>
          </a:p>
          <a:p>
            <a:pPr algn="just">
              <a:spcBef>
                <a:spcPts val="72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Verification of analyses</a:t>
            </a:r>
          </a:p>
          <a:p>
            <a:pPr lvl="1" algn="just">
              <a:spcBef>
                <a:spcPts val="720"/>
              </a:spcBef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  <a:latin typeface="+mn-lt"/>
              </a:rPr>
              <a:t>Cross-validation with ~2.5% surface observation withheld per analysis</a:t>
            </a:r>
            <a:endParaRPr lang="en-AU" sz="1800" dirty="0">
              <a:solidFill>
                <a:srgbClr val="002060"/>
              </a:solidFill>
            </a:endParaRPr>
          </a:p>
          <a:p>
            <a:pPr algn="just">
              <a:spcBef>
                <a:spcPts val="72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</a:rPr>
              <a:t>Interaction with users and coordination with other projects</a:t>
            </a:r>
          </a:p>
          <a:p>
            <a:pPr lvl="1" algn="just">
              <a:spcBef>
                <a:spcPts val="720"/>
              </a:spcBef>
              <a:spcAft>
                <a:spcPts val="72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2060"/>
                </a:solidFill>
              </a:rPr>
              <a:t>Information sharing fortnightly meeting with forecasters</a:t>
            </a:r>
          </a:p>
          <a:p>
            <a:pPr lvl="1" algn="just">
              <a:spcBef>
                <a:spcPts val="720"/>
              </a:spcBef>
              <a:spcAft>
                <a:spcPts val="720"/>
              </a:spcAft>
              <a:buFont typeface="Wingdings" panose="05000000000000000000" pitchFamily="2" charset="2"/>
              <a:buChar char="§"/>
            </a:pPr>
            <a:endParaRPr lang="en-AU" sz="1800" dirty="0">
              <a:solidFill>
                <a:srgbClr val="00206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AU" sz="1800" dirty="0">
              <a:solidFill>
                <a:srgbClr val="002060"/>
              </a:solidFill>
              <a:latin typeface="+mn-lt"/>
            </a:endParaRPr>
          </a:p>
          <a:p>
            <a:pPr marL="0" indent="0" algn="just"/>
            <a:endParaRPr lang="en-AU" sz="2000" dirty="0">
              <a:latin typeface="+mn-lt"/>
            </a:endParaRPr>
          </a:p>
          <a:p>
            <a:pPr marL="0" indent="0" algn="just"/>
            <a:endParaRPr lang="en-A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90549"/>
      </p:ext>
    </p:extLst>
  </p:cSld>
  <p:clrMapOvr>
    <a:masterClrMapping/>
  </p:clrMapOvr>
</p:sld>
</file>

<file path=ppt/theme/theme1.xml><?xml version="1.0" encoding="utf-8"?>
<a:theme xmlns:a="http://schemas.openxmlformats.org/drawingml/2006/main" name="Bureau Standard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reau 3 Picture">
  <a:themeElements>
    <a:clrScheme name="Bureau 3 Pi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 3 Pictur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reau 3 Pi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reau Blank">
  <a:themeElements>
    <a:clrScheme name="Bureau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armaine_rmed_june2017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maine_rmed_june2017.pptx [Compatibility Mode]" id="{402C7E05-D704-439D-9AC8-72CB9318DA12}" vid="{D5145CAE-D661-4EDC-8C9B-7D45E0FCA6F8}"/>
    </a:ext>
  </a:extLst>
</a:theme>
</file>

<file path=ppt/theme/theme5.xml><?xml version="1.0" encoding="utf-8"?>
<a:theme xmlns:a="http://schemas.openxmlformats.org/drawingml/2006/main" name="1_singv3.0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>
  <LongProp xmlns="" name="TaxCatchAll"><![CDATA[313;#Communications and Publishing|f34028a4-b788-40c4-9b0c-d2fbb725055a;#235;#Template|7656dd30-8333-4578-98cb-21870204912d;#178;#Communications|4c082b81-1e3d-421f-8d4c-a7144117e590;#294;#PowerPoint Templates|0ed15010-de76-4b05-8083-cc77f66151c4;#147;#Publishing|17aa74b7-4130-4098-a31f-ded78fd7a37e]]></LongProp>
</Long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oM Word Document" ma:contentTypeID="0x0101003AF39A47DAA0E547A17BBBF4B59DEE29002484B9F7E0300C42936F84D88CEB71A1" ma:contentTypeVersion="10" ma:contentTypeDescription="BoM Document Content Type is the base content type used to control all Bureau managed word document." ma:contentTypeScope="" ma:versionID="987c30233c7d37c8513a1d6e7b05df94">
  <xsd:schema xmlns:xsd="http://www.w3.org/2001/XMLSchema" xmlns:xs="http://www.w3.org/2001/XMLSchema" xmlns:p="http://schemas.microsoft.com/office/2006/metadata/properties" xmlns:ns2="15aa2668-ed50-478a-9cf3-ad7db29fc9e2" xmlns:ns3="049cd159-9e62-46e6-8d8d-4146b3d9094c" targetNamespace="http://schemas.microsoft.com/office/2006/metadata/properties" ma:root="true" ma:fieldsID="a47be48eccdf721ebc18401b4944ab6c" ns2:_="" ns3:_="">
    <xsd:import namespace="15aa2668-ed50-478a-9cf3-ad7db29fc9e2"/>
    <xsd:import namespace="049cd159-9e62-46e6-8d8d-4146b3d9094c"/>
    <xsd:element name="properties">
      <xsd:complexType>
        <xsd:sequence>
          <xsd:element name="documentManagement">
            <xsd:complexType>
              <xsd:all>
                <xsd:element ref="ns2:g6048fa9aa274c1bbdc9610999c272e7" minOccurs="0"/>
                <xsd:element ref="ns2:TaxCatchAll" minOccurs="0"/>
                <xsd:element ref="ns2:TaxCatchAllLabel" minOccurs="0"/>
                <xsd:element ref="ns2:SiteKeyword" minOccurs="0"/>
                <xsd:element ref="ns2:FileClass" minOccurs="0"/>
                <xsd:element ref="ns2:FileCategory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a2668-ed50-478a-9cf3-ad7db29fc9e2" elementFormDefault="qualified">
    <xsd:import namespace="http://schemas.microsoft.com/office/2006/documentManagement/types"/>
    <xsd:import namespace="http://schemas.microsoft.com/office/infopath/2007/PartnerControls"/>
    <xsd:element name="g6048fa9aa274c1bbdc9610999c272e7" ma:index="8" nillable="true" ma:taxonomy="true" ma:internalName="g6048fa9aa274c1bbdc9610999c272e7" ma:taxonomyFieldName="Record_x0020_Activity" ma:displayName="Record Activity" ma:fieldId="{06048fa9-aa27-4c1b-bdc9-610999c272e7}" ma:sspId="ec9612d0-dc94-4ffe-ad7d-ed54524ecfd4" ma:termSetId="2edc4fbf-5846-4093-a4e9-2dc17d184c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ebadf48-91ef-4de7-9f9c-2e28d849b9ca}" ma:internalName="TaxCatchAll" ma:showField="CatchAllData" ma:web="15aa2668-ed50-478a-9cf3-ad7db29fc9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ebadf48-91ef-4de7-9f9c-2e28d849b9ca}" ma:internalName="TaxCatchAllLabel" ma:readOnly="true" ma:showField="CatchAllDataLabel" ma:web="15aa2668-ed50-478a-9cf3-ad7db29fc9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iteKeyword" ma:index="12" nillable="true" ma:displayName="Site Keyword" ma:description="Site keywords with semicolon(;) delimiter." ma:hidden="true" ma:internalName="SiteKeyword" ma:readOnly="false">
      <xsd:simpleType>
        <xsd:restriction base="dms:Text"/>
      </xsd:simpleType>
    </xsd:element>
    <xsd:element name="FileClass" ma:index="13" nillable="true" ma:displayName="File Class" ma:internalName="FileClas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vertisement"/>
                    <xsd:enumeration value="advice"/>
                    <xsd:enumeration value="agenda"/>
                    <xsd:enumeration value="agreement"/>
                    <xsd:enumeration value="alert"/>
                    <xsd:enumeration value="application"/>
                    <xsd:enumeration value="brief"/>
                    <xsd:enumeration value="bulletin"/>
                    <xsd:enumeration value="charter"/>
                    <xsd:enumeration value="checklist"/>
                    <xsd:enumeration value="contract"/>
                    <xsd:enumeration value="correspondence"/>
                    <xsd:enumeration value="course materials"/>
                    <xsd:enumeration value="data file"/>
                    <xsd:enumeration value="design"/>
                    <xsd:enumeration value="diagram"/>
                    <xsd:enumeration value="drawing"/>
                    <xsd:enumeration value="evidence"/>
                    <xsd:enumeration value="fact sheet"/>
                    <xsd:enumeration value="FAQ's"/>
                    <xsd:enumeration value="feedback"/>
                    <xsd:enumeration value="flow chart"/>
                    <xsd:enumeration value="flyer"/>
                    <xsd:enumeration value="form"/>
                    <xsd:enumeration value="graph"/>
                    <xsd:enumeration value="guide"/>
                    <xsd:enumeration value="information"/>
                    <xsd:enumeration value="instruction"/>
                    <xsd:enumeration value="Item"/>
                    <xsd:enumeration value="letter"/>
                    <xsd:enumeration value="link"/>
                    <xsd:enumeration value="manual"/>
                    <xsd:enumeration value="map"/>
                    <xsd:enumeration value="media release"/>
                    <xsd:enumeration value="memo"/>
                    <xsd:enumeration value="minutes"/>
                    <xsd:enumeration value="newsletter"/>
                    <xsd:enumeration value="notes"/>
                    <xsd:enumeration value="notice"/>
                    <xsd:enumeration value="photo"/>
                    <xsd:enumeration value="procedure"/>
                    <xsd:enumeration value="proposal"/>
                    <xsd:enumeration value="publication"/>
                    <xsd:enumeration value="quote"/>
                    <xsd:enumeration value="receipt"/>
                    <xsd:enumeration value="register"/>
                    <xsd:enumeration value="report"/>
                    <xsd:enumeration value="RFI"/>
                    <xsd:enumeration value="RFQ"/>
                    <xsd:enumeration value="roster"/>
                    <xsd:enumeration value="speech"/>
                    <xsd:enumeration value="statement"/>
                    <xsd:enumeration value="support material"/>
                    <xsd:enumeration value="survey"/>
                    <xsd:enumeration value="template"/>
                    <xsd:enumeration value="tender"/>
                    <xsd:enumeration value="transcript"/>
                    <xsd:enumeration value="video"/>
                    <xsd:enumeration value="working paper"/>
                  </xsd:restriction>
                </xsd:simpleType>
              </xsd:element>
            </xsd:sequence>
          </xsd:extension>
        </xsd:complexContent>
      </xsd:complexType>
    </xsd:element>
    <xsd:element name="FileCategory" ma:index="14" nillable="true" ma:displayName="File Category" ma:internalName="File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ministration"/>
                    <xsd:enumeration value="Budgetory"/>
                    <xsd:enumeration value="Business Analysis"/>
                    <xsd:enumeration value="Business Case"/>
                    <xsd:enumeration value="Business Transformation"/>
                    <xsd:enumeration value="Capacity Planning"/>
                    <xsd:enumeration value="Change Management"/>
                    <xsd:enumeration value="Change Request"/>
                    <xsd:enumeration value="Climate"/>
                    <xsd:enumeration value="Communications"/>
                    <xsd:enumeration value="Community Relations"/>
                    <xsd:enumeration value="Compliance"/>
                    <xsd:enumeration value="Customer Relations"/>
                    <xsd:enumeration value="Deployment"/>
                    <xsd:enumeration value="Development"/>
                    <xsd:enumeration value="Disaster Recovery"/>
                    <xsd:enumeration value="Equipment"/>
                    <xsd:enumeration value="Finance"/>
                    <xsd:enumeration value="FOI"/>
                    <xsd:enumeration value="Forecast"/>
                    <xsd:enumeration value="Governance"/>
                    <xsd:enumeration value="Hazards Warnings and Forecasts"/>
                    <xsd:enumeration value="HR"/>
                    <xsd:enumeration value="Industrial Relations"/>
                    <xsd:enumeration value="Investigation"/>
                    <xsd:enumeration value="Leadership"/>
                    <xsd:enumeration value="Legal"/>
                    <xsd:enumeration value="Marketing"/>
                    <xsd:enumeration value="Meeting Related"/>
                    <xsd:enumeration value="Ministerial"/>
                    <xsd:enumeration value="Observation"/>
                    <xsd:enumeration value="Operational"/>
                    <xsd:enumeration value="Organisational Development"/>
                    <xsd:enumeration value="People Management &amp; Development"/>
                    <xsd:enumeration value="Pilot"/>
                    <xsd:enumeration value="Planning"/>
                    <xsd:enumeration value="Policy"/>
                    <xsd:enumeration value="PR"/>
                    <xsd:enumeration value="Presentation"/>
                    <xsd:enumeration value="Procedures"/>
                    <xsd:enumeration value="Process Analysis"/>
                    <xsd:enumeration value="Procurement"/>
                    <xsd:enumeration value="Product"/>
                    <xsd:enumeration value="Project Management"/>
                    <xsd:enumeration value="Property Management"/>
                    <xsd:enumeration value="Quality"/>
                    <xsd:enumeration value="R&amp;D"/>
                    <xsd:enumeration value="Records Management"/>
                    <xsd:enumeration value="Research"/>
                    <xsd:enumeration value="Resource"/>
                    <xsd:enumeration value="Risk Assessment"/>
                    <xsd:enumeration value="Security"/>
                    <xsd:enumeration value="Statutory"/>
                    <xsd:enumeration value="Strategy"/>
                    <xsd:enumeration value="Survey"/>
                    <xsd:enumeration value="Terms of reference"/>
                    <xsd:enumeration value="Training"/>
                    <xsd:enumeration value="Travel"/>
                    <xsd:enumeration value="Water Information"/>
                    <xsd:enumeration value="Workplace Health &amp; Safety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cd159-9e62-46e6-8d8d-4146b3d90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aa2668-ed50-478a-9cf3-ad7db29fc9e2">
      <Value>313</Value>
      <Value>235</Value>
      <Value>178</Value>
      <Value>294</Value>
      <Value>147</Value>
    </TaxCatchAll>
    <SiteKeyword xmlns="15aa2668-ed50-478a-9cf3-ad7db29fc9e2" xsi:nil="true"/>
    <FileCategory xmlns="15aa2668-ed50-478a-9cf3-ad7db29fc9e2"/>
    <g6048fa9aa274c1bbdc9610999c272e7 xmlns="15aa2668-ed50-478a-9cf3-ad7db29fc9e2">
      <Terms xmlns="http://schemas.microsoft.com/office/infopath/2007/PartnerControls"/>
    </g6048fa9aa274c1bbdc9610999c272e7>
    <FileClass xmlns="15aa2668-ed50-478a-9cf3-ad7db29fc9e2"/>
  </documentManagement>
</p:properties>
</file>

<file path=customXml/itemProps1.xml><?xml version="1.0" encoding="utf-8"?>
<ds:datastoreItem xmlns:ds="http://schemas.openxmlformats.org/officeDocument/2006/customXml" ds:itemID="{A851979D-C85E-479D-B7D1-53C2858672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5B42F3-9E0F-4727-A7E9-3E5069347238}">
  <ds:schemaRefs>
    <ds:schemaRef ds:uri="http://schemas.microsoft.com/office/2006/metadata/longProperties"/>
    <ds:schemaRef ds:uri=""/>
  </ds:schemaRefs>
</ds:datastoreItem>
</file>

<file path=customXml/itemProps3.xml><?xml version="1.0" encoding="utf-8"?>
<ds:datastoreItem xmlns:ds="http://schemas.openxmlformats.org/officeDocument/2006/customXml" ds:itemID="{702CC5B0-A42F-4820-B93D-5B9499B6F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aa2668-ed50-478a-9cf3-ad7db29fc9e2"/>
    <ds:schemaRef ds:uri="049cd159-9e62-46e6-8d8d-4146b3d909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7B3D9AE-5B1E-4CBD-A2B9-C72A776686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5aa2668-ed50-478a-9cf3-ad7db29fc9e2"/>
    <ds:schemaRef ds:uri="http://purl.org/dc/elements/1.1/"/>
    <ds:schemaRef ds:uri="http://schemas.microsoft.com/office/2006/metadata/properties"/>
    <ds:schemaRef ds:uri="049cd159-9e62-46e6-8d8d-4146b3d909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Bureau_Pictorial_2012_v2</Template>
  <TotalTime>10222</TotalTime>
  <Words>591</Words>
  <Application>Microsoft Office PowerPoint</Application>
  <PresentationFormat>On-screen Show (4:3)</PresentationFormat>
  <Paragraphs>132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Lucida Grande</vt:lpstr>
      <vt:lpstr>Segoe UI</vt:lpstr>
      <vt:lpstr>Symbol</vt:lpstr>
      <vt:lpstr>Wingdings</vt:lpstr>
      <vt:lpstr>Bureau Standard</vt:lpstr>
      <vt:lpstr>Bureau 3 Picture</vt:lpstr>
      <vt:lpstr>Bureau Blank</vt:lpstr>
      <vt:lpstr>charmaine_rmed_june2017</vt:lpstr>
      <vt:lpstr>1_singv3.0</vt:lpstr>
      <vt:lpstr>National Analysis System</vt:lpstr>
      <vt:lpstr>Background</vt:lpstr>
      <vt:lpstr>Solution</vt:lpstr>
      <vt:lpstr>How do these analyses work? </vt:lpstr>
      <vt:lpstr>PowerPoint Presentation</vt:lpstr>
      <vt:lpstr>Observation Coverage</vt:lpstr>
      <vt:lpstr>Analyses of Temperature</vt:lpstr>
      <vt:lpstr>PowerPoint Presentation</vt:lpstr>
      <vt:lpstr>Challenges</vt:lpstr>
      <vt:lpstr>PowerPoint Presentation</vt:lpstr>
    </vt:vector>
  </TitlesOfParts>
  <Company>Bureau of Meteorology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Convection permitting modelling</dc:title>
  <dc:creator>Charmaine Franklin</dc:creator>
  <cp:keywords>Communications; PowerPoint Templates</cp:keywords>
  <cp:lastModifiedBy>Monika Krysta</cp:lastModifiedBy>
  <cp:revision>557</cp:revision>
  <cp:lastPrinted>2019-12-18T02:57:42Z</cp:lastPrinted>
  <dcterms:created xsi:type="dcterms:W3CDTF">2018-04-24T01:47:17Z</dcterms:created>
  <dcterms:modified xsi:type="dcterms:W3CDTF">2021-06-08T22:54:03Z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TaxHTField">
    <vt:lpwstr>Communications|4c082b81-1e3d-421f-8d4c-a7144117e590;PowerPoint Templates|0ed15010-de76-4b05-8083-cc77f66151c4</vt:lpwstr>
  </property>
  <property fmtid="{D5CDD505-2E9C-101B-9397-08002B2CF9AE}" pid="3" name="TaxKeyword">
    <vt:lpwstr>178;#Communications|4c082b81-1e3d-421f-8d4c-a7144117e590;#294;#PowerPoint Templates|0ed15010-de76-4b05-8083-cc77f66151c4</vt:lpwstr>
  </property>
  <property fmtid="{D5CDD505-2E9C-101B-9397-08002B2CF9AE}" pid="4" name="TaxCatchAll">
    <vt:lpwstr>313;#Communications and Publishing|f34028a4-b788-40c4-9b0c-d2fbb725055a;#235;#Template|7656dd30-8333-4578-98cb-21870204912d;#178;#Communications|4c082b81-1e3d-421f-8d4c-a7144117e590;#294;#PowerPoint Templates|0ed15010-de76-4b05-8083-cc77f66151c4;#147;#Pub</vt:lpwstr>
  </property>
  <property fmtid="{D5CDD505-2E9C-101B-9397-08002B2CF9AE}" pid="5" name="p897402a74c7474580f4c6f482f5af7e">
    <vt:lpwstr>Publishing|17aa74b7-4130-4098-a31f-ded78fd7a37e</vt:lpwstr>
  </property>
  <property fmtid="{D5CDD505-2E9C-101B-9397-08002B2CF9AE}" pid="6" name="p8289c95bd4047ccbb0bdb6d4e716d78">
    <vt:lpwstr>Communications and Publishing|f34028a4-b788-40c4-9b0c-d2fbb725055a</vt:lpwstr>
  </property>
  <property fmtid="{D5CDD505-2E9C-101B-9397-08002B2CF9AE}" pid="7" name="newAZListing">
    <vt:lpwstr/>
  </property>
  <property fmtid="{D5CDD505-2E9C-101B-9397-08002B2CF9AE}" pid="8" name="je7ea91d05ee448e9196b4ec33373db9">
    <vt:lpwstr/>
  </property>
  <property fmtid="{D5CDD505-2E9C-101B-9397-08002B2CF9AE}" pid="9" name="Topic">
    <vt:lpwstr>147;#Publishing|17aa74b7-4130-4098-a31f-ded78fd7a37e</vt:lpwstr>
  </property>
  <property fmtid="{D5CDD505-2E9C-101B-9397-08002B2CF9AE}" pid="10" name="n555ca163265404b85dc3633181a96ad">
    <vt:lpwstr>Template|7656dd30-8333-4578-98cb-21870204912d</vt:lpwstr>
  </property>
  <property fmtid="{D5CDD505-2E9C-101B-9397-08002B2CF9AE}" pid="11" name="Area">
    <vt:lpwstr>;#Publishing;#</vt:lpwstr>
  </property>
  <property fmtid="{D5CDD505-2E9C-101B-9397-08002B2CF9AE}" pid="12" name="KpiDescription">
    <vt:lpwstr/>
  </property>
  <property fmtid="{D5CDD505-2E9C-101B-9397-08002B2CF9AE}" pid="13" name="Document Type">
    <vt:lpwstr>235;#Template|7656dd30-8333-4578-98cb-21870204912d</vt:lpwstr>
  </property>
  <property fmtid="{D5CDD505-2E9C-101B-9397-08002B2CF9AE}" pid="14" name="Resource">
    <vt:lpwstr>Templates</vt:lpwstr>
  </property>
  <property fmtid="{D5CDD505-2E9C-101B-9397-08002B2CF9AE}" pid="15" name="newfunction">
    <vt:lpwstr>313;#Communications and Publishing|f34028a4-b788-40c4-9b0c-d2fbb725055a</vt:lpwstr>
  </property>
  <property fmtid="{D5CDD505-2E9C-101B-9397-08002B2CF9AE}" pid="16" name="ContentTypeId">
    <vt:lpwstr>0x0101003AF39A47DAA0E547A17BBBF4B59DEE29002484B9F7E0300C42936F84D88CEB71A1</vt:lpwstr>
  </property>
</Properties>
</file>