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547" r:id="rId5"/>
    <p:sldId id="545" r:id="rId6"/>
    <p:sldId id="570" r:id="rId7"/>
    <p:sldId id="571" r:id="rId8"/>
    <p:sldId id="572" r:id="rId9"/>
    <p:sldId id="573" r:id="rId10"/>
    <p:sldId id="551" r:id="rId11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04B6D5-CB2D-40FC-8E6D-AACECA831B61}">
          <p14:sldIdLst>
            <p14:sldId id="547"/>
            <p14:sldId id="545"/>
            <p14:sldId id="570"/>
            <p14:sldId id="571"/>
            <p14:sldId id="572"/>
            <p14:sldId id="573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n Cooper" initials="SC" lastIdx="1" clrIdx="0">
    <p:extLst>
      <p:ext uri="{19B8F6BF-5375-455C-9EA6-DF929625EA0E}">
        <p15:presenceInfo xmlns:p15="http://schemas.microsoft.com/office/powerpoint/2012/main" userId="S-1-5-21-299502267-492894223-1957994488-26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47F50B-27DD-4DD8-9AED-8D41D6DA58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B7870-5112-4A92-B40B-C3E9EBCA38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0D32-091C-4964-B494-79C2712637CB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CA320-E88F-4ED1-855E-EAAD96E2B5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D99C2-6040-4A21-B201-67FAE83AD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694F-FD2F-486E-A5B2-31A5549362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302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38B53-2DCA-4BA8-B505-3F0A47050A5C}" type="datetimeFigureOut">
              <a:rPr lang="en-AU" smtClean="0"/>
              <a:t>8/06/2021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ACF3-BF11-4BDE-A566-0C1462746C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627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group (July 2021)</a:t>
            </a:r>
          </a:p>
          <a:p>
            <a:endParaRPr lang="en-US"/>
          </a:p>
          <a:p>
            <a:r>
              <a:rPr lang="en-US"/>
              <a:t>Bought together the verification staff within the Bureau. </a:t>
            </a:r>
          </a:p>
          <a:p>
            <a:endParaRPr lang="en-US"/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ACF3-BF11-4BDE-A566-0C1462746C9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83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ACF3-BF11-4BDE-A566-0C1462746C9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63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>
                <a:solidFill>
                  <a:schemeClr val="bg1"/>
                </a:solidFill>
                <a:latin typeface="arial"/>
              </a:rPr>
              <a:t>(graphs or dashboards) </a:t>
            </a:r>
          </a:p>
          <a:p>
            <a:endParaRPr lang="en-AU" sz="1200">
              <a:solidFill>
                <a:schemeClr val="bg1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>
                <a:solidFill>
                  <a:schemeClr val="bg1"/>
                </a:solidFill>
                <a:latin typeface="arial"/>
              </a:rPr>
              <a:t>for KPIs and Forecasters</a:t>
            </a: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ACF3-BF11-4BDE-A566-0C1462746C9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7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Slide - Phot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" y="0"/>
            <a:ext cx="12188388" cy="6858000"/>
          </a:xfrm>
          <a:prstGeom prst="rect">
            <a:avLst/>
          </a:prstGeom>
        </p:spPr>
      </p:pic>
      <p:sp>
        <p:nvSpPr>
          <p:cNvPr id="6" name="Parallelogram 5"/>
          <p:cNvSpPr/>
          <p:nvPr userDrawn="1"/>
        </p:nvSpPr>
        <p:spPr>
          <a:xfrm>
            <a:off x="-1193397" y="0"/>
            <a:ext cx="9797144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490" y="3831048"/>
            <a:ext cx="6867556" cy="2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67" b="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Presented by 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90" y="1293737"/>
            <a:ext cx="7409692" cy="126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Title slide with </a:t>
            </a:r>
          </a:p>
          <a:p>
            <a:pPr lvl="0"/>
            <a:r>
              <a:rPr lang="en-AU"/>
              <a:t>Background option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0" y="2765901"/>
            <a:ext cx="7031759" cy="376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Subheading</a:t>
            </a:r>
          </a:p>
        </p:txBody>
      </p:sp>
      <p:pic>
        <p:nvPicPr>
          <p:cNvPr id="8" name="Picture 7" descr="BM_stacked_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4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557" y="903821"/>
            <a:ext cx="8213135" cy="8207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53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Heading 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7" y="2776489"/>
            <a:ext cx="8213135" cy="8207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5333" b="0" i="0" cap="all" baseline="0">
                <a:solidFill>
                  <a:srgbClr val="41B3DC"/>
                </a:solidFill>
              </a:defRPr>
            </a:lvl1pPr>
          </a:lstStyle>
          <a:p>
            <a:pPr lvl="0"/>
            <a:r>
              <a:rPr lang="en-AU"/>
              <a:t>Heading part 2</a:t>
            </a:r>
          </a:p>
        </p:txBody>
      </p:sp>
    </p:spTree>
    <p:extLst>
      <p:ext uri="{BB962C8B-B14F-4D97-AF65-F5344CB8AC3E}">
        <p14:creationId xmlns:p14="http://schemas.microsoft.com/office/powerpoint/2010/main" val="73306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78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35184" y="3"/>
            <a:ext cx="5856816" cy="59605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0490" y="1140888"/>
            <a:ext cx="5380567" cy="481964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8373" y="188253"/>
            <a:ext cx="5382684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baseline="0"/>
            </a:lvl1pPr>
          </a:lstStyle>
          <a:p>
            <a:pPr lvl="0"/>
            <a:r>
              <a:rPr lang="en-US"/>
              <a:t>Text on left, picture on right</a:t>
            </a:r>
          </a:p>
        </p:txBody>
      </p:sp>
    </p:spTree>
    <p:extLst>
      <p:ext uri="{BB962C8B-B14F-4D97-AF65-F5344CB8AC3E}">
        <p14:creationId xmlns:p14="http://schemas.microsoft.com/office/powerpoint/2010/main" val="218026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bg>
      <p:bgPr>
        <a:solidFill>
          <a:srgbClr val="00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 userDrawn="1"/>
        </p:nvSpPr>
        <p:spPr>
          <a:xfrm>
            <a:off x="-1193397" y="0"/>
            <a:ext cx="9797144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0490" y="3831048"/>
            <a:ext cx="6867556" cy="2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67" b="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Presented by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90" y="1293737"/>
            <a:ext cx="7409692" cy="126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Title slide with </a:t>
            </a:r>
          </a:p>
          <a:p>
            <a:pPr lvl="0"/>
            <a:r>
              <a:rPr lang="en-AU"/>
              <a:t>photo background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0" y="2765901"/>
            <a:ext cx="7031759" cy="376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Subheading</a:t>
            </a:r>
          </a:p>
        </p:txBody>
      </p:sp>
      <p:pic>
        <p:nvPicPr>
          <p:cNvPr id="13" name="Picture 12" descr="BM_stacked_(w)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4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2253172" y="226485"/>
            <a:ext cx="94625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2667" baseline="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490" y="1140888"/>
            <a:ext cx="11222567" cy="4819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2" name="Picture 1" descr="BM_stacked_(w)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4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35184" y="3"/>
            <a:ext cx="5856816" cy="59605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0490" y="1140888"/>
            <a:ext cx="5380567" cy="4819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7" name="Picture 6" descr="BM_stacked_(w)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4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335189" y="1140884"/>
            <a:ext cx="5372100" cy="4775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0489" y="1140883"/>
            <a:ext cx="5380567" cy="4819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2253172" y="226485"/>
            <a:ext cx="94625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2667" baseline="0"/>
            </a:lvl1pPr>
          </a:lstStyle>
          <a:p>
            <a:pPr lvl="0"/>
            <a:r>
              <a:rPr lang="en-US"/>
              <a:t>Heading</a:t>
            </a:r>
          </a:p>
        </p:txBody>
      </p:sp>
      <p:pic>
        <p:nvPicPr>
          <p:cNvPr id="7" name="Picture 6" descr="BM_stacked_(w)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4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9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/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35184" y="1140884"/>
            <a:ext cx="5367867" cy="48196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3184" y="1140883"/>
            <a:ext cx="5367867" cy="4819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2253172" y="226485"/>
            <a:ext cx="94625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2667" baseline="0"/>
            </a:lvl1pPr>
          </a:lstStyle>
          <a:p>
            <a:pPr lvl="0"/>
            <a:r>
              <a:rPr lang="en-US"/>
              <a:t>Heading</a:t>
            </a:r>
          </a:p>
        </p:txBody>
      </p:sp>
      <p:pic>
        <p:nvPicPr>
          <p:cNvPr id="9" name="Picture 8" descr="BM_stacked_(w)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4" y="226484"/>
            <a:ext cx="1257995" cy="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 Slide - Photo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" y="0"/>
            <a:ext cx="12188388" cy="6858000"/>
          </a:xfrm>
          <a:prstGeom prst="rect">
            <a:avLst/>
          </a:prstGeom>
        </p:spPr>
      </p:pic>
      <p:sp>
        <p:nvSpPr>
          <p:cNvPr id="6" name="Parallelogram 5"/>
          <p:cNvSpPr/>
          <p:nvPr userDrawn="1"/>
        </p:nvSpPr>
        <p:spPr>
          <a:xfrm>
            <a:off x="-1193397" y="0"/>
            <a:ext cx="9797144" cy="4563936"/>
          </a:xfrm>
          <a:prstGeom prst="parallelogram">
            <a:avLst/>
          </a:prstGeom>
          <a:gradFill flip="none" rotWithShape="1">
            <a:gsLst>
              <a:gs pos="0">
                <a:srgbClr val="009BC1">
                  <a:alpha val="87000"/>
                </a:srgbClr>
              </a:gs>
              <a:gs pos="100000">
                <a:srgbClr val="002745">
                  <a:alpha val="97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490" y="1549481"/>
            <a:ext cx="7409692" cy="526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733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Thank you</a:t>
            </a:r>
          </a:p>
        </p:txBody>
      </p:sp>
      <p:pic>
        <p:nvPicPr>
          <p:cNvPr id="8" name="Picture 7" descr="BM_stacked_(w)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4" y="226484"/>
            <a:ext cx="1257995" cy="85863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0490" y="2344269"/>
            <a:ext cx="7031759" cy="376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448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0784" y="5913967"/>
            <a:ext cx="8599563" cy="3937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0"/>
              </a:spcBef>
              <a:buFontTx/>
              <a:buNone/>
              <a:defRPr sz="1067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0790" y="311151"/>
            <a:ext cx="11510433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353405" y="903821"/>
            <a:ext cx="5507652" cy="379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52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art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557" y="5913967"/>
            <a:ext cx="8603796" cy="3937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Tx/>
              <a:buNone/>
              <a:defRPr sz="1067" cap="all" baseline="0"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6557" y="296336"/>
            <a:ext cx="11510433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200" b="1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36555" y="903819"/>
            <a:ext cx="5524500" cy="1121675"/>
          </a:xfrm>
          <a:prstGeom prst="rect">
            <a:avLst/>
          </a:prstGeom>
        </p:spPr>
        <p:txBody>
          <a:bodyPr>
            <a:spAutoFit/>
          </a:bodyPr>
          <a:lstStyle>
            <a:lvl1pPr marL="380990" indent="-380990">
              <a:lnSpc>
                <a:spcPts val="2267"/>
              </a:lnSpc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1867" kern="1200" baseline="0">
                <a:latin typeface="Arial"/>
              </a:defRPr>
            </a:lvl1pPr>
            <a:lvl2pPr marL="990575" indent="-380990">
              <a:lnSpc>
                <a:spcPts val="2267"/>
              </a:lnSpc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1867" kern="1200" baseline="0">
                <a:latin typeface="Arial"/>
              </a:defRPr>
            </a:lvl2pPr>
            <a:lvl3pPr marL="1523962" indent="-304792">
              <a:lnSpc>
                <a:spcPts val="2267"/>
              </a:lnSpc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1867" kern="1200" baseline="0">
                <a:latin typeface="Arial"/>
              </a:defRPr>
            </a:lvl3pPr>
            <a:lvl4pPr marL="2133547" indent="-304792">
              <a:lnSpc>
                <a:spcPts val="2267"/>
              </a:lnSpc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1867" kern="1200" baseline="0">
                <a:latin typeface="Arial"/>
              </a:defRPr>
            </a:lvl4pPr>
            <a:lvl5pPr marL="2743131" indent="-304792">
              <a:lnSpc>
                <a:spcPts val="2267"/>
              </a:lnSpc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1867" kern="1200" baseline="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6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y_MSLP_mainland.eps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35"/>
            <a:ext cx="12192000" cy="681466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80490" y="296337"/>
            <a:ext cx="11235265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888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2933" b="0" i="0" kern="1200" cap="none">
          <a:solidFill>
            <a:schemeClr val="bg1"/>
          </a:solidFill>
          <a:latin typeface="Open Sans"/>
          <a:ea typeface="Geneva" charset="0"/>
          <a:cs typeface="Open Sans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Arial" pitchFamily="34" charset="0"/>
          <a:ea typeface="Geneva" charset="0"/>
          <a:cs typeface="Geneva" charset="0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Geneva" charset="0"/>
          <a:cs typeface="Geneva" charset="0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Geneva" charset="0"/>
          <a:cs typeface="Geneva" charset="0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Geneva" charset="0"/>
          <a:cs typeface="Geneva" charset="0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Geneva" charset="0"/>
          <a:cs typeface="Geneva" charset="0"/>
        </a:defRPr>
      </a:lvl9pPr>
    </p:titleStyle>
    <p:bodyStyle>
      <a:lvl1pPr marL="0" marR="0" indent="0" algn="l" defTabSz="609585" rtl="0" eaLnBrk="1" fontAlgn="base" latinLnBrk="0" hangingPunct="1">
        <a:lnSpc>
          <a:spcPct val="100000"/>
        </a:lnSpc>
        <a:spcBef>
          <a:spcPct val="0"/>
        </a:spcBef>
        <a:spcAft>
          <a:spcPts val="533"/>
        </a:spcAft>
        <a:buClrTx/>
        <a:buSzTx/>
        <a:buFont typeface="Arial"/>
        <a:buNone/>
        <a:tabLst/>
        <a:defRPr sz="1867" b="0" i="0" kern="1200" baseline="0">
          <a:solidFill>
            <a:srgbClr val="FFFFFF"/>
          </a:solidFill>
          <a:latin typeface="Open Sans"/>
          <a:ea typeface="Geneva" charset="0"/>
          <a:cs typeface="Open Sans"/>
        </a:defRPr>
      </a:lvl1pPr>
      <a:lvl2pPr marL="620984" marR="0" indent="-380990" algn="l" defTabSz="609585" rtl="0" eaLnBrk="1" fontAlgn="base" latinLnBrk="0" hangingPunct="1">
        <a:lnSpc>
          <a:spcPct val="100000"/>
        </a:lnSpc>
        <a:spcBef>
          <a:spcPct val="0"/>
        </a:spcBef>
        <a:spcAft>
          <a:spcPts val="533"/>
        </a:spcAft>
        <a:buClrTx/>
        <a:buSzTx/>
        <a:buFont typeface="Lucida Grande"/>
        <a:buChar char="–"/>
        <a:tabLst/>
        <a:defRPr sz="1867" b="0" i="0" kern="1200" baseline="0">
          <a:solidFill>
            <a:srgbClr val="FFFFFF"/>
          </a:solidFill>
          <a:latin typeface="+mn-lt"/>
          <a:ea typeface="Geneva" charset="0"/>
          <a:cs typeface="+mn-cs"/>
        </a:defRPr>
      </a:lvl2pPr>
      <a:lvl3pPr marL="860978" marR="0" indent="-380990" algn="l" defTabSz="609585" rtl="0" eaLnBrk="1" fontAlgn="base" latinLnBrk="0" hangingPunct="1">
        <a:lnSpc>
          <a:spcPct val="100000"/>
        </a:lnSpc>
        <a:spcBef>
          <a:spcPct val="0"/>
        </a:spcBef>
        <a:spcAft>
          <a:spcPts val="533"/>
        </a:spcAft>
        <a:buClrTx/>
        <a:buSzTx/>
        <a:buFont typeface="Wingdings" charset="2"/>
        <a:buChar char="§"/>
        <a:tabLst/>
        <a:defRPr sz="1867" b="0" i="0" kern="1200" baseline="0">
          <a:solidFill>
            <a:srgbClr val="FFFFFF"/>
          </a:solidFill>
          <a:latin typeface="+mn-lt"/>
          <a:ea typeface="Geneva" charset="0"/>
          <a:cs typeface="+mn-cs"/>
        </a:defRPr>
      </a:lvl3pPr>
      <a:lvl4pPr marL="671983" indent="-335992" algn="l" defTabSz="609585" rtl="0" eaLnBrk="0" fontAlgn="base" hangingPunct="0">
        <a:spcBef>
          <a:spcPts val="0"/>
        </a:spcBef>
        <a:spcAft>
          <a:spcPts val="533"/>
        </a:spcAft>
        <a:buFont typeface="Arial" pitchFamily="34" charset="0"/>
        <a:buChar char="–"/>
        <a:defRPr sz="1867" kern="1200" baseline="0">
          <a:solidFill>
            <a:srgbClr val="FFFFFF"/>
          </a:solidFill>
          <a:latin typeface="+mn-lt"/>
          <a:ea typeface="Geneva" charset="0"/>
          <a:cs typeface="+mn-cs"/>
        </a:defRPr>
      </a:lvl4pPr>
      <a:lvl5pPr marL="671983" indent="-335992" algn="l" defTabSz="609585" rtl="0" eaLnBrk="0" fontAlgn="base" hangingPunct="0">
        <a:spcBef>
          <a:spcPts val="0"/>
        </a:spcBef>
        <a:spcAft>
          <a:spcPts val="533"/>
        </a:spcAft>
        <a:buFont typeface="Arial" pitchFamily="34" charset="0"/>
        <a:buChar char="»"/>
        <a:defRPr sz="1867" kern="1200" baseline="0">
          <a:solidFill>
            <a:srgbClr val="FFFFFF"/>
          </a:solidFill>
          <a:latin typeface="+mn-lt"/>
          <a:ea typeface="Geneva" charset="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us01.safelinks.protection.outlook.com/?url=https%3A%2F%2Fwww.metoffice.gov.uk%2Fresearch%2Fapproach%2Fcollaboration%2Funified-model%2Fpartnership&amp;data=04%7C01%7Cbrendan.dimech%40bom.gov.au%7Ce75f9bf1957b4fb8445608d8fec7f0d3%7Cd1ad7db597dd4f2b816e50d663b7bb94%7C0%7C0%7C637539481973877976%7CUnknown%7CTWFpbGZsb3d8eyJWIjoiMC4wLjAwMDAiLCJQIjoiV2luMzIiLCJBTiI6Ik1haWwiLCJXVCI6Mn0%3D%7C1000&amp;sdata=%2FTOuZPydRCxG%2Bs8It4KYlMILUXTahjfQs5QbPZm5V5M%3D&amp;reserved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410FC-7EE4-4B9A-845D-C66E89A48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252" y="3394853"/>
            <a:ext cx="7031759" cy="20915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sz="2650" b="0">
                <a:ea typeface="Open Sans"/>
              </a:rPr>
              <a:t>•Nandun Thellamurege</a:t>
            </a:r>
            <a:endParaRPr lang="en-US"/>
          </a:p>
          <a:p>
            <a:r>
              <a:rPr lang="en-AU" sz="2650" b="0">
                <a:ea typeface="Open Sans"/>
              </a:rPr>
              <a:t>•Software Engineer</a:t>
            </a:r>
            <a:endParaRPr lang="en-AU"/>
          </a:p>
          <a:p>
            <a:r>
              <a:rPr lang="en-AU" sz="2650" b="0">
                <a:ea typeface="Open Sans"/>
              </a:rPr>
              <a:t>•Performance Evaluation and O2R</a:t>
            </a:r>
            <a:endParaRPr lang="en-AU"/>
          </a:p>
          <a:p>
            <a:r>
              <a:rPr lang="en-AU" sz="2650" b="0">
                <a:ea typeface="Open Sans"/>
              </a:rPr>
              <a:t>•Bureau of Meteorology</a:t>
            </a:r>
            <a:endParaRPr lang="en-AU"/>
          </a:p>
          <a:p>
            <a:endParaRPr lang="en-AU" sz="26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AAF004-0AD5-4F28-B809-01441AC4DA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6776" y="1100213"/>
            <a:ext cx="8437787" cy="182998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sz="4250">
                <a:ea typeface="Open Sans"/>
              </a:rPr>
              <a:t>Using METPlus for Verification of ACCESS-C3 Forecasts </a:t>
            </a:r>
            <a:endParaRPr lang="en-US"/>
          </a:p>
          <a:p>
            <a:endParaRPr lang="en-AU" sz="4250" dirty="0"/>
          </a:p>
        </p:txBody>
      </p:sp>
    </p:spTree>
    <p:extLst>
      <p:ext uri="{BB962C8B-B14F-4D97-AF65-F5344CB8AC3E}">
        <p14:creationId xmlns:p14="http://schemas.microsoft.com/office/powerpoint/2010/main" val="122723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FCC9C94-522A-4A65-B7D2-2B487725A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4" y="44842"/>
            <a:ext cx="9323008" cy="68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B969486-6668-4C1C-9A72-AAB9BCA30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6" r="8344"/>
          <a:stretch/>
        </p:blipFill>
        <p:spPr>
          <a:xfrm>
            <a:off x="5308271" y="223894"/>
            <a:ext cx="6663256" cy="641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3DE6C-BBEE-4BC0-9644-0970A663E4F0}"/>
              </a:ext>
            </a:extLst>
          </p:cNvPr>
          <p:cNvSpPr txBox="1"/>
          <p:nvPr/>
        </p:nvSpPr>
        <p:spPr>
          <a:xfrm>
            <a:off x="315477" y="1605065"/>
            <a:ext cx="499279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It is the chosen package in the </a:t>
            </a:r>
            <a:r>
              <a:rPr lang="en-AU" sz="1600" b="0" i="0" u="sng" strike="noStrike" dirty="0">
                <a:effectLst/>
                <a:latin typeface="Open Sans"/>
                <a:hlinkClick r:id="rId4"/>
              </a:rPr>
              <a:t>UM Partnership</a:t>
            </a:r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. </a:t>
            </a:r>
            <a:r>
              <a:rPr lang="en-US" sz="1600" b="0" i="0" u="none" strike="noStrike" dirty="0">
                <a:effectLst/>
                <a:latin typeface="Open Sans"/>
              </a:rPr>
              <a:t>​</a:t>
            </a:r>
            <a:endParaRPr lang="en-US" sz="1600" b="0" i="0" u="none" strike="noStrike" dirty="0">
              <a:effectLst/>
              <a:latin typeface="&amp;quot"/>
            </a:endParaRPr>
          </a:p>
          <a:p>
            <a:pPr algn="l" rtl="0" fontAlgn="base"/>
            <a:r>
              <a:rPr lang="en-AU" sz="1600" b="0" i="0" u="none" strike="noStrike" dirty="0">
                <a:effectLst/>
                <a:latin typeface="Open Sans"/>
              </a:rPr>
              <a:t>​</a:t>
            </a:r>
            <a:endParaRPr lang="en-AU" sz="1600" b="0" i="0" u="none" strike="noStrike" dirty="0">
              <a:effectLst/>
              <a:latin typeface="&amp;quot"/>
            </a:endParaRPr>
          </a:p>
          <a:p>
            <a:pPr algn="l" rtl="0" fontAlgn="base"/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It has been proposed by Forecast Quality Business case to use </a:t>
            </a:r>
            <a:r>
              <a:rPr lang="en-AU" sz="1600" b="0" i="0" u="none" strike="noStrike" dirty="0" err="1">
                <a:solidFill>
                  <a:srgbClr val="FFFFFF"/>
                </a:solidFill>
                <a:effectLst/>
                <a:latin typeface="Open Sans"/>
              </a:rPr>
              <a:t>METPlus</a:t>
            </a:r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 as the ongoing gridded verification package for all Australian NWP models. </a:t>
            </a:r>
            <a:r>
              <a:rPr lang="en-US" sz="1600" b="0" i="0" u="none" strike="noStrike" dirty="0">
                <a:effectLst/>
                <a:latin typeface="Open Sans"/>
              </a:rPr>
              <a:t>​</a:t>
            </a:r>
            <a:endParaRPr lang="en-US" sz="1600" b="0" i="0" u="none" strike="noStrike" dirty="0">
              <a:effectLst/>
              <a:latin typeface="&amp;quot"/>
            </a:endParaRPr>
          </a:p>
          <a:p>
            <a:pPr algn="l" rtl="0" fontAlgn="base"/>
            <a:r>
              <a:rPr lang="en-AU" sz="1600" b="0" i="0" u="none" strike="noStrike" dirty="0">
                <a:effectLst/>
                <a:latin typeface="Open Sans"/>
              </a:rPr>
              <a:t>​</a:t>
            </a:r>
            <a:endParaRPr lang="en-AU" sz="1600" b="0" i="0" u="none" strike="noStrike" dirty="0">
              <a:effectLst/>
              <a:latin typeface="&amp;quot"/>
            </a:endParaRPr>
          </a:p>
          <a:p>
            <a:pPr algn="l" rtl="0" fontAlgn="base"/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In the future, when ready, </a:t>
            </a:r>
            <a:r>
              <a:rPr lang="en-AU" sz="1600" b="0" i="0" u="none" strike="noStrike" dirty="0" err="1">
                <a:solidFill>
                  <a:srgbClr val="FFFFFF"/>
                </a:solidFill>
                <a:effectLst/>
                <a:latin typeface="Open Sans"/>
              </a:rPr>
              <a:t>METPlus</a:t>
            </a:r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 will replace the current verification software such as Verify, </a:t>
            </a:r>
            <a:r>
              <a:rPr lang="en-AU" sz="1600" b="0" i="0" u="none" strike="noStrike" dirty="0" err="1">
                <a:solidFill>
                  <a:srgbClr val="FFFFFF"/>
                </a:solidFill>
                <a:effectLst/>
                <a:latin typeface="Open Sans"/>
              </a:rPr>
              <a:t>Obspy</a:t>
            </a:r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 , </a:t>
            </a:r>
            <a:r>
              <a:rPr lang="en-AU" sz="1600" dirty="0" err="1">
                <a:solidFill>
                  <a:srgbClr val="FFFFFF"/>
                </a:solidFill>
                <a:latin typeface="Open Sans"/>
              </a:rPr>
              <a:t>RainVal</a:t>
            </a:r>
            <a:r>
              <a:rPr lang="en-AU" sz="16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etc… </a:t>
            </a:r>
            <a:endParaRPr lang="en-AU" sz="1600" dirty="0">
              <a:solidFill>
                <a:srgbClr val="FFFFFF"/>
              </a:solidFill>
              <a:latin typeface="Open Sans"/>
            </a:endParaRPr>
          </a:p>
          <a:p>
            <a:pPr algn="l" rtl="0" fontAlgn="auto"/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​</a:t>
            </a:r>
          </a:p>
          <a:p>
            <a:pPr algn="l" rtl="0" fontAlgn="base"/>
            <a:r>
              <a:rPr lang="en-AU" sz="1600" b="0" i="0" u="none" strike="noStrike" dirty="0">
                <a:solidFill>
                  <a:srgbClr val="FFFFFF"/>
                </a:solidFill>
                <a:effectLst/>
                <a:latin typeface="Open Sans"/>
              </a:rPr>
              <a:t>This will reduce the amount of software used and streamline into one package</a:t>
            </a:r>
            <a:endParaRPr lang="en-US" sz="1600" b="0" i="0" u="none" strike="noStrike" dirty="0"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282993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049B6D8-6F21-49CA-9562-0F3AD3755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3" b="25323"/>
          <a:stretch/>
        </p:blipFill>
        <p:spPr>
          <a:xfrm>
            <a:off x="760565" y="1235033"/>
            <a:ext cx="11236219" cy="51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5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C44C9C-2865-47A0-9FDA-56728C21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07" y="1111760"/>
            <a:ext cx="3179859" cy="2018389"/>
          </a:xfrm>
        </p:spPr>
        <p:txBody>
          <a:bodyPr>
            <a:normAutofit/>
          </a:bodyPr>
          <a:lstStyle/>
          <a:p>
            <a:r>
              <a:rPr lang="en-AU" dirty="0"/>
              <a:t>Comparison Between </a:t>
            </a:r>
            <a:r>
              <a:rPr lang="en-AU" dirty="0" err="1"/>
              <a:t>MetPlus</a:t>
            </a:r>
            <a:r>
              <a:rPr lang="en-AU" dirty="0"/>
              <a:t> and </a:t>
            </a:r>
            <a:r>
              <a:rPr lang="en-AU" dirty="0" err="1"/>
              <a:t>ObsPy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3688E-4D3D-4736-9D4A-289431D7C624}"/>
              </a:ext>
            </a:extLst>
          </p:cNvPr>
          <p:cNvSpPr txBox="1"/>
          <p:nvPr/>
        </p:nvSpPr>
        <p:spPr>
          <a:xfrm>
            <a:off x="110548" y="3130149"/>
            <a:ext cx="3582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Parameter: Screen Temp</a:t>
            </a:r>
          </a:p>
          <a:p>
            <a:r>
              <a:rPr lang="en-AU" sz="1400" dirty="0">
                <a:solidFill>
                  <a:schemeClr val="bg1"/>
                </a:solidFill>
              </a:rPr>
              <a:t>Period: 2021/01</a:t>
            </a:r>
          </a:p>
          <a:p>
            <a:r>
              <a:rPr lang="en-AU" sz="1400" dirty="0">
                <a:solidFill>
                  <a:schemeClr val="bg1"/>
                </a:solidFill>
              </a:rPr>
              <a:t>Domain: Ad</a:t>
            </a:r>
          </a:p>
          <a:p>
            <a:r>
              <a:rPr lang="en-AU" sz="1400" dirty="0">
                <a:solidFill>
                  <a:schemeClr val="bg1"/>
                </a:solidFill>
              </a:rPr>
              <a:t>Base Time: 0000</a:t>
            </a:r>
          </a:p>
          <a:p>
            <a:r>
              <a:rPr lang="en-AU" sz="1400" dirty="0">
                <a:solidFill>
                  <a:schemeClr val="bg1"/>
                </a:solidFill>
              </a:rPr>
              <a:t>Lead Time: 6 Hrs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D919E5E-D466-4D5C-A65D-C450E026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84" y="49319"/>
            <a:ext cx="8959489" cy="6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A01574-AF6B-46D7-91B8-346653CD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415" y="416898"/>
            <a:ext cx="8154987" cy="817478"/>
          </a:xfrm>
        </p:spPr>
        <p:txBody>
          <a:bodyPr/>
          <a:lstStyle/>
          <a:p>
            <a:r>
              <a:rPr lang="en-AU" dirty="0"/>
              <a:t>Method for Object-based Diagnostic Evaluation (MODE)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5C84A8-F739-42EC-8B7F-01A72060FE99}"/>
              </a:ext>
            </a:extLst>
          </p:cNvPr>
          <p:cNvSpPr txBox="1">
            <a:spLocks/>
          </p:cNvSpPr>
          <p:nvPr/>
        </p:nvSpPr>
        <p:spPr>
          <a:xfrm>
            <a:off x="470017" y="2229385"/>
            <a:ext cx="6301694" cy="43896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0" i="0" kern="1200" baseline="0">
                <a:solidFill>
                  <a:srgbClr val="FFFFFF"/>
                </a:solidFill>
                <a:latin typeface="Open Sans"/>
                <a:ea typeface="Geneva" charset="0"/>
                <a:cs typeface="Open Sans"/>
              </a:defRPr>
            </a:lvl1pPr>
            <a:lvl2pPr marL="620984" marR="0" indent="-38099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Lucida Grande"/>
              <a:buChar char="–"/>
              <a:tabLst/>
              <a:defRPr sz="1867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2pPr>
            <a:lvl3pPr marL="860978" marR="0" indent="-38099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Wingdings" charset="2"/>
              <a:buChar char="§"/>
              <a:tabLst/>
              <a:defRPr sz="1867" b="0" i="0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3pPr>
            <a:lvl4pPr marL="671983" indent="-335992" algn="l" defTabSz="609585" rtl="0" eaLnBrk="0" fontAlgn="base" hangingPunct="0">
              <a:spcBef>
                <a:spcPts val="0"/>
              </a:spcBef>
              <a:spcAft>
                <a:spcPts val="533"/>
              </a:spcAft>
              <a:buFont typeface="Arial" pitchFamily="34" charset="0"/>
              <a:buChar char="–"/>
              <a:defRPr sz="1867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4pPr>
            <a:lvl5pPr marL="671983" indent="-335992" algn="l" defTabSz="609585" rtl="0" eaLnBrk="0" fontAlgn="base" hangingPunct="0">
              <a:spcBef>
                <a:spcPts val="0"/>
              </a:spcBef>
              <a:spcAft>
                <a:spcPts val="533"/>
              </a:spcAft>
              <a:buFont typeface="Arial" pitchFamily="34" charset="0"/>
              <a:buChar char="»"/>
              <a:defRPr sz="1867" kern="1200" baseline="0">
                <a:solidFill>
                  <a:srgbClr val="FFFFFF"/>
                </a:solidFill>
                <a:latin typeface="+mn-lt"/>
                <a:ea typeface="Geneva" charset="0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Answers the question : How similar are the forecast objects to the observed objects according to a variety of descriptive criteria?</a:t>
            </a:r>
          </a:p>
          <a:p>
            <a:endParaRPr lang="en-AU" dirty="0"/>
          </a:p>
          <a:p>
            <a:r>
              <a:rPr lang="en-AU" dirty="0"/>
              <a:t>Precipitation accumulation &gt;= 10 mm </a:t>
            </a:r>
          </a:p>
          <a:p>
            <a:r>
              <a:rPr lang="en-AU" dirty="0"/>
              <a:t>Domain Sy</a:t>
            </a:r>
          </a:p>
          <a:p>
            <a:r>
              <a:rPr lang="en-AU" dirty="0"/>
              <a:t>Date 20210505</a:t>
            </a:r>
          </a:p>
          <a:p>
            <a:endParaRPr lang="en-AU" dirty="0"/>
          </a:p>
        </p:txBody>
      </p:sp>
      <p:pic>
        <p:nvPicPr>
          <p:cNvPr id="6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4CF40591-2700-4B83-B91A-BBFCB633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386" y="3961587"/>
            <a:ext cx="4026597" cy="279112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471DC76-7A4A-4052-9D97-804BFEFF3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" r="4228"/>
          <a:stretch/>
        </p:blipFill>
        <p:spPr>
          <a:xfrm>
            <a:off x="9713155" y="1382098"/>
            <a:ext cx="2008828" cy="2431769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33FD0EC-911D-4E6B-BCC8-505E8A632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86" y="1382097"/>
            <a:ext cx="2045128" cy="24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3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1C392-8EE1-4180-8CA6-3C97673DCA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490" y="1293737"/>
            <a:ext cx="7409692" cy="590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4250"/>
              <a:t>Thank you 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46332-BFE5-4E31-8192-02D82D65FF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GB" sz="2650"/>
              <a:t>Any Questions?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8047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ureau Palette">
      <a:dk1>
        <a:sysClr val="windowText" lastClr="000000"/>
      </a:dk1>
      <a:lt1>
        <a:sysClr val="window" lastClr="FFFFFF"/>
      </a:lt1>
      <a:dk2>
        <a:srgbClr val="34657F"/>
      </a:dk2>
      <a:lt2>
        <a:srgbClr val="ABC7CA"/>
      </a:lt2>
      <a:accent1>
        <a:srgbClr val="00AFD7"/>
      </a:accent1>
      <a:accent2>
        <a:srgbClr val="707372"/>
      </a:accent2>
      <a:accent3>
        <a:srgbClr val="C4D600"/>
      </a:accent3>
      <a:accent4>
        <a:srgbClr val="671E75"/>
      </a:accent4>
      <a:accent5>
        <a:srgbClr val="A9C47F"/>
      </a:accent5>
      <a:accent6>
        <a:srgbClr val="FFA300"/>
      </a:accent6>
      <a:hlink>
        <a:srgbClr val="00AFD7"/>
      </a:hlink>
      <a:folHlink>
        <a:srgbClr val="671E75"/>
      </a:folHlink>
    </a:clrScheme>
    <a:fontScheme name="BOM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defRPr sz="1400" dirty="0">
            <a:solidFill>
              <a:schemeClr val="bg1"/>
            </a:solidFill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BFEF72AAC1EC44839AE7B44D4A1129" ma:contentTypeVersion="12" ma:contentTypeDescription="Create a new document." ma:contentTypeScope="" ma:versionID="668b9abb03fbbd01bf4f198005780957">
  <xsd:schema xmlns:xsd="http://www.w3.org/2001/XMLSchema" xmlns:xs="http://www.w3.org/2001/XMLSchema" xmlns:p="http://schemas.microsoft.com/office/2006/metadata/properties" xmlns:ns3="148bfacd-8265-4343-a69e-8e828cd047f5" xmlns:ns4="dd8675e0-6647-4a00-983f-69207fe7603f" targetNamespace="http://schemas.microsoft.com/office/2006/metadata/properties" ma:root="true" ma:fieldsID="bbe7456dd6da29dde0850a05dfa1905b" ns3:_="" ns4:_="">
    <xsd:import namespace="148bfacd-8265-4343-a69e-8e828cd047f5"/>
    <xsd:import namespace="dd8675e0-6647-4a00-983f-69207fe760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bfacd-8265-4343-a69e-8e828cd047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675e0-6647-4a00-983f-69207fe760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88BE64-1466-43B7-81FA-62F4497CAEC6}">
  <ds:schemaRefs>
    <ds:schemaRef ds:uri="dd8675e0-6647-4a00-983f-69207fe7603f"/>
    <ds:schemaRef ds:uri="148bfacd-8265-4343-a69e-8e828cd047f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690824-C071-4D34-BA44-092467F3DC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515FA-F2F0-4E87-8A97-B4CBD48ABB1E}">
  <ds:schemaRefs>
    <ds:schemaRef ds:uri="148bfacd-8265-4343-a69e-8e828cd047f5"/>
    <ds:schemaRef ds:uri="dd8675e0-6647-4a00-983f-69207fe760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192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&amp;quot</vt:lpstr>
      <vt:lpstr>Arial</vt:lpstr>
      <vt:lpstr>Arial</vt:lpstr>
      <vt:lpstr>Calibri</vt:lpstr>
      <vt:lpstr>Lucida Grande</vt:lpstr>
      <vt:lpstr>Open Sans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Comparison Between MetPlus and ObsPy</vt:lpstr>
      <vt:lpstr>Method for Object-based Diagnostic Evaluation (MODE)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Nandun Thellamurege</cp:lastModifiedBy>
  <cp:revision>16</cp:revision>
  <dcterms:created xsi:type="dcterms:W3CDTF">2019-03-28T02:17:48Z</dcterms:created>
  <dcterms:modified xsi:type="dcterms:W3CDTF">2021-06-08T07:27:51Z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0x01010024BFEF72AAC1EC44839AE7B44D4A1129</vt:lpwstr>
  </property>
  <property fmtid="{D5CDD505-2E9C-101B-9397-08002B2CF9AE}" pid="3" name="TaxKeyword">
    <vt:lpwstr/>
  </property>
  <property fmtid="{D5CDD505-2E9C-101B-9397-08002B2CF9AE}" pid="4" name="TaxKeywordTaxHTField">
    <vt:lpwstr/>
  </property>
  <property fmtid="{D5CDD505-2E9C-101B-9397-08002B2CF9AE}" pid="5" name="Record Activity">
    <vt:lpwstr/>
  </property>
</Properties>
</file>