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5">
  <p:sldMasterIdLst>
    <p:sldMasterId id="2147484015" r:id="rId1"/>
    <p:sldMasterId id="2147484019" r:id="rId2"/>
    <p:sldMasterId id="2147484034" r:id="rId3"/>
  </p:sldMasterIdLst>
  <p:notesMasterIdLst>
    <p:notesMasterId r:id="rId10"/>
  </p:notesMasterIdLst>
  <p:handoutMasterIdLst>
    <p:handoutMasterId r:id="rId11"/>
  </p:handoutMasterIdLst>
  <p:sldIdLst>
    <p:sldId id="597" r:id="rId4"/>
    <p:sldId id="651" r:id="rId5"/>
    <p:sldId id="655" r:id="rId6"/>
    <p:sldId id="658" r:id="rId7"/>
    <p:sldId id="661" r:id="rId8"/>
    <p:sldId id="666" r:id="rId9"/>
  </p:sldIdLst>
  <p:sldSz cx="12192000" cy="6858000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4C6E8F-55F7-4B10-AB3D-8C2AB87EF6A4}">
          <p14:sldIdLst>
            <p14:sldId id="597"/>
            <p14:sldId id="651"/>
            <p14:sldId id="655"/>
            <p14:sldId id="658"/>
            <p14:sldId id="661"/>
            <p14:sldId id="666"/>
          </p14:sldIdLst>
        </p14:section>
        <p14:section name="Untitled Section" id="{E762797E-FA84-4DFB-9339-B9153488387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FFFCC"/>
    <a:srgbClr val="CCFF99"/>
    <a:srgbClr val="CCFFCC"/>
    <a:srgbClr val="660066"/>
    <a:srgbClr val="FF0000"/>
    <a:srgbClr val="FF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4" autoAdjust="0"/>
    <p:restoredTop sz="80894" autoAdjust="0"/>
  </p:normalViewPr>
  <p:slideViewPr>
    <p:cSldViewPr>
      <p:cViewPr varScale="1">
        <p:scale>
          <a:sx n="98" d="100"/>
          <a:sy n="98" d="100"/>
        </p:scale>
        <p:origin x="1315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72" y="61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58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7313" y="644525"/>
            <a:ext cx="6972301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39" tIns="45162" rIns="91939" bIns="451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16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7313" y="644525"/>
            <a:ext cx="6972301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</p:txBody>
      </p:sp>
    </p:spTree>
    <p:extLst>
      <p:ext uri="{BB962C8B-B14F-4D97-AF65-F5344CB8AC3E}">
        <p14:creationId xmlns:p14="http://schemas.microsoft.com/office/powerpoint/2010/main" val="307475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Arial" panose="020B0604020202020204" pitchFamily="34" charset="0"/>
              </a:rPr>
              <a:t>Dissociation of N and O molecules due to high temperature, formation of NO and then NO2</a:t>
            </a:r>
          </a:p>
        </p:txBody>
      </p:sp>
    </p:spTree>
    <p:extLst>
      <p:ext uri="{BB962C8B-B14F-4D97-AF65-F5344CB8AC3E}">
        <p14:creationId xmlns:p14="http://schemas.microsoft.com/office/powerpoint/2010/main" val="381789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7313" y="644525"/>
            <a:ext cx="6972301" cy="39227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5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Arial" panose="020B0604020202020204" pitchFamily="34" charset="0"/>
              </a:rPr>
              <a:t>New land parameterisation similar to PR92 Land one.</a:t>
            </a:r>
          </a:p>
        </p:txBody>
      </p:sp>
    </p:spTree>
    <p:extLst>
      <p:ext uri="{BB962C8B-B14F-4D97-AF65-F5344CB8AC3E}">
        <p14:creationId xmlns:p14="http://schemas.microsoft.com/office/powerpoint/2010/main" val="1857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7313" y="644525"/>
            <a:ext cx="6972301" cy="39227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5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7313" y="644525"/>
            <a:ext cx="6972301" cy="39227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0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35983" y="357189"/>
            <a:ext cx="12260545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8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7" y="1268414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268414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04137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74093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09657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000" y="1276350"/>
            <a:ext cx="1128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8496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0583" y="6056314"/>
            <a:ext cx="12215284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0001" y="1276350"/>
            <a:ext cx="9969500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3989" y="6504332"/>
            <a:ext cx="8111793" cy="124274"/>
          </a:xfrm>
        </p:spPr>
        <p:txBody>
          <a:bodyPr/>
          <a:lstStyle/>
          <a:p>
            <a:r>
              <a:rPr lang="en-AU"/>
              <a:t>Modelling 20th century atmospheric composition  |  Matt Woodhouse</a:t>
            </a:r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2914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811" y="5500319"/>
            <a:ext cx="12223751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366" y="3717032"/>
            <a:ext cx="8161917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78368" y="2744925"/>
            <a:ext cx="11281832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2913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811" y="5500319"/>
            <a:ext cx="12223751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366" y="2168860"/>
            <a:ext cx="8161917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376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F225-F0F3-4A54-8C17-EFBC1041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C0B4A-A185-4358-8240-7EC3F0AFF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2797-4E09-4EAD-A87F-F8E6F50A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E562-C326-4F17-AB79-0DBAF1A1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15FD-2927-4BDB-A2F2-C4F5FB90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543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9850-5B36-405F-9CF7-B105A453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1A4C-057B-4EF2-ADD6-DD9EC6D2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76A1-E012-4F05-A6AB-21E43368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87A9-C3BF-4382-ACC3-2F3AFE5E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66F3-0D55-45E6-90CF-5F046387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678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33BC-132B-49A2-81DC-66C3F960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29E6-535B-4E91-8DAE-3141B915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B8C3-97AE-4FD4-860F-605F4E3E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1BD7-D00B-4A57-87D6-996E68DA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025B-42B1-4ECB-9251-1191F498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85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830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09F6-39BB-4125-A7F6-D4DBA100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B78B-895C-401E-8BDE-755A9B00C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23AA1-EBC7-4784-AFF4-033C671C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9C8F-C57E-4F22-8719-F6CA7F0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20D51-D290-42D0-9472-64A24796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E166A-50C1-4877-891C-AD874198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626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6612-F834-4D4B-A036-8A65EDE0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2ADF9-47C0-49CC-866B-2DBE0321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73EDE-CFFF-4C78-B82C-629FA9A1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72540-0B07-41B4-86B2-6B0B8942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50F63-2927-44CA-8CFB-2668AB8EE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2AF8E-AE7F-4D34-9389-2F9211E2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A4A1B-464D-4B2D-BCC9-28FA34A9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D71C6-02FC-4FF3-A6A7-203521F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006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2D8A-29E8-489A-AF95-22C3DF28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FA77E-94AB-48EC-BC36-3B494403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80AD-69E1-4E2A-B35E-FC5A644C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8D3DF-A0CA-4C87-AD2F-9F79435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901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BE7F0-C92B-4C44-A757-7759C42F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6A726-A2B9-41A6-9DB4-9CFE43CF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6071C-A327-436F-A77F-C7BF753E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516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9ECB-ADA8-41D5-B9B0-DC9D41F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4393-36D4-49DC-AE51-AD6EC0ED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DD2D0-81BB-47D3-B787-493873CD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00B8-CA24-49CB-8C8B-39A0BB49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E1EB-1B74-4637-8BD8-3F5D4942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4B24-F4FE-4163-B9CF-A1F4A66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139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60BF-45D3-4076-9D34-09860E5A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A8513-637F-4416-A4BE-BC6C62FBC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6ED26-2677-46E5-9438-4CF61CCD7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4F17-2219-4228-9864-0BC38330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0E76-3D04-4BED-8D16-1DFEBE99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00F6-59FF-48D4-B535-6CD22558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332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DF58-8EEE-4BA6-A23B-3A392BC8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7BF47-5C6C-4687-B8FD-5D86D491F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7C4F-85CE-4D26-ADA7-2702362A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CBE9-4CDD-4F70-9AA8-7F3FB90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2961-79E3-4C4B-B988-9FECBED3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099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531BF-D6E5-4806-9F81-A0AB5D27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C031-8067-441F-9252-72A5E63C5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5D2C-EE30-42A1-87E6-914D22EB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E8B6-48D7-4B8F-B162-DFB2CB11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9054-BB35-481C-866B-B7D82A95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34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96" y="5500320"/>
            <a:ext cx="12227979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8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35984" y="357188"/>
            <a:ext cx="12265959" cy="6500812"/>
            <a:chOff x="-26988" y="357188"/>
            <a:chExt cx="9199469" cy="6500812"/>
          </a:xfrm>
        </p:grpSpPr>
        <p:grpSp>
          <p:nvGrpSpPr>
            <p:cNvPr id="29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AU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2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AU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26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811" y="5500319"/>
            <a:ext cx="12223751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3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812" y="5500320"/>
            <a:ext cx="12223750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56239" y="5665420"/>
              <a:ext cx="518495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FD094-CCB7-4C33-9974-36A0561CCF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7" r="40431" b="13138"/>
          <a:stretch/>
        </p:blipFill>
        <p:spPr>
          <a:xfrm>
            <a:off x="0" y="0"/>
            <a:ext cx="7520132" cy="30963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6C3C23-B17F-41E9-807A-F21BFE8FE8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20132" y="-6220"/>
            <a:ext cx="4669602" cy="31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4872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1980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0484" y="270000"/>
            <a:ext cx="1128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>
                <a:solidFill>
                  <a:srgbClr val="FFFFFF"/>
                </a:solidFill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3014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2700" y="6051551"/>
            <a:ext cx="12225867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274639"/>
            <a:ext cx="11281832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68" y="1268413"/>
            <a:ext cx="11281833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989" y="6504332"/>
            <a:ext cx="8111793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AU">
                <a:latin typeface="Calibri"/>
              </a:rPr>
              <a:t>Modelling 20th century atmospheric composition  |  Matt Woodhouse</a:t>
            </a:r>
            <a:endParaRPr lang="en-AU" dirty="0">
              <a:latin typeface="Calibri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BE124A-B5C5-46E0-B944-45307B126769}" type="slidenum">
              <a:rPr lang="en-AU" smtClean="0">
                <a:solidFill>
                  <a:srgbClr val="FFFFFF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AU">
                <a:solidFill>
                  <a:srgbClr val="FFFFFF"/>
                </a:solidFill>
                <a:latin typeface="Calibri"/>
              </a:rPr>
              <a:t>  |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4234" y="3326607"/>
            <a:ext cx="12215284" cy="8016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6935" y="3637756"/>
            <a:ext cx="12189883" cy="4905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2117" y="3321844"/>
            <a:ext cx="1222586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2118" y="3626644"/>
            <a:ext cx="12223751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8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2700" y="6051551"/>
            <a:ext cx="12225867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63309" y="6177907"/>
              <a:ext cx="403363" cy="50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274639"/>
            <a:ext cx="11281832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68" y="1268413"/>
            <a:ext cx="11281833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989" y="6504332"/>
            <a:ext cx="8111793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AU">
                <a:latin typeface="Calibri"/>
              </a:rPr>
              <a:t>Modelling 20th century atmospheric composition  |  Matt Woodhouse</a:t>
            </a:r>
            <a:endParaRPr lang="en-AU" dirty="0">
              <a:latin typeface="Calibri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0267" y="6504332"/>
            <a:ext cx="385052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ABE124A-B5C5-46E0-B944-45307B126769}" type="slidenum">
              <a:rPr lang="en-AU" smtClean="0">
                <a:solidFill>
                  <a:srgbClr val="FFFFFF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AU">
                <a:solidFill>
                  <a:srgbClr val="FFFFFF"/>
                </a:solidFill>
                <a:latin typeface="Calibri"/>
              </a:rPr>
              <a:t>  |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4234" y="3326607"/>
            <a:ext cx="12215284" cy="8016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6935" y="3637756"/>
            <a:ext cx="12189883" cy="4905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2117" y="3321844"/>
            <a:ext cx="1222586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2118" y="3626644"/>
            <a:ext cx="12223751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2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B74E8-4C5B-4497-BA10-CD83D861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848D-5086-4A0D-8AFC-2CA2597A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BAD1-1EAE-42CD-83B1-7B01F5BE3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B34F-E53A-4834-8832-5225195ACF1A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3225-852E-4EF5-B0F5-C4030379B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65D5-5D50-465D-8B7B-655417CBC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E01E-2439-48DC-9B79-B85AF78143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1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png"/><Relationship Id="rId5" Type="http://schemas.openxmlformats.org/officeDocument/2006/relationships/image" Target="../media/image9.emf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emf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5360" y="3356992"/>
            <a:ext cx="11448158" cy="1224136"/>
          </a:xfrm>
        </p:spPr>
        <p:txBody>
          <a:bodyPr>
            <a:noAutofit/>
          </a:bodyPr>
          <a:lstStyle/>
          <a:p>
            <a:r>
              <a:rPr lang="en-AU" sz="3200" dirty="0"/>
              <a:t>Improved parameterisations of lightning-produced NO</a:t>
            </a:r>
            <a:r>
              <a:rPr lang="en-AU" sz="3200" baseline="-25000" dirty="0"/>
              <a:t>x</a:t>
            </a:r>
            <a:r>
              <a:rPr lang="en-AU" sz="3200" dirty="0"/>
              <a:t> and their impact on tropospheric composition in ACCESS-UKCA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0000" y="5532924"/>
            <a:ext cx="7128168" cy="237035"/>
          </a:xfrm>
        </p:spPr>
        <p:txBody>
          <a:bodyPr/>
          <a:lstStyle/>
          <a:p>
            <a:r>
              <a:rPr lang="en-AU" baseline="30000" dirty="0"/>
              <a:t>1</a:t>
            </a:r>
            <a:r>
              <a:rPr lang="en-AU" dirty="0"/>
              <a:t>Climate Science Centre, CSIRO Oceans and atmosphere Business Unit; </a:t>
            </a:r>
            <a:r>
              <a:rPr lang="en-AU" baseline="30000" dirty="0"/>
              <a:t>2</a:t>
            </a:r>
            <a:r>
              <a:rPr lang="en-AU" dirty="0"/>
              <a:t>university of Cambridge</a:t>
            </a:r>
          </a:p>
        </p:txBody>
      </p:sp>
      <p:sp>
        <p:nvSpPr>
          <p:cNvPr id="12" name="Footer Placeholder 2"/>
          <p:cNvSpPr txBox="1">
            <a:spLocks/>
          </p:cNvSpPr>
          <p:nvPr/>
        </p:nvSpPr>
        <p:spPr bwMode="auto">
          <a:xfrm>
            <a:off x="335360" y="4867559"/>
            <a:ext cx="8042275" cy="5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AU" sz="2000" b="1" u="sng" dirty="0">
                <a:solidFill>
                  <a:srgbClr val="FFFFFF"/>
                </a:solidFill>
                <a:latin typeface="Calibri" pitchFamily="34" charset="0"/>
              </a:rPr>
              <a:t>Ashok Luhar</a:t>
            </a:r>
            <a:r>
              <a:rPr lang="en-AU" sz="2000" b="1" u="sng" baseline="30000" dirty="0">
                <a:solidFill>
                  <a:srgbClr val="FFFFFF"/>
                </a:solidFill>
                <a:latin typeface="Calibri" pitchFamily="34" charset="0"/>
              </a:rPr>
              <a:t>1</a:t>
            </a:r>
            <a:r>
              <a:rPr lang="en-AU" sz="2000" b="1" dirty="0">
                <a:solidFill>
                  <a:srgbClr val="FFFFFF"/>
                </a:solidFill>
                <a:latin typeface="Calibri" pitchFamily="34" charset="0"/>
              </a:rPr>
              <a:t>, Ian Galbally</a:t>
            </a:r>
            <a:r>
              <a:rPr lang="en-AU" sz="2000" b="1" baseline="30000" dirty="0">
                <a:solidFill>
                  <a:srgbClr val="FFFFFF"/>
                </a:solidFill>
                <a:latin typeface="Calibri" pitchFamily="34" charset="0"/>
              </a:rPr>
              <a:t>1</a:t>
            </a:r>
            <a:r>
              <a:rPr lang="en-AU" sz="2000" b="1" dirty="0">
                <a:solidFill>
                  <a:srgbClr val="FFFFFF"/>
                </a:solidFill>
                <a:latin typeface="Calibri" pitchFamily="34" charset="0"/>
              </a:rPr>
              <a:t>, Matt Woodhouse</a:t>
            </a:r>
            <a:r>
              <a:rPr lang="en-AU" sz="2000" b="1" baseline="30000" dirty="0">
                <a:solidFill>
                  <a:srgbClr val="FFFFFF"/>
                </a:solidFill>
                <a:latin typeface="Calibri" pitchFamily="34" charset="0"/>
              </a:rPr>
              <a:t>1</a:t>
            </a:r>
            <a:r>
              <a:rPr lang="en-AU" sz="2000" b="1" dirty="0">
                <a:solidFill>
                  <a:srgbClr val="FFFFFF"/>
                </a:solidFill>
                <a:latin typeface="Calibri" pitchFamily="34" charset="0"/>
              </a:rPr>
              <a:t>, Luke Abraham</a:t>
            </a:r>
            <a:r>
              <a:rPr lang="en-AU" sz="2000" b="1" baseline="30000" dirty="0">
                <a:solidFill>
                  <a:srgbClr val="FFFFFF"/>
                </a:solidFill>
                <a:latin typeface="Calibri" pitchFamily="34" charset="0"/>
              </a:rPr>
              <a:t>2</a:t>
            </a:r>
            <a:r>
              <a:rPr lang="en-AU" sz="20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63352" y="6237312"/>
            <a:ext cx="6083845" cy="237036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AU" sz="1000" dirty="0">
                <a:solidFill>
                  <a:schemeClr val="bg1"/>
                </a:solidFill>
              </a:rPr>
              <a:t> </a:t>
            </a:r>
            <a:r>
              <a:rPr lang="en-AU" sz="1200" dirty="0">
                <a:solidFill>
                  <a:schemeClr val="bg1"/>
                </a:solidFill>
              </a:rPr>
              <a:t>Thanks to Met Office (Fiona O’Connor and Mohit Dalvi) and CSIRO (Martin Dix)</a:t>
            </a:r>
          </a:p>
        </p:txBody>
      </p:sp>
    </p:spTree>
    <p:extLst>
      <p:ext uri="{BB962C8B-B14F-4D97-AF65-F5344CB8AC3E}">
        <p14:creationId xmlns:p14="http://schemas.microsoft.com/office/powerpoint/2010/main" val="318878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263352" y="980729"/>
            <a:ext cx="7632848" cy="4964658"/>
          </a:xfrm>
          <a:noFill/>
        </p:spPr>
        <p:txBody>
          <a:bodyPr>
            <a:noAutofit/>
          </a:bodyPr>
          <a:lstStyle/>
          <a:p>
            <a:pPr marL="180975" lvl="1" indent="-180975">
              <a:lnSpc>
                <a:spcPct val="100000"/>
              </a:lnSpc>
              <a:spcAft>
                <a:spcPts val="1200"/>
              </a:spcAft>
              <a:defRPr/>
            </a:pPr>
            <a:r>
              <a:rPr lang="en-AU" sz="1800" dirty="0"/>
              <a:t>Lightning-produced NO</a:t>
            </a:r>
            <a:r>
              <a:rPr lang="en-AU" sz="1800" baseline="-25000" dirty="0"/>
              <a:t>x</a:t>
            </a:r>
            <a:r>
              <a:rPr lang="en-AU" sz="1800" dirty="0"/>
              <a:t> (or LNO</a:t>
            </a:r>
            <a:r>
              <a:rPr lang="en-AU" sz="1800" baseline="-25000" dirty="0"/>
              <a:t>x</a:t>
            </a:r>
            <a:r>
              <a:rPr lang="en-AU" sz="1800" dirty="0"/>
              <a:t>) impacts tropospheric composition (e.g. O</a:t>
            </a:r>
            <a:r>
              <a:rPr lang="en-AU" sz="1800" baseline="-25000" dirty="0"/>
              <a:t>3 </a:t>
            </a:r>
            <a:r>
              <a:rPr lang="en-AU" sz="1800" dirty="0"/>
              <a:t>, OH  , CO  and CH</a:t>
            </a:r>
            <a:r>
              <a:rPr lang="en-AU" sz="1800" baseline="-25000" dirty="0"/>
              <a:t>4   </a:t>
            </a:r>
            <a:r>
              <a:rPr lang="en-AU" sz="1800" dirty="0"/>
              <a:t>) and thus climate and air quality</a:t>
            </a:r>
          </a:p>
          <a:p>
            <a:pPr marL="180975" lvl="1" indent="-180975">
              <a:lnSpc>
                <a:spcPct val="100000"/>
              </a:lnSpc>
              <a:spcAft>
                <a:spcPts val="1200"/>
              </a:spcAft>
              <a:defRPr/>
            </a:pPr>
            <a:r>
              <a:rPr lang="en-AU" sz="1800" dirty="0"/>
              <a:t>LNO</a:t>
            </a:r>
            <a:r>
              <a:rPr lang="en-AU" sz="1800" baseline="-25000" dirty="0"/>
              <a:t>x</a:t>
            </a:r>
            <a:r>
              <a:rPr lang="en-AU" sz="1800" dirty="0"/>
              <a:t> is </a:t>
            </a:r>
            <a:r>
              <a:rPr lang="en-AU" sz="1800" dirty="0">
                <a:sym typeface="Symbol" panose="05050102010706020507" pitchFamily="18" charset="2"/>
              </a:rPr>
              <a:t></a:t>
            </a:r>
            <a:r>
              <a:rPr lang="en-AU" sz="1800" dirty="0"/>
              <a:t> 10% of the global NO</a:t>
            </a:r>
            <a:r>
              <a:rPr lang="en-AU" sz="1800" baseline="-25000" dirty="0"/>
              <a:t>x</a:t>
            </a:r>
            <a:r>
              <a:rPr lang="en-AU" sz="1800" dirty="0"/>
              <a:t> source, but its O</a:t>
            </a:r>
            <a:r>
              <a:rPr lang="en-AU" sz="1800" baseline="-25000" dirty="0"/>
              <a:t>3</a:t>
            </a:r>
            <a:r>
              <a:rPr lang="en-AU" sz="1800" dirty="0"/>
              <a:t> production efficiency per unit NO</a:t>
            </a:r>
            <a:r>
              <a:rPr lang="en-AU" sz="1800" baseline="-25000" dirty="0"/>
              <a:t>x</a:t>
            </a:r>
            <a:r>
              <a:rPr lang="en-AU" sz="1800" dirty="0"/>
              <a:t> is an order of magnitude higher than the surface NO</a:t>
            </a:r>
            <a:r>
              <a:rPr lang="en-AU" sz="1800" baseline="-25000" dirty="0"/>
              <a:t>x</a:t>
            </a:r>
            <a:endParaRPr lang="en-AU" sz="1800" dirty="0"/>
          </a:p>
          <a:p>
            <a:pPr marL="180975" lvl="1" indent="-180975">
              <a:lnSpc>
                <a:spcPct val="100000"/>
              </a:lnSpc>
              <a:spcAft>
                <a:spcPts val="1200"/>
              </a:spcAft>
              <a:defRPr/>
            </a:pPr>
            <a:r>
              <a:rPr lang="en-AU" sz="1800" dirty="0"/>
              <a:t>Of all NO</a:t>
            </a:r>
            <a:r>
              <a:rPr lang="en-AU" sz="1800" baseline="-25000" dirty="0"/>
              <a:t>x</a:t>
            </a:r>
            <a:r>
              <a:rPr lang="en-AU" sz="1800" dirty="0"/>
              <a:t> sources, LNO</a:t>
            </a:r>
            <a:r>
              <a:rPr lang="en-AU" sz="1800" baseline="-25000" dirty="0"/>
              <a:t>x</a:t>
            </a:r>
            <a:r>
              <a:rPr lang="en-AU" sz="1800" dirty="0"/>
              <a:t> is the biggest contributor to tropospheric ozone in the Southern Hemisphere (</a:t>
            </a:r>
            <a:r>
              <a:rPr lang="en-AU" sz="1800" dirty="0" err="1"/>
              <a:t>Grewe</a:t>
            </a:r>
            <a:r>
              <a:rPr lang="en-AU" sz="1800" dirty="0"/>
              <a:t>, 2007)</a:t>
            </a:r>
          </a:p>
          <a:p>
            <a:pPr marL="180975" lvl="1" indent="-180975">
              <a:lnSpc>
                <a:spcPct val="100000"/>
              </a:lnSpc>
              <a:spcAft>
                <a:spcPts val="1200"/>
              </a:spcAft>
              <a:defRPr/>
            </a:pPr>
            <a:r>
              <a:rPr lang="en-AU" sz="1800" dirty="0"/>
              <a:t>LNO</a:t>
            </a:r>
            <a:r>
              <a:rPr lang="en-AU" sz="1800" baseline="-25000" dirty="0"/>
              <a:t>x</a:t>
            </a:r>
            <a:r>
              <a:rPr lang="en-AU" sz="1800" dirty="0"/>
              <a:t> is a major source of ozone bias in global chemistry models – large uncertainty: 2 – 8 </a:t>
            </a:r>
            <a:r>
              <a:rPr lang="en-AU" sz="1800" dirty="0" err="1"/>
              <a:t>Tg</a:t>
            </a:r>
            <a:r>
              <a:rPr lang="en-AU" sz="1800" dirty="0"/>
              <a:t> N yr</a:t>
            </a:r>
            <a:r>
              <a:rPr lang="en-AU" sz="1800" baseline="30000" dirty="0"/>
              <a:t>-1</a:t>
            </a:r>
            <a:r>
              <a:rPr lang="en-AU" sz="1800" dirty="0"/>
              <a:t> (Schumann and </a:t>
            </a:r>
            <a:r>
              <a:rPr lang="en-AU" sz="1800" dirty="0" err="1"/>
              <a:t>Huntrieser</a:t>
            </a:r>
            <a:r>
              <a:rPr lang="en-AU" sz="1800" dirty="0"/>
              <a:t>, 2007)</a:t>
            </a:r>
          </a:p>
          <a:p>
            <a:pPr marL="180975" lvl="1" indent="-180975">
              <a:lnSpc>
                <a:spcPct val="100000"/>
              </a:lnSpc>
              <a:spcAft>
                <a:spcPts val="1200"/>
              </a:spcAft>
              <a:defRPr/>
            </a:pPr>
            <a:r>
              <a:rPr lang="en-AU" sz="1800" dirty="0">
                <a:solidFill>
                  <a:srgbClr val="FF0000"/>
                </a:solidFill>
              </a:rPr>
              <a:t>LNO</a:t>
            </a:r>
            <a:r>
              <a:rPr lang="en-AU" sz="1800" baseline="-25000" dirty="0">
                <a:solidFill>
                  <a:srgbClr val="FF0000"/>
                </a:solidFill>
              </a:rPr>
              <a:t>x</a:t>
            </a:r>
            <a:r>
              <a:rPr lang="en-AU" sz="1800" dirty="0">
                <a:solidFill>
                  <a:srgbClr val="FF0000"/>
                </a:solidFill>
              </a:rPr>
              <a:t> = Lightning flash rate (</a:t>
            </a:r>
            <a:r>
              <a:rPr lang="en-AU" sz="1800" i="1" dirty="0">
                <a:solidFill>
                  <a:srgbClr val="FF0000"/>
                </a:solidFill>
              </a:rPr>
              <a:t>F</a:t>
            </a:r>
            <a:r>
              <a:rPr lang="en-AU" sz="1800" dirty="0">
                <a:solidFill>
                  <a:srgbClr val="FF0000"/>
                </a:solidFill>
              </a:rPr>
              <a:t>)  x  NO emitted per flash</a:t>
            </a:r>
          </a:p>
          <a:p>
            <a:pPr marL="180975" lvl="1" indent="-180975">
              <a:lnSpc>
                <a:spcPct val="100000"/>
              </a:lnSpc>
              <a:spcAft>
                <a:spcPts val="1200"/>
              </a:spcAft>
              <a:defRPr/>
            </a:pPr>
            <a:r>
              <a:rPr lang="en-AU" sz="1800" dirty="0"/>
              <a:t>Most global chemical transport and chemistry-climate models, including ACCESS-UKCA, use Price and Rind’s (1992, PR92) empirical parameterisations for lightning flash-rate (</a:t>
            </a:r>
            <a:r>
              <a:rPr lang="en-AU" sz="1800" i="1" dirty="0"/>
              <a:t>F</a:t>
            </a:r>
            <a:r>
              <a:rPr lang="en-AU" sz="1800" dirty="0"/>
              <a:t>) which are functions of convective cloud-top height (</a:t>
            </a:r>
            <a:r>
              <a:rPr lang="en-AU" sz="1800" i="1" dirty="0"/>
              <a:t>H</a:t>
            </a:r>
            <a:r>
              <a:rPr lang="en-AU" sz="1800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8E3B4A-216C-4630-BBE2-9538FEC04EAE}"/>
              </a:ext>
            </a:extLst>
          </p:cNvPr>
          <p:cNvGrpSpPr/>
          <p:nvPr/>
        </p:nvGrpSpPr>
        <p:grpSpPr>
          <a:xfrm>
            <a:off x="8758202" y="1324068"/>
            <a:ext cx="2849778" cy="768235"/>
            <a:chOff x="2624907" y="4370388"/>
            <a:chExt cx="2967037" cy="82708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DBF79632-DBF2-47CB-A246-460BC20221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7201018"/>
                </p:ext>
              </p:extLst>
            </p:nvPr>
          </p:nvGraphicFramePr>
          <p:xfrm>
            <a:off x="2689994" y="4370388"/>
            <a:ext cx="290195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13" name="Equation" r:id="rId4" imgW="1714320" imgH="241200" progId="Equation.DSMT4">
                    <p:embed/>
                  </p:oleObj>
                </mc:Choice>
                <mc:Fallback>
                  <p:oleObj name="Equation" r:id="rId4" imgW="171432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9CF2A02F-AA32-4145-ADF0-95210C3756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89994" y="4370388"/>
                          <a:ext cx="2901950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E11A385D-96D9-4931-BF82-2D1429A14D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598064"/>
                </p:ext>
              </p:extLst>
            </p:nvPr>
          </p:nvGraphicFramePr>
          <p:xfrm>
            <a:off x="2624907" y="4789488"/>
            <a:ext cx="2967037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14" name="Equation" r:id="rId6" imgW="1752480" imgH="241200" progId="Equation.DSMT4">
                    <p:embed/>
                  </p:oleObj>
                </mc:Choice>
                <mc:Fallback>
                  <p:oleObj name="Equation" r:id="rId6" imgW="1752480" imgH="24120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A4754196-AE55-4643-901C-DDE4815609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24907" y="4789488"/>
                          <a:ext cx="2967037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CA81D-287F-47F3-B49B-6A4A2DA980EB}"/>
              </a:ext>
            </a:extLst>
          </p:cNvPr>
          <p:cNvSpPr txBox="1"/>
          <p:nvPr/>
        </p:nvSpPr>
        <p:spPr>
          <a:xfrm>
            <a:off x="7716436" y="5637610"/>
            <a:ext cx="450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Oceanic flash rates smaller by 2 orders of magnitude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A15E7-E365-48BF-BA30-6DDA671B980D}"/>
              </a:ext>
            </a:extLst>
          </p:cNvPr>
          <p:cNvSpPr txBox="1"/>
          <p:nvPr/>
        </p:nvSpPr>
        <p:spPr>
          <a:xfrm>
            <a:off x="8940316" y="888373"/>
            <a:ext cx="2664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Price and Rind (1992)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3F086-0274-488C-B849-5773AB1FB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2527" y="2181438"/>
            <a:ext cx="3402085" cy="339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01BC85-5A20-4256-8C92-BC7D6AAE1F56}"/>
              </a:ext>
            </a:extLst>
          </p:cNvPr>
          <p:cNvCxnSpPr>
            <a:cxnSpLocks/>
          </p:cNvCxnSpPr>
          <p:nvPr/>
        </p:nvCxnSpPr>
        <p:spPr>
          <a:xfrm flipV="1">
            <a:off x="782398" y="1298740"/>
            <a:ext cx="0" cy="233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EBC96-9D72-4578-8DC1-870F45991188}"/>
              </a:ext>
            </a:extLst>
          </p:cNvPr>
          <p:cNvCxnSpPr>
            <a:cxnSpLocks/>
          </p:cNvCxnSpPr>
          <p:nvPr/>
        </p:nvCxnSpPr>
        <p:spPr>
          <a:xfrm flipV="1">
            <a:off x="7560223" y="1034127"/>
            <a:ext cx="0" cy="19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67E9E-F3AC-457B-B6A1-634E812FFA3A}"/>
              </a:ext>
            </a:extLst>
          </p:cNvPr>
          <p:cNvCxnSpPr>
            <a:cxnSpLocks/>
          </p:cNvCxnSpPr>
          <p:nvPr/>
        </p:nvCxnSpPr>
        <p:spPr>
          <a:xfrm>
            <a:off x="1239380" y="1290719"/>
            <a:ext cx="0" cy="242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2F673-69C1-44DD-8090-7C74AF6270D5}"/>
              </a:ext>
            </a:extLst>
          </p:cNvPr>
          <p:cNvCxnSpPr>
            <a:cxnSpLocks/>
          </p:cNvCxnSpPr>
          <p:nvPr/>
        </p:nvCxnSpPr>
        <p:spPr>
          <a:xfrm>
            <a:off x="2135560" y="1290719"/>
            <a:ext cx="0" cy="242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696A8B5C-01A8-431B-A2CD-CF8D0DC376AF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6" y="116632"/>
            <a:ext cx="10081120" cy="5032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AU" altLang="en-US" sz="3200" dirty="0"/>
              <a:t>Lightning-produced oxides of nitrogen (LNO</a:t>
            </a:r>
            <a:r>
              <a:rPr lang="en-AU" altLang="en-US" sz="3200" baseline="-25000" dirty="0"/>
              <a:t>x</a:t>
            </a:r>
            <a:r>
              <a:rPr lang="en-AU" alt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2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39064" y="809969"/>
            <a:ext cx="11373559" cy="818831"/>
          </a:xfrm>
        </p:spPr>
        <p:txBody>
          <a:bodyPr>
            <a:noAutofit/>
          </a:bodyPr>
          <a:lstStyle/>
          <a:p>
            <a:pPr marL="396975" lvl="2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1600" dirty="0"/>
              <a:t>Comparison with the Lightning Imaging Sensor and Optical Transient Detector (LIS/OTD) satellite data (</a:t>
            </a:r>
            <a:r>
              <a:rPr lang="en-GB" sz="1600" dirty="0"/>
              <a:t>Cecil et al., 2014)</a:t>
            </a:r>
            <a:r>
              <a:rPr lang="en-AU" sz="1600" dirty="0"/>
              <a:t> - Year 2006 </a:t>
            </a:r>
          </a:p>
          <a:p>
            <a:pPr marL="396975" lvl="2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AU" sz="1600" dirty="0"/>
          </a:p>
          <a:p>
            <a:pPr marL="396975" lvl="2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1" y="8213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898164"/>
            <a:ext cx="5184576" cy="253263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5D036E-4FB5-45B7-9113-B0722FF01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36613"/>
              </p:ext>
            </p:extLst>
          </p:nvPr>
        </p:nvGraphicFramePr>
        <p:xfrm>
          <a:off x="5476889" y="4869160"/>
          <a:ext cx="5688632" cy="1185927"/>
        </p:xfrm>
        <a:graphic>
          <a:graphicData uri="http://schemas.openxmlformats.org/drawingml/2006/table">
            <a:tbl>
              <a:tblPr/>
              <a:tblGrid>
                <a:gridCol w="162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lobal</a:t>
                      </a:r>
                      <a:endParaRPr lang="en-AU" sz="12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Land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Ocean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Northern 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Hemisphere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Southern 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Hemisphere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aseline="0" dirty="0">
                          <a:latin typeface="Times New Roman"/>
                          <a:ea typeface="Times New Roman"/>
                          <a:cs typeface="Times New Roman"/>
                        </a:rPr>
                        <a:t>Data - climatology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46.2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38.3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7.9</a:t>
                      </a:r>
                      <a:endParaRPr lang="en-A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27.0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ACCESS-UKCA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32.9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32.5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  <a:endParaRPr lang="en-A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16.2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16.7</a:t>
                      </a:r>
                      <a:endParaRPr lang="en-A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037B612E-802A-44A6-B3CB-0E9AB087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4574827"/>
            <a:ext cx="53140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b="1" dirty="0" bmk="_Ref461307683">
                <a:ea typeface="Times New Roman" pitchFamily="18" charset="0"/>
                <a:cs typeface="Arial" pitchFamily="34" charset="0"/>
              </a:rPr>
              <a:t>        Total observed and modelled lightning flash frequency (count s</a:t>
            </a:r>
            <a:r>
              <a:rPr lang="en-GB" sz="1200" b="1" baseline="30000" dirty="0" bmk="_Ref461307683">
                <a:ea typeface="Times New Roman" pitchFamily="18" charset="0"/>
                <a:cs typeface="Arial" pitchFamily="34" charset="0"/>
              </a:rPr>
              <a:t>-1</a:t>
            </a:r>
            <a:r>
              <a:rPr lang="en-GB" sz="1200" b="1" dirty="0" bmk="_Ref461307683">
                <a:ea typeface="Times New Roman" pitchFamily="18" charset="0"/>
                <a:cs typeface="Arial" pitchFamily="34" charset="0"/>
              </a:rPr>
              <a:t>)</a:t>
            </a:r>
            <a:endParaRPr lang="en-AU" sz="1200" dirty="0"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EDCB40E-C54B-433F-92A3-B28A3C4CC4CF}"/>
              </a:ext>
            </a:extLst>
          </p:cNvPr>
          <p:cNvSpPr txBox="1">
            <a:spLocks noChangeArrowheads="1"/>
          </p:cNvSpPr>
          <p:nvPr/>
        </p:nvSpPr>
        <p:spPr>
          <a:xfrm>
            <a:off x="298330" y="5035081"/>
            <a:ext cx="5053073" cy="1012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975" lvl="2" indent="-180975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AU" sz="1600" dirty="0"/>
              <a:t>The simple PR92 parameterisations work well over land, but the observed oceanic flash rate is severely underestimated (</a:t>
            </a:r>
            <a:r>
              <a:rPr lang="en-AU" sz="1600" dirty="0">
                <a:solidFill>
                  <a:srgbClr val="FF0000"/>
                </a:solidFill>
              </a:rPr>
              <a:t>a known result</a:t>
            </a:r>
            <a:r>
              <a:rPr lang="en-AU" sz="1600" dirty="0"/>
              <a:t>)</a:t>
            </a:r>
            <a:endParaRPr lang="en-GB" sz="1600" dirty="0"/>
          </a:p>
          <a:p>
            <a:pPr marL="216000" lvl="2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endParaRPr lang="en-AU" sz="1800" dirty="0"/>
          </a:p>
        </p:txBody>
      </p:sp>
      <p:sp>
        <p:nvSpPr>
          <p:cNvPr id="13" name="Rectangle 12"/>
          <p:cNvSpPr/>
          <p:nvPr/>
        </p:nvSpPr>
        <p:spPr>
          <a:xfrm>
            <a:off x="762875" y="3212976"/>
            <a:ext cx="98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chemeClr val="bg1"/>
                </a:solidFill>
              </a:rPr>
              <a:t>Model</a:t>
            </a:r>
            <a:r>
              <a:rPr lang="en-AU" i="1" dirty="0"/>
              <a:t> </a:t>
            </a:r>
            <a:endParaRPr lang="en-AU" i="1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6025843" y="3697970"/>
            <a:ext cx="98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chemeClr val="bg1"/>
                </a:solidFill>
              </a:rPr>
              <a:t>Data</a:t>
            </a:r>
            <a:r>
              <a:rPr lang="en-AU" i="1" dirty="0"/>
              <a:t> </a:t>
            </a:r>
            <a:endParaRPr lang="en-AU" i="1" baseline="-250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B1CD198-901D-4D33-AC37-717703D3B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816" y="157307"/>
            <a:ext cx="10688768" cy="503237"/>
          </a:xfrm>
        </p:spPr>
        <p:txBody>
          <a:bodyPr>
            <a:normAutofit/>
          </a:bodyPr>
          <a:lstStyle/>
          <a:p>
            <a:pPr algn="ctr"/>
            <a:r>
              <a:rPr lang="en-AU" altLang="en-US" sz="3200" dirty="0"/>
              <a:t>ACCESS-UKCA performance for lightning flash rate (</a:t>
            </a:r>
            <a:r>
              <a:rPr lang="en-AU" altLang="en-US" sz="3200" i="1" dirty="0"/>
              <a:t>F</a:t>
            </a:r>
            <a:r>
              <a:rPr lang="en-AU" altLang="en-US" sz="3200" dirty="0"/>
              <a:t>)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CA35E-C750-4584-A8BE-6A54FF7E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38" y="1704948"/>
            <a:ext cx="5053073" cy="2732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AE7006-2FF6-4846-B34E-6392FA09B8C5}"/>
              </a:ext>
            </a:extLst>
          </p:cNvPr>
          <p:cNvSpPr/>
          <p:nvPr/>
        </p:nvSpPr>
        <p:spPr>
          <a:xfrm>
            <a:off x="695400" y="3707740"/>
            <a:ext cx="98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chemeClr val="bg1"/>
                </a:solidFill>
              </a:rPr>
              <a:t>Model</a:t>
            </a:r>
            <a:r>
              <a:rPr lang="en-AU" i="1" dirty="0"/>
              <a:t> </a:t>
            </a:r>
            <a:endParaRPr lang="en-AU" i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1137C-5D04-4367-90A5-9D9E57A1315B}"/>
              </a:ext>
            </a:extLst>
          </p:cNvPr>
          <p:cNvSpPr txBox="1"/>
          <p:nvPr/>
        </p:nvSpPr>
        <p:spPr>
          <a:xfrm>
            <a:off x="2284806" y="1281467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Model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F1BB0-F404-46CE-8E0D-917AE1F28321}"/>
              </a:ext>
            </a:extLst>
          </p:cNvPr>
          <p:cNvSpPr txBox="1"/>
          <p:nvPr/>
        </p:nvSpPr>
        <p:spPr>
          <a:xfrm>
            <a:off x="7608168" y="140663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Data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9026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274AC-8DF6-45F4-86CE-D2CD72000FA1}"/>
              </a:ext>
            </a:extLst>
          </p:cNvPr>
          <p:cNvSpPr/>
          <p:nvPr/>
        </p:nvSpPr>
        <p:spPr>
          <a:xfrm>
            <a:off x="2476583" y="2384404"/>
            <a:ext cx="3786123" cy="390128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91" y="116632"/>
            <a:ext cx="10030061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altLang="en-US" dirty="0"/>
              <a:t>Improving the lightning flash-rate parameterisations 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284301" y="764704"/>
            <a:ext cx="8552241" cy="5256584"/>
          </a:xfrm>
          <a:noFill/>
        </p:spPr>
        <p:txBody>
          <a:bodyPr>
            <a:noAutofit/>
          </a:bodyPr>
          <a:lstStyle/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Boccippio (2002) derived a fundamental scaling relationship between thunderstorm electrical generator power and storm geometry:</a:t>
            </a:r>
            <a:br>
              <a:rPr lang="en-AU" dirty="0"/>
            </a:b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Using intermediate steps and available data the coefficients are derived </a:t>
            </a:r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r>
              <a:rPr lang="en-AU" dirty="0"/>
              <a:t>New relationships: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defRPr/>
            </a:pPr>
            <a:endParaRPr lang="en-A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2C4A3C9-8BE2-4783-BAF4-D6183BD6B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67505"/>
              </p:ext>
            </p:extLst>
          </p:nvPr>
        </p:nvGraphicFramePr>
        <p:xfrm>
          <a:off x="3301207" y="1446010"/>
          <a:ext cx="1894898" cy="43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4" imgW="1238368" imgH="285830" progId="Equation.DSMT4">
                  <p:embed/>
                </p:oleObj>
              </mc:Choice>
              <mc:Fallback>
                <p:oleObj name="Equation" r:id="rId4" imgW="1238368" imgH="2858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1207" y="1446010"/>
                        <a:ext cx="1894898" cy="43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DEDCFCC-5962-4F93-8AAD-6D2E383C8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835337"/>
              </p:ext>
            </p:extLst>
          </p:nvPr>
        </p:nvGraphicFramePr>
        <p:xfrm>
          <a:off x="2476583" y="2432348"/>
          <a:ext cx="1845956" cy="35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6" imgW="1257120" imgH="241200" progId="Equation.DSMT4">
                  <p:embed/>
                </p:oleObj>
              </mc:Choice>
              <mc:Fallback>
                <p:oleObj name="Equation" r:id="rId6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6583" y="2432348"/>
                        <a:ext cx="1845956" cy="355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A2A5BC1-9584-489E-B4E4-04B648967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130496"/>
              </p:ext>
            </p:extLst>
          </p:nvPr>
        </p:nvGraphicFramePr>
        <p:xfrm>
          <a:off x="4367808" y="2419237"/>
          <a:ext cx="1894898" cy="35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8" imgW="1219288" imgH="228592" progId="Equation.DSMT4">
                  <p:embed/>
                </p:oleObj>
              </mc:Choice>
              <mc:Fallback>
                <p:oleObj name="Equation" r:id="rId8" imgW="1219288" imgH="228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67808" y="2419237"/>
                        <a:ext cx="1894898" cy="355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08F59BCA-A451-46A0-A5A5-07D2939CEE80}"/>
              </a:ext>
            </a:extLst>
          </p:cNvPr>
          <p:cNvGrpSpPr/>
          <p:nvPr/>
        </p:nvGrpSpPr>
        <p:grpSpPr>
          <a:xfrm>
            <a:off x="143337" y="2949549"/>
            <a:ext cx="4224471" cy="2063627"/>
            <a:chOff x="7615481" y="2300320"/>
            <a:chExt cx="4224471" cy="206362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8C3D88-B9FA-47D2-BA7C-BD25DC65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15481" y="2300320"/>
              <a:ext cx="4224471" cy="206362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161B3A-C8F5-4600-B2DD-A21ADF9EC2D4}"/>
                </a:ext>
              </a:extLst>
            </p:cNvPr>
            <p:cNvSpPr/>
            <p:nvPr/>
          </p:nvSpPr>
          <p:spPr>
            <a:xfrm>
              <a:off x="7906036" y="3861048"/>
              <a:ext cx="14755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AU" sz="1200" i="1" dirty="0">
                  <a:solidFill>
                    <a:schemeClr val="bg1"/>
                  </a:solidFill>
                </a:rPr>
                <a:t>Climatology - Data</a:t>
              </a:r>
              <a:endParaRPr lang="en-AU" sz="1200" i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EA00E-1DB6-42C8-B79C-E9D87EB7007A}"/>
              </a:ext>
            </a:extLst>
          </p:cNvPr>
          <p:cNvGrpSpPr/>
          <p:nvPr/>
        </p:nvGrpSpPr>
        <p:grpSpPr>
          <a:xfrm>
            <a:off x="3824404" y="2816451"/>
            <a:ext cx="4224470" cy="2196725"/>
            <a:chOff x="7583202" y="247446"/>
            <a:chExt cx="4224470" cy="21967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56FE84F-56C0-4158-89F2-93ECE12F6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83202" y="247446"/>
              <a:ext cx="4224470" cy="219672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BA5D8-297E-4D6E-9150-3BC0221C0119}"/>
                </a:ext>
              </a:extLst>
            </p:cNvPr>
            <p:cNvSpPr/>
            <p:nvPr/>
          </p:nvSpPr>
          <p:spPr>
            <a:xfrm>
              <a:off x="7896200" y="1906007"/>
              <a:ext cx="19585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AU" sz="1200" i="1" dirty="0">
                  <a:solidFill>
                    <a:schemeClr val="bg1"/>
                  </a:solidFill>
                </a:rPr>
                <a:t>ACCESS-UKCA (default)</a:t>
              </a:r>
              <a:endParaRPr lang="en-AU" sz="1200" i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CA4207-4658-4219-829B-16D737DA2C47}"/>
              </a:ext>
            </a:extLst>
          </p:cNvPr>
          <p:cNvGrpSpPr/>
          <p:nvPr/>
        </p:nvGrpSpPr>
        <p:grpSpPr>
          <a:xfrm>
            <a:off x="7573058" y="2916493"/>
            <a:ext cx="4211574" cy="2240699"/>
            <a:chOff x="7604691" y="4192908"/>
            <a:chExt cx="4211574" cy="224069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DC0779-66DC-4AE1-BEBE-C6ADB5697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04691" y="4192908"/>
              <a:ext cx="4211574" cy="224069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A85139-091C-4624-A065-8A411E803A71}"/>
                </a:ext>
              </a:extLst>
            </p:cNvPr>
            <p:cNvSpPr/>
            <p:nvPr/>
          </p:nvSpPr>
          <p:spPr>
            <a:xfrm>
              <a:off x="7906036" y="5860051"/>
              <a:ext cx="32403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AU" sz="1200" i="1" dirty="0">
                  <a:solidFill>
                    <a:schemeClr val="bg1"/>
                  </a:solidFill>
                </a:rPr>
                <a:t>ACCESS-UKCA with new flash rates </a:t>
              </a:r>
              <a:endParaRPr lang="en-AU" sz="1200" i="1" baseline="-25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0B9834A-07CB-4495-8112-14BF20A9EC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337" y="5277386"/>
            <a:ext cx="4944551" cy="1430623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6678C460-ED0B-472B-BADE-712B28FC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5" y="5000387"/>
            <a:ext cx="47660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b="1" dirty="0" bmk="_Ref461307683">
                <a:ea typeface="Times New Roman" pitchFamily="18" charset="0"/>
                <a:cs typeface="Arial" pitchFamily="34" charset="0"/>
              </a:rPr>
              <a:t>    Observed and modelled lightning flash frequency (count s</a:t>
            </a:r>
            <a:r>
              <a:rPr lang="en-GB" sz="1200" b="1" baseline="30000" dirty="0" bmk="_Ref461307683">
                <a:ea typeface="Times New Roman" pitchFamily="18" charset="0"/>
                <a:cs typeface="Arial" pitchFamily="34" charset="0"/>
              </a:rPr>
              <a:t>-1</a:t>
            </a:r>
            <a:r>
              <a:rPr lang="en-GB" sz="1200" b="1" dirty="0" bmk="_Ref461307683">
                <a:ea typeface="Times New Roman" pitchFamily="18" charset="0"/>
                <a:cs typeface="Arial" pitchFamily="34" charset="0"/>
              </a:rPr>
              <a:t>)</a:t>
            </a:r>
            <a:endParaRPr lang="en-AU" sz="1200" dirty="0">
              <a:cs typeface="Arial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1EF0FF7-5F06-460F-AB91-4CDC234E52D4}"/>
              </a:ext>
            </a:extLst>
          </p:cNvPr>
          <p:cNvSpPr txBox="1">
            <a:spLocks noChangeArrowheads="1"/>
          </p:cNvSpPr>
          <p:nvPr/>
        </p:nvSpPr>
        <p:spPr>
          <a:xfrm>
            <a:off x="5159896" y="5144912"/>
            <a:ext cx="5904656" cy="1308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1800" dirty="0"/>
              <a:t>Although there are some significant spatial differences, the new oceanic flash rate parameterisation in ACCESS-UKCA gives much better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F6B518-BC9F-4343-A148-9641A5078B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57026" y="631722"/>
            <a:ext cx="2275114" cy="2272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3">
                <a:extLst>
                  <a:ext uri="{FF2B5EF4-FFF2-40B4-BE49-F238E27FC236}">
                    <a16:creationId xmlns:a16="http://schemas.microsoft.com/office/drawing/2014/main" id="{C20BA01D-359A-49BB-B14D-CA0C07A5F4A5}"/>
                  </a:ext>
                </a:extLst>
              </p:cNvPr>
              <p:cNvSpPr txBox="1"/>
              <p:nvPr/>
            </p:nvSpPr>
            <p:spPr>
              <a:xfrm>
                <a:off x="10607194" y="868029"/>
                <a:ext cx="1635235" cy="381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AU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=3.44×1</m:t>
                      </m:r>
                      <m:sSup>
                        <m:sSupPr>
                          <m:ctrlP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4.9</m:t>
                          </m:r>
                        </m:sup>
                      </m:sSup>
                    </m:oMath>
                  </m:oMathPara>
                </a14:m>
                <a:endParaRPr lang="en-AU" sz="1100" dirty="0"/>
              </a:p>
            </p:txBody>
          </p:sp>
        </mc:Choice>
        <mc:Fallback xmlns="">
          <p:sp>
            <p:nvSpPr>
              <p:cNvPr id="24" name="Object 23">
                <a:extLst>
                  <a:ext uri="{FF2B5EF4-FFF2-40B4-BE49-F238E27FC236}">
                    <a16:creationId xmlns:a16="http://schemas.microsoft.com/office/drawing/2014/main" id="{C20BA01D-359A-49BB-B14D-CA0C07A5F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194" y="868029"/>
                <a:ext cx="1635235" cy="381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5">
                <a:extLst>
                  <a:ext uri="{FF2B5EF4-FFF2-40B4-BE49-F238E27FC236}">
                    <a16:creationId xmlns:a16="http://schemas.microsoft.com/office/drawing/2014/main" id="{48AC2913-55BF-4A41-880E-C8005381BF58}"/>
                  </a:ext>
                </a:extLst>
              </p:cNvPr>
              <p:cNvSpPr txBox="1"/>
              <p:nvPr/>
            </p:nvSpPr>
            <p:spPr>
              <a:xfrm>
                <a:off x="10730261" y="1109750"/>
                <a:ext cx="1512168" cy="37941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AU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=6.4×1</m:t>
                      </m:r>
                      <m:sSup>
                        <m:sSupPr>
                          <m:ctrlP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p>
                        <m:sSupPr>
                          <m:ctrlP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AU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1.73</m:t>
                          </m:r>
                        </m:sup>
                      </m:sSup>
                    </m:oMath>
                  </m:oMathPara>
                </a14:m>
                <a:endParaRPr lang="en-AU" sz="1100" dirty="0"/>
              </a:p>
            </p:txBody>
          </p:sp>
        </mc:Choice>
        <mc:Fallback xmlns="">
          <p:sp>
            <p:nvSpPr>
              <p:cNvPr id="26" name="Object 25">
                <a:extLst>
                  <a:ext uri="{FF2B5EF4-FFF2-40B4-BE49-F238E27FC236}">
                    <a16:creationId xmlns:a16="http://schemas.microsoft.com/office/drawing/2014/main" id="{48AC2913-55BF-4A41-880E-C8005381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261" y="1109750"/>
                <a:ext cx="1512168" cy="3794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29B5FFF-3B56-44D0-A2CD-3B3CA4589EAA}"/>
              </a:ext>
            </a:extLst>
          </p:cNvPr>
          <p:cNvSpPr txBox="1"/>
          <p:nvPr/>
        </p:nvSpPr>
        <p:spPr>
          <a:xfrm>
            <a:off x="10632140" y="626446"/>
            <a:ext cx="877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PR92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319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63352" y="196128"/>
            <a:ext cx="11137384" cy="5428309"/>
          </a:xfrm>
        </p:spPr>
        <p:txBody>
          <a:bodyPr>
            <a:noAutofit/>
          </a:bodyPr>
          <a:lstStyle/>
          <a:p>
            <a:pPr marL="216000" lvl="2" indent="0">
              <a:lnSpc>
                <a:spcPct val="110000"/>
              </a:lnSpc>
              <a:spcBef>
                <a:spcPct val="50000"/>
              </a:spcBef>
              <a:buNone/>
              <a:defRPr/>
            </a:pP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dirty="0"/>
              <a:t>Total </a:t>
            </a:r>
            <a:r>
              <a:rPr lang="en-AU" dirty="0" err="1"/>
              <a:t>LNO</a:t>
            </a:r>
            <a:r>
              <a:rPr lang="en-AU" baseline="-25000" dirty="0" err="1"/>
              <a:t>x</a:t>
            </a:r>
            <a:r>
              <a:rPr lang="en-AU" dirty="0"/>
              <a:t>: </a:t>
            </a:r>
            <a:r>
              <a:rPr lang="en-GB" dirty="0">
                <a:solidFill>
                  <a:srgbClr val="FF0000"/>
                </a:solidFill>
              </a:rPr>
              <a:t>38% increase from 4.8  to 6.6 </a:t>
            </a:r>
            <a:r>
              <a:rPr lang="en-GB" dirty="0" err="1">
                <a:solidFill>
                  <a:srgbClr val="FF0000"/>
                </a:solidFill>
              </a:rPr>
              <a:t>Tg</a:t>
            </a:r>
            <a:r>
              <a:rPr lang="en-GB" dirty="0">
                <a:solidFill>
                  <a:srgbClr val="FF0000"/>
                </a:solidFill>
              </a:rPr>
              <a:t> N/</a:t>
            </a:r>
            <a:r>
              <a:rPr lang="en-GB" dirty="0" err="1">
                <a:solidFill>
                  <a:srgbClr val="FF0000"/>
                </a:solidFill>
              </a:rPr>
              <a:t>yr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(cf. </a:t>
            </a:r>
            <a:r>
              <a:rPr lang="en-GB" dirty="0"/>
              <a:t>6.3 ± 1.4 </a:t>
            </a:r>
            <a:r>
              <a:rPr lang="en-GB" dirty="0" err="1"/>
              <a:t>Tg</a:t>
            </a:r>
            <a:r>
              <a:rPr lang="en-GB" dirty="0"/>
              <a:t> N/</a:t>
            </a:r>
            <a:r>
              <a:rPr lang="en-GB" dirty="0" err="1"/>
              <a:t>yr</a:t>
            </a:r>
            <a:r>
              <a:rPr lang="en-GB" dirty="0"/>
              <a:t>, Miyazaki et al., 2014, based on satellite data assimilation in a global CTM); 330 moles NO per flash used in both (cf. 310 by Miyazaki et al.)</a:t>
            </a:r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dirty="0"/>
              <a:t>NO</a:t>
            </a:r>
            <a:r>
              <a:rPr lang="en-AU" baseline="-25000" dirty="0"/>
              <a:t>x </a:t>
            </a:r>
            <a:r>
              <a:rPr lang="en-AU" dirty="0"/>
              <a:t>(as NO</a:t>
            </a:r>
            <a:r>
              <a:rPr lang="en-AU" baseline="-25000" dirty="0"/>
              <a:t>2</a:t>
            </a:r>
            <a:r>
              <a:rPr lang="en-AU" dirty="0"/>
              <a:t>)</a:t>
            </a:r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dirty="0"/>
          </a:p>
          <a:p>
            <a:pPr marL="0" lvl="1" indent="0">
              <a:lnSpc>
                <a:spcPct val="110000"/>
              </a:lnSpc>
              <a:spcBef>
                <a:spcPct val="50000"/>
              </a:spcBef>
              <a:buNone/>
              <a:defRPr/>
            </a:pP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dirty="0"/>
              <a:t>Ozone</a:t>
            </a:r>
            <a:br>
              <a:rPr lang="en-AU" dirty="0"/>
            </a:br>
            <a:endParaRPr lang="en-AU" dirty="0"/>
          </a:p>
          <a:p>
            <a:pPr marL="0" lvl="1" indent="0">
              <a:lnSpc>
                <a:spcPct val="110000"/>
              </a:lnSpc>
              <a:spcBef>
                <a:spcPct val="50000"/>
              </a:spcBef>
              <a:buNone/>
              <a:defRPr/>
            </a:pPr>
            <a:endParaRPr lang="en-AU" dirty="0"/>
          </a:p>
          <a:p>
            <a:pPr marL="396975" lvl="2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sz="1400" dirty="0">
              <a:latin typeface="Arial" panose="020B0604020202020204" pitchFamily="34" charset="0"/>
            </a:endParaRPr>
          </a:p>
          <a:p>
            <a:pPr marL="396975" lvl="2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sz="1400" dirty="0">
              <a:latin typeface="Arial" panose="020B0604020202020204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907770" y="712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428137" y="817639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232EE-CD9D-4600-8182-F245E7F1F518}"/>
              </a:ext>
            </a:extLst>
          </p:cNvPr>
          <p:cNvSpPr/>
          <p:nvPr/>
        </p:nvSpPr>
        <p:spPr>
          <a:xfrm>
            <a:off x="7800336" y="1744537"/>
            <a:ext cx="115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200" i="1" dirty="0">
                <a:solidFill>
                  <a:schemeClr val="bg1"/>
                </a:solidFill>
              </a:rPr>
              <a:t>Model</a:t>
            </a:r>
            <a:endParaRPr lang="en-AU" sz="1200" i="1" baseline="-25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63D7E-50AA-4EF6-8015-BFFA1F4878D1}"/>
              </a:ext>
            </a:extLst>
          </p:cNvPr>
          <p:cNvSpPr/>
          <p:nvPr/>
        </p:nvSpPr>
        <p:spPr>
          <a:xfrm>
            <a:off x="7810172" y="3824237"/>
            <a:ext cx="115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200" i="1" dirty="0">
                <a:solidFill>
                  <a:schemeClr val="bg1"/>
                </a:solidFill>
              </a:rPr>
              <a:t>Climatology</a:t>
            </a:r>
            <a:endParaRPr lang="en-AU" sz="1200" i="1" baseline="-25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4593-B316-41EE-86A7-15ABD1C769F8}"/>
              </a:ext>
            </a:extLst>
          </p:cNvPr>
          <p:cNvSpPr/>
          <p:nvPr/>
        </p:nvSpPr>
        <p:spPr>
          <a:xfrm>
            <a:off x="7800336" y="5768453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200" i="1" dirty="0">
                <a:solidFill>
                  <a:schemeClr val="bg1"/>
                </a:solidFill>
              </a:rPr>
              <a:t>Model with modified marine flash rate </a:t>
            </a:r>
            <a:endParaRPr lang="en-AU" sz="1200" i="1" baseline="-25000" dirty="0">
              <a:solidFill>
                <a:schemeClr val="bg1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73C67EF-BDA9-4A63-9E7B-CA564DE0E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8627" y="79821"/>
            <a:ext cx="10030061" cy="50323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Impact on tropospheric composition </a:t>
            </a:r>
            <a:r>
              <a:rPr lang="en-AU" altLang="en-US" dirty="0"/>
              <a:t>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F8031-00F8-4BF3-9F3D-1BA761FA97FF}"/>
              </a:ext>
            </a:extLst>
          </p:cNvPr>
          <p:cNvSpPr/>
          <p:nvPr/>
        </p:nvSpPr>
        <p:spPr>
          <a:xfrm>
            <a:off x="574117" y="3962830"/>
            <a:ext cx="3265779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n-AU" sz="1400" dirty="0">
                <a:cs typeface="Arial" panose="020B0604020202020204" pitchFamily="34" charset="0"/>
              </a:rPr>
              <a:t>A global increase by 4.1 </a:t>
            </a:r>
            <a:r>
              <a:rPr lang="en-AU" sz="1400" dirty="0" err="1">
                <a:cs typeface="Arial" panose="020B0604020202020204" pitchFamily="34" charset="0"/>
              </a:rPr>
              <a:t>ppbv</a:t>
            </a:r>
            <a:r>
              <a:rPr lang="en-AU" sz="1400" dirty="0">
                <a:cs typeface="Arial" panose="020B0604020202020204" pitchFamily="34" charset="0"/>
              </a:rPr>
              <a:t> (8.0%)</a:t>
            </a:r>
          </a:p>
          <a:p>
            <a:pPr algn="l">
              <a:spcAft>
                <a:spcPts val="800"/>
              </a:spcAft>
            </a:pPr>
            <a:r>
              <a:rPr lang="en-AU" sz="1400" dirty="0">
                <a:cs typeface="Arial" panose="020B0604020202020204" pitchFamily="34" charset="0"/>
              </a:rPr>
              <a:t>Surface O</a:t>
            </a:r>
            <a:r>
              <a:rPr lang="en-AU" sz="1400" baseline="-25000" dirty="0">
                <a:cs typeface="Arial" panose="020B0604020202020204" pitchFamily="34" charset="0"/>
              </a:rPr>
              <a:t>3</a:t>
            </a:r>
            <a:r>
              <a:rPr lang="en-AU" sz="1400" dirty="0">
                <a:cs typeface="Arial" panose="020B0604020202020204" pitchFamily="34" charset="0"/>
              </a:rPr>
              <a:t> increases by 2 </a:t>
            </a:r>
            <a:r>
              <a:rPr lang="en-AU" sz="1400" dirty="0" err="1">
                <a:cs typeface="Arial" panose="020B0604020202020204" pitchFamily="34" charset="0"/>
              </a:rPr>
              <a:t>ppbv</a:t>
            </a:r>
            <a:r>
              <a:rPr lang="en-AU" sz="1400" dirty="0">
                <a:cs typeface="Arial" panose="020B0604020202020204" pitchFamily="34" charset="0"/>
              </a:rPr>
              <a:t> in the Southern Hemisphere, and 0.5–2 </a:t>
            </a:r>
            <a:r>
              <a:rPr lang="en-AU" sz="1400" dirty="0" err="1">
                <a:cs typeface="Arial" panose="020B0604020202020204" pitchFamily="34" charset="0"/>
              </a:rPr>
              <a:t>ppbv</a:t>
            </a:r>
            <a:r>
              <a:rPr lang="en-AU" sz="1400" dirty="0">
                <a:cs typeface="Arial" panose="020B0604020202020204" pitchFamily="34" charset="0"/>
              </a:rPr>
              <a:t> in the Northern Hemisphere.</a:t>
            </a:r>
          </a:p>
          <a:p>
            <a:pPr algn="l">
              <a:spcAft>
                <a:spcPts val="800"/>
              </a:spcAft>
            </a:pPr>
            <a:r>
              <a:rPr lang="en-AU" sz="1400" dirty="0"/>
              <a:t>Tropospheric O</a:t>
            </a:r>
            <a:r>
              <a:rPr lang="en-AU" sz="1400" baseline="-25000" dirty="0"/>
              <a:t>3</a:t>
            </a:r>
            <a:r>
              <a:rPr lang="en-AU" sz="1400" dirty="0"/>
              <a:t> burden increases from 284 to 308 </a:t>
            </a:r>
            <a:r>
              <a:rPr lang="en-AU" sz="1400" dirty="0" err="1"/>
              <a:t>Tg</a:t>
            </a:r>
            <a:r>
              <a:rPr lang="en-AU" sz="1400" dirty="0"/>
              <a:t> (</a:t>
            </a:r>
            <a:r>
              <a:rPr lang="pt-BR" sz="1400" dirty="0"/>
              <a:t>cf. 337 Tg, IPCC AR5)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7B3632-649C-4FC2-8FDA-0BBC3090613F}"/>
              </a:ext>
            </a:extLst>
          </p:cNvPr>
          <p:cNvSpPr/>
          <p:nvPr/>
        </p:nvSpPr>
        <p:spPr>
          <a:xfrm>
            <a:off x="3940196" y="1455167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Zonal NO</a:t>
            </a:r>
            <a:r>
              <a:rPr lang="en-AU" sz="1200" baseline="-25000" dirty="0">
                <a:latin typeface="+mn-lt"/>
              </a:rPr>
              <a:t>x</a:t>
            </a:r>
            <a:r>
              <a:rPr lang="en-AU" sz="1200" dirty="0">
                <a:latin typeface="+mn-lt"/>
              </a:rPr>
              <a:t> difference (new – default), </a:t>
            </a:r>
            <a:r>
              <a:rPr lang="en-AU" sz="1200" dirty="0" err="1">
                <a:latin typeface="+mn-lt"/>
              </a:rPr>
              <a:t>pptv</a:t>
            </a:r>
            <a:endParaRPr lang="en-AU" sz="1200" baseline="-25000" dirty="0">
              <a:latin typeface="+mn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75047B-082A-456A-8C3A-1F0D614FB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40" y="2024037"/>
            <a:ext cx="3058011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AU" altLang="en-US" sz="1400" dirty="0"/>
              <a:t>Global increase by 15.7% (8.7 </a:t>
            </a:r>
            <a:r>
              <a:rPr lang="en-AU" altLang="en-US" sz="1400" dirty="0" err="1"/>
              <a:t>pptv</a:t>
            </a:r>
            <a:r>
              <a:rPr lang="en-AU" altLang="en-US" sz="1400" dirty="0"/>
              <a:t>)</a:t>
            </a:r>
          </a:p>
          <a:p>
            <a:pPr algn="l" eaLnBrk="0" hangingPunct="0">
              <a:spcAft>
                <a:spcPts val="800"/>
              </a:spcAft>
            </a:pPr>
            <a:r>
              <a:rPr lang="en-AU" altLang="en-US" sz="1400" dirty="0">
                <a:ea typeface="Times New Roman" panose="02020603050405020304" pitchFamily="18" charset="0"/>
              </a:rPr>
              <a:t>An increase by as much as 40 </a:t>
            </a:r>
            <a:r>
              <a:rPr lang="en-AU" altLang="en-US" sz="1400" dirty="0" err="1">
                <a:ea typeface="Times New Roman" panose="02020603050405020304" pitchFamily="18" charset="0"/>
              </a:rPr>
              <a:t>pptv</a:t>
            </a:r>
            <a:r>
              <a:rPr lang="en-AU" altLang="en-US" sz="1400" dirty="0">
                <a:ea typeface="Times New Roman" panose="02020603050405020304" pitchFamily="18" charset="0"/>
              </a:rPr>
              <a:t> in the mid to upper troposphere</a:t>
            </a:r>
            <a:endParaRPr lang="en-AU" alt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225FEAF-6F13-41EA-B5C1-D4BA4664F4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03131" y="1875462"/>
            <a:ext cx="2413029" cy="18767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4F71D8A-EC75-435A-A2EE-04C4EA0B2BB4}"/>
              </a:ext>
            </a:extLst>
          </p:cNvPr>
          <p:cNvSpPr/>
          <p:nvPr/>
        </p:nvSpPr>
        <p:spPr>
          <a:xfrm>
            <a:off x="3983912" y="379132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Zonal O</a:t>
            </a:r>
            <a:r>
              <a:rPr lang="en-AU" sz="1200" baseline="-25000" dirty="0">
                <a:latin typeface="+mn-lt"/>
              </a:rPr>
              <a:t>3</a:t>
            </a:r>
            <a:r>
              <a:rPr lang="en-AU" sz="1200" dirty="0">
                <a:latin typeface="+mn-lt"/>
              </a:rPr>
              <a:t> difference (new – default), </a:t>
            </a:r>
            <a:r>
              <a:rPr lang="en-AU" sz="1200" dirty="0" err="1">
                <a:latin typeface="+mn-lt"/>
              </a:rPr>
              <a:t>ppbv</a:t>
            </a:r>
            <a:endParaRPr lang="en-AU" sz="1200" baseline="-2500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FEAA7F-2718-4C34-8FEB-392B33E228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35876" y="4209248"/>
            <a:ext cx="2552292" cy="18472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BAEA74-E4AB-4F08-8C35-8B80564ECC91}"/>
              </a:ext>
            </a:extLst>
          </p:cNvPr>
          <p:cNvSpPr/>
          <p:nvPr/>
        </p:nvSpPr>
        <p:spPr>
          <a:xfrm>
            <a:off x="7138030" y="4083869"/>
            <a:ext cx="49908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400" dirty="0">
                <a:cs typeface="Arial" panose="020B0604020202020204" pitchFamily="34" charset="0"/>
              </a:rPr>
              <a:t>Comparison with Southern Hemisphere </a:t>
            </a:r>
            <a:r>
              <a:rPr lang="en-AU" sz="1400" dirty="0" err="1">
                <a:cs typeface="Arial" panose="020B0604020202020204" pitchFamily="34" charset="0"/>
              </a:rPr>
              <a:t>ADditional</a:t>
            </a:r>
            <a:r>
              <a:rPr lang="en-AU" sz="1400" dirty="0">
                <a:cs typeface="Arial" panose="020B0604020202020204" pitchFamily="34" charset="0"/>
              </a:rPr>
              <a:t> </a:t>
            </a:r>
            <a:r>
              <a:rPr lang="en-AU" sz="1400" dirty="0" err="1">
                <a:cs typeface="Arial" panose="020B0604020202020204" pitchFamily="34" charset="0"/>
              </a:rPr>
              <a:t>OZonesondes</a:t>
            </a:r>
            <a:r>
              <a:rPr lang="en-AU" sz="1400" dirty="0">
                <a:cs typeface="Arial" panose="020B0604020202020204" pitchFamily="34" charset="0"/>
              </a:rPr>
              <a:t> (SHADOZ) ozonesonde data</a:t>
            </a:r>
          </a:p>
        </p:txBody>
      </p:sp>
      <p:pic>
        <p:nvPicPr>
          <p:cNvPr id="3" name="Picture 2" descr="Graphical user interface, diagram, histogram&#10;&#10;Description automatically generated">
            <a:extLst>
              <a:ext uri="{FF2B5EF4-FFF2-40B4-BE49-F238E27FC236}">
                <a16:creationId xmlns:a16="http://schemas.microsoft.com/office/drawing/2014/main" id="{D1B06960-C169-4A1F-9A83-0448E1B79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58" y="4586409"/>
            <a:ext cx="5703667" cy="14348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F97F43D-A738-49C4-8143-40E25B95176B}"/>
              </a:ext>
            </a:extLst>
          </p:cNvPr>
          <p:cNvGrpSpPr/>
          <p:nvPr/>
        </p:nvGrpSpPr>
        <p:grpSpPr>
          <a:xfrm>
            <a:off x="7138030" y="1772816"/>
            <a:ext cx="4921723" cy="2282452"/>
            <a:chOff x="8507110" y="2444665"/>
            <a:chExt cx="3340110" cy="134609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EFCFBB2-C43F-4DF4-ADCF-D55074550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110" y="2453413"/>
              <a:ext cx="1628487" cy="13373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D21F50-A8EC-4960-945B-C29690913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8079" y="2444665"/>
              <a:ext cx="1639141" cy="134609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E9672-9FFE-4DED-848A-92E113FD41FC}"/>
                </a:ext>
              </a:extLst>
            </p:cNvPr>
            <p:cNvSpPr/>
            <p:nvPr/>
          </p:nvSpPr>
          <p:spPr>
            <a:xfrm>
              <a:off x="8507110" y="2521968"/>
              <a:ext cx="1440160" cy="154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100" dirty="0"/>
                <a:t>Cape Grim O</a:t>
              </a:r>
              <a:r>
                <a:rPr lang="en-AU" sz="1100" baseline="-25000" dirty="0"/>
                <a:t>3</a:t>
              </a:r>
              <a:r>
                <a:rPr lang="en-AU" sz="1100" dirty="0"/>
                <a:t>, 2006, Old </a:t>
              </a:r>
              <a:endParaRPr lang="en-AU" sz="1100" baseline="-250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D8084F4-3C44-4F78-A18D-1638A1B42FEB}"/>
              </a:ext>
            </a:extLst>
          </p:cNvPr>
          <p:cNvSpPr/>
          <p:nvPr/>
        </p:nvSpPr>
        <p:spPr>
          <a:xfrm>
            <a:off x="9693283" y="1903892"/>
            <a:ext cx="21221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/>
              <a:t>Cape Grim O</a:t>
            </a:r>
            <a:r>
              <a:rPr lang="en-AU" sz="1100" baseline="-25000" dirty="0"/>
              <a:t>3</a:t>
            </a:r>
            <a:r>
              <a:rPr lang="en-AU" sz="1100" dirty="0"/>
              <a:t>, 2006, New </a:t>
            </a:r>
            <a:endParaRPr lang="en-AU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6736184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91344" y="228600"/>
            <a:ext cx="11137384" cy="5428309"/>
          </a:xfrm>
        </p:spPr>
        <p:txBody>
          <a:bodyPr>
            <a:noAutofit/>
          </a:bodyPr>
          <a:lstStyle/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dirty="0"/>
              <a:t>Hydroxyl radical (OH)</a:t>
            </a:r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dirty="0"/>
          </a:p>
          <a:p>
            <a:pPr marL="0" lvl="1" indent="0">
              <a:lnSpc>
                <a:spcPct val="110000"/>
              </a:lnSpc>
              <a:spcBef>
                <a:spcPct val="50000"/>
              </a:spcBef>
              <a:buNone/>
              <a:defRPr/>
            </a:pP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dirty="0"/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dirty="0"/>
              <a:t>Methane lifetime decreases by 6.7%</a:t>
            </a:r>
          </a:p>
          <a:p>
            <a:pPr marL="180975" lvl="1" indent="-180975">
              <a:lnSpc>
                <a:spcPct val="110000"/>
              </a:lnSpc>
              <a:spcBef>
                <a:spcPct val="50000"/>
              </a:spcBef>
              <a:defRPr/>
            </a:pPr>
            <a:r>
              <a:rPr lang="en-AU" dirty="0">
                <a:cs typeface="Arial" panose="020B0604020202020204" pitchFamily="34" charset="0"/>
              </a:rPr>
              <a:t>Larger impact over the southern hemisphere</a:t>
            </a:r>
          </a:p>
          <a:p>
            <a:pPr marL="180975" lvl="1" indent="-180975">
              <a:lnSpc>
                <a:spcPct val="110000"/>
              </a:lnSpc>
              <a:defRPr/>
            </a:pPr>
            <a:r>
              <a:rPr lang="en-AU" dirty="0"/>
              <a:t>Implications for radiative forcing and climate change studies</a:t>
            </a:r>
          </a:p>
          <a:p>
            <a:pPr marL="180975" lvl="1" indent="-180975">
              <a:lnSpc>
                <a:spcPct val="110000"/>
              </a:lnSpc>
              <a:defRPr/>
            </a:pPr>
            <a:r>
              <a:rPr lang="en-AU" dirty="0"/>
              <a:t>New lightning parameterisations committed into </a:t>
            </a:r>
            <a:br>
              <a:rPr lang="en-AU" dirty="0"/>
            </a:br>
            <a:r>
              <a:rPr lang="en-AU" dirty="0"/>
              <a:t>the Unified Model (UM) trunk (@vn11.8)</a:t>
            </a:r>
          </a:p>
          <a:p>
            <a:pPr marL="180975" lvl="1" indent="-180975">
              <a:lnSpc>
                <a:spcPct val="110000"/>
              </a:lnSpc>
              <a:defRPr/>
            </a:pPr>
            <a:r>
              <a:rPr lang="en-AU" dirty="0"/>
              <a:t>ACP paper</a:t>
            </a:r>
          </a:p>
          <a:p>
            <a:pPr marL="0" lvl="1" indent="0">
              <a:lnSpc>
                <a:spcPct val="110000"/>
              </a:lnSpc>
              <a:spcBef>
                <a:spcPct val="50000"/>
              </a:spcBef>
              <a:buNone/>
              <a:defRPr/>
            </a:pPr>
            <a:endParaRPr lang="en-AU" dirty="0"/>
          </a:p>
          <a:p>
            <a:pPr marL="396975" lvl="2" indent="-180975">
              <a:lnSpc>
                <a:spcPct val="110000"/>
              </a:lnSpc>
              <a:spcBef>
                <a:spcPct val="50000"/>
              </a:spcBef>
              <a:defRPr/>
            </a:pPr>
            <a:endParaRPr lang="en-AU" sz="1400" dirty="0"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DBDE723-C9EE-4A56-B0AA-55BC1DB92665}"/>
              </a:ext>
            </a:extLst>
          </p:cNvPr>
          <p:cNvSpPr txBox="1">
            <a:spLocks noChangeArrowheads="1"/>
          </p:cNvSpPr>
          <p:nvPr/>
        </p:nvSpPr>
        <p:spPr>
          <a:xfrm>
            <a:off x="8298110" y="183121"/>
            <a:ext cx="3615412" cy="5428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AU" dirty="0"/>
              <a:t>Carbon monoxide (CO)</a:t>
            </a:r>
          </a:p>
          <a:p>
            <a:pPr marL="180975" lvl="1" indent="-180975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AU" dirty="0"/>
          </a:p>
          <a:p>
            <a:pPr marL="180975" lvl="1" indent="-180975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AU" dirty="0"/>
          </a:p>
          <a:p>
            <a:pPr marL="0" lvl="1" indent="0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None/>
              <a:defRPr/>
            </a:pPr>
            <a:br>
              <a:rPr lang="en-AU" dirty="0"/>
            </a:br>
            <a:endParaRPr lang="en-AU" dirty="0"/>
          </a:p>
          <a:p>
            <a:pPr marL="0" lvl="1" indent="0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 typeface="Calibri" pitchFamily="34" charset="0"/>
              <a:buNone/>
              <a:defRPr/>
            </a:pPr>
            <a:endParaRPr lang="en-AU" dirty="0"/>
          </a:p>
          <a:p>
            <a:pPr marL="396975" lvl="2" indent="-180975" fontAlgn="auto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AU" sz="1400" dirty="0"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739BF6-ADDE-4902-B9A9-638E83F916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8719" y="499782"/>
            <a:ext cx="3265779" cy="2308576"/>
          </a:xfrm>
          <a:prstGeom prst="rect">
            <a:avLst/>
          </a:prstGeom>
        </p:spPr>
      </p:pic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1" y="8213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232EE-CD9D-4600-8182-F245E7F1F518}"/>
              </a:ext>
            </a:extLst>
          </p:cNvPr>
          <p:cNvSpPr/>
          <p:nvPr/>
        </p:nvSpPr>
        <p:spPr>
          <a:xfrm>
            <a:off x="7896200" y="1781348"/>
            <a:ext cx="115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200" i="1" dirty="0">
                <a:solidFill>
                  <a:schemeClr val="bg1"/>
                </a:solidFill>
              </a:rPr>
              <a:t>Model</a:t>
            </a:r>
            <a:endParaRPr lang="en-AU" sz="1200" i="1" baseline="-25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63D7E-50AA-4EF6-8015-BFFA1F4878D1}"/>
              </a:ext>
            </a:extLst>
          </p:cNvPr>
          <p:cNvSpPr/>
          <p:nvPr/>
        </p:nvSpPr>
        <p:spPr>
          <a:xfrm>
            <a:off x="7906036" y="3861048"/>
            <a:ext cx="115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200" i="1" dirty="0">
                <a:solidFill>
                  <a:schemeClr val="bg1"/>
                </a:solidFill>
              </a:rPr>
              <a:t>Climatology</a:t>
            </a:r>
            <a:endParaRPr lang="en-AU" sz="1200" i="1" baseline="-25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4593-B316-41EE-86A7-15ABD1C769F8}"/>
              </a:ext>
            </a:extLst>
          </p:cNvPr>
          <p:cNvSpPr/>
          <p:nvPr/>
        </p:nvSpPr>
        <p:spPr>
          <a:xfrm>
            <a:off x="7896200" y="5805264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200" i="1" dirty="0">
                <a:solidFill>
                  <a:schemeClr val="bg1"/>
                </a:solidFill>
              </a:rPr>
              <a:t>Model with modified marine flash rate </a:t>
            </a:r>
            <a:endParaRPr lang="en-AU" sz="1200" i="1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ACACF6B5-E8E2-4583-8FB9-B00126CF9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803" y="1271970"/>
            <a:ext cx="39604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endParaRPr kumimoji="0" lang="en-A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54749C-BA19-42A0-815A-7D7E226E9578}"/>
              </a:ext>
            </a:extLst>
          </p:cNvPr>
          <p:cNvSpPr/>
          <p:nvPr/>
        </p:nvSpPr>
        <p:spPr>
          <a:xfrm>
            <a:off x="4367808" y="101127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Zonal OH difference (new – default), (× 10</a:t>
            </a:r>
            <a:r>
              <a:rPr lang="en-AU" sz="1200" baseline="30000" dirty="0">
                <a:latin typeface="+mn-lt"/>
              </a:rPr>
              <a:t>5</a:t>
            </a:r>
            <a:r>
              <a:rPr lang="en-AU" sz="1200" dirty="0">
                <a:latin typeface="+mn-lt"/>
              </a:rPr>
              <a:t> molecules cm</a:t>
            </a:r>
            <a:r>
              <a:rPr lang="en-AU" sz="1200" baseline="30000" dirty="0">
                <a:latin typeface="+mn-lt"/>
              </a:rPr>
              <a:t>-3</a:t>
            </a:r>
            <a:r>
              <a:rPr lang="en-AU" sz="1200" dirty="0">
                <a:latin typeface="+mn-lt"/>
              </a:rPr>
              <a:t>)</a:t>
            </a:r>
            <a:endParaRPr lang="en-AU" sz="1200" baseline="-25000" dirty="0">
              <a:latin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01719B-AA1B-4391-A040-4B704854C146}"/>
              </a:ext>
            </a:extLst>
          </p:cNvPr>
          <p:cNvSpPr/>
          <p:nvPr/>
        </p:nvSpPr>
        <p:spPr>
          <a:xfrm>
            <a:off x="186021" y="639862"/>
            <a:ext cx="376294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n-AU" sz="1400" dirty="0">
                <a:cs typeface="Arial" panose="020B0604020202020204" pitchFamily="34" charset="0"/>
              </a:rPr>
              <a:t>A 13% increase in the global tropospheric OH </a:t>
            </a: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cs typeface="Arial" panose="020B0604020202020204" pitchFamily="34" charset="0"/>
              </a:rPr>
              <a:t>10.6 to 12.0 (× 10</a:t>
            </a:r>
            <a:r>
              <a:rPr lang="en-AU" sz="1400" baseline="30000" dirty="0">
                <a:cs typeface="Arial" panose="020B0604020202020204" pitchFamily="34" charset="0"/>
              </a:rPr>
              <a:t>5</a:t>
            </a:r>
            <a:r>
              <a:rPr lang="en-AU" sz="1400" dirty="0">
                <a:cs typeface="Arial" panose="020B0604020202020204" pitchFamily="34" charset="0"/>
              </a:rPr>
              <a:t> molecules cm</a:t>
            </a:r>
            <a:r>
              <a:rPr lang="en-AU" sz="1400" baseline="30000" dirty="0">
                <a:cs typeface="Arial" panose="020B0604020202020204" pitchFamily="34" charset="0"/>
              </a:rPr>
              <a:t>-3</a:t>
            </a:r>
            <a:r>
              <a:rPr lang="en-AU" sz="1400" dirty="0">
                <a:cs typeface="Arial" panose="020B0604020202020204" pitchFamily="34" charset="0"/>
              </a:rPr>
              <a:t>) </a:t>
            </a:r>
            <a:br>
              <a:rPr lang="en-AU" sz="1400" dirty="0">
                <a:cs typeface="Arial" panose="020B0604020202020204" pitchFamily="34" charset="0"/>
              </a:rPr>
            </a:br>
            <a:endParaRPr lang="en-AU" sz="1400" dirty="0">
              <a:cs typeface="Arial" panose="020B0604020202020204" pitchFamily="34" charset="0"/>
            </a:endParaRPr>
          </a:p>
          <a:p>
            <a:pPr algn="l">
              <a:spcAft>
                <a:spcPts val="800"/>
              </a:spcAft>
            </a:pPr>
            <a:r>
              <a:rPr lang="en-AU" sz="1400" dirty="0">
                <a:cs typeface="Arial" panose="020B0604020202020204" pitchFamily="34" charset="0"/>
              </a:rPr>
              <a:t>16.3% increase over the ocean</a:t>
            </a:r>
          </a:p>
          <a:p>
            <a:pPr algn="l">
              <a:spcAft>
                <a:spcPts val="800"/>
              </a:spcAft>
            </a:pPr>
            <a:r>
              <a:rPr lang="en-AU" sz="1400" dirty="0">
                <a:cs typeface="Arial" panose="020B0604020202020204" pitchFamily="34" charset="0"/>
              </a:rPr>
              <a:t>7.6% increase over land</a:t>
            </a:r>
          </a:p>
          <a:p>
            <a:pPr algn="l"/>
            <a:endParaRPr lang="en-AU" sz="1400" baseline="-25000" dirty="0"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ABC90-4516-4BEE-993C-39B5356004AA}"/>
              </a:ext>
            </a:extLst>
          </p:cNvPr>
          <p:cNvSpPr/>
          <p:nvPr/>
        </p:nvSpPr>
        <p:spPr>
          <a:xfrm>
            <a:off x="8844433" y="4294381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Zonal CO difference (new – default), </a:t>
            </a:r>
            <a:r>
              <a:rPr lang="en-AU" sz="1200" dirty="0" err="1">
                <a:latin typeface="+mn-lt"/>
              </a:rPr>
              <a:t>ppbv</a:t>
            </a:r>
            <a:endParaRPr lang="en-AU" sz="1200" baseline="-25000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EB2B51-8C6C-486F-93A6-8291C39C41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93846" y="1728102"/>
            <a:ext cx="3312368" cy="23844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CC18CB-86FD-4579-B93D-C5E48AC9648D}"/>
              </a:ext>
            </a:extLst>
          </p:cNvPr>
          <p:cNvSpPr/>
          <p:nvPr/>
        </p:nvSpPr>
        <p:spPr>
          <a:xfrm>
            <a:off x="8318787" y="613198"/>
            <a:ext cx="3411851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</a:pPr>
            <a:r>
              <a:rPr lang="en-AU" sz="1400" dirty="0">
                <a:cs typeface="Arial" panose="020B0604020202020204" pitchFamily="34" charset="0"/>
              </a:rPr>
              <a:t>An overall reduction by 4.5 </a:t>
            </a:r>
            <a:r>
              <a:rPr lang="en-AU" sz="1400" dirty="0" err="1">
                <a:cs typeface="Arial" panose="020B0604020202020204" pitchFamily="34" charset="0"/>
              </a:rPr>
              <a:t>ppbv</a:t>
            </a:r>
            <a:r>
              <a:rPr lang="en-AU" sz="1400" dirty="0">
                <a:cs typeface="Arial" panose="020B0604020202020204" pitchFamily="34" charset="0"/>
              </a:rPr>
              <a:t> (5.6%)</a:t>
            </a: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cs typeface="Arial" panose="020B0604020202020204" pitchFamily="34" charset="0"/>
              </a:rPr>
              <a:t>Over the ocean by 4.7 </a:t>
            </a:r>
            <a:r>
              <a:rPr lang="en-AU" sz="1400" dirty="0" err="1">
                <a:cs typeface="Arial" panose="020B0604020202020204" pitchFamily="34" charset="0"/>
              </a:rPr>
              <a:t>ppbv</a:t>
            </a:r>
            <a:r>
              <a:rPr lang="en-AU" sz="1400" dirty="0">
                <a:cs typeface="Arial" panose="020B0604020202020204" pitchFamily="34" charset="0"/>
              </a:rPr>
              <a:t> (6.2%) </a:t>
            </a:r>
          </a:p>
          <a:p>
            <a:pPr marL="285750" indent="-2857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400" dirty="0">
                <a:cs typeface="Arial" panose="020B0604020202020204" pitchFamily="34" charset="0"/>
              </a:rPr>
              <a:t>Over land by 4.0 </a:t>
            </a:r>
            <a:r>
              <a:rPr lang="en-AU" sz="1400" dirty="0" err="1">
                <a:cs typeface="Arial" panose="020B0604020202020204" pitchFamily="34" charset="0"/>
              </a:rPr>
              <a:t>ppbv</a:t>
            </a:r>
            <a:r>
              <a:rPr lang="en-AU" sz="1400" dirty="0">
                <a:cs typeface="Arial" panose="020B0604020202020204" pitchFamily="34" charset="0"/>
              </a:rPr>
              <a:t> (4.5%)</a:t>
            </a:r>
          </a:p>
          <a:p>
            <a:pPr algn="l"/>
            <a:endParaRPr lang="en-AU" sz="1400" baseline="-25000" dirty="0"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1A77F7-6420-4AA0-92AE-FF083D514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966" y="4943266"/>
            <a:ext cx="4037673" cy="16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163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74416</TotalTime>
  <Pages>19</Pages>
  <Words>775</Words>
  <Application>Microsoft Office PowerPoint</Application>
  <PresentationFormat>Widescreen</PresentationFormat>
  <Paragraphs>108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CSIRO Theme</vt:lpstr>
      <vt:lpstr>1_CSIRO Theme</vt:lpstr>
      <vt:lpstr>Custom Design</vt:lpstr>
      <vt:lpstr>Equation</vt:lpstr>
      <vt:lpstr>Improved parameterisations of lightning-produced NOx and their impact on tropospheric composition in ACCESS-UKCA</vt:lpstr>
      <vt:lpstr>PowerPoint Presentation</vt:lpstr>
      <vt:lpstr>ACCESS-UKCA performance for lightning flash rate (F)  </vt:lpstr>
      <vt:lpstr>Improving the lightning flash-rate parameterisations  </vt:lpstr>
      <vt:lpstr>Impact on tropospheric composition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methods, CMAR, 24 June 2010</dc:title>
  <dc:subject/>
  <dc:creator>Ashok Luhar</dc:creator>
  <cp:keywords/>
  <dc:description/>
  <cp:lastModifiedBy>Luhar, Ashok (O&amp;A, Aspendale)</cp:lastModifiedBy>
  <cp:revision>2615</cp:revision>
  <cp:lastPrinted>1998-09-23T00:44:17Z</cp:lastPrinted>
  <dcterms:created xsi:type="dcterms:W3CDTF">1997-05-08T11:41:14Z</dcterms:created>
  <dcterms:modified xsi:type="dcterms:W3CDTF">2021-06-08T00:59:51Z</dcterms:modified>
</cp:coreProperties>
</file>